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Lst>
  <p:sldSz cx="18288000" cy="10287000"/>
  <p:notesSz cx="6858000" cy="9144000"/>
  <p:embeddedFontLst>
    <p:embeddedFont>
      <p:font typeface="Clear Sans" panose="020B0604020202020204" charset="0"/>
      <p:regular r:id="rId86"/>
    </p:embeddedFont>
    <p:embeddedFont>
      <p:font typeface="Inter" panose="020B0604020202020204" charset="0"/>
      <p:regular r:id="rId87"/>
    </p:embeddedFont>
    <p:embeddedFont>
      <p:font typeface="League Spartan" panose="020B0604020202020204" charset="0"/>
      <p:regular r:id="rId88"/>
    </p:embeddedFont>
    <p:embeddedFont>
      <p:font typeface="Calibri" panose="020F0502020204030204" pitchFamily="34" charset="0"/>
      <p:regular r:id="rId89"/>
      <p:bold r:id="rId90"/>
      <p:italic r:id="rId91"/>
      <p:boldItalic r:id="rId92"/>
    </p:embeddedFont>
    <p:embeddedFont>
      <p:font typeface="Canva Sans Bold" panose="020B0604020202020204" charset="0"/>
      <p:regular r:id="rId93"/>
    </p:embeddedFont>
    <p:embeddedFont>
      <p:font typeface="Canva Sans" panose="020B0604020202020204" charset="0"/>
      <p:regular r:id="rId94"/>
    </p:embeddedFont>
    <p:embeddedFont>
      <p:font typeface="Clear Sans Bold" panose="020B0604020202020204" charset="0"/>
      <p:regular r:id="rId95"/>
    </p:embeddedFont>
    <p:embeddedFont>
      <p:font typeface="Arimo Bold" panose="020B0604020202020204" charset="0"/>
      <p:regular r:id="rId9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font" Target="fonts/font4.fntdata"/><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5.fntdata"/><Relationship Id="rId95"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8.fntdata"/><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0.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0.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1.png"/><Relationship Id="rId5" Type="http://schemas.openxmlformats.org/officeDocument/2006/relationships/oleObject" Target="../embeddings/oleObject2.bin"/><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Freeform 2"/>
          <p:cNvSpPr/>
          <p:nvPr/>
        </p:nvSpPr>
        <p:spPr>
          <a:xfrm rot="-1432890">
            <a:off x="15633874" y="2828175"/>
            <a:ext cx="1525575" cy="1332871"/>
          </a:xfrm>
          <a:custGeom>
            <a:avLst/>
            <a:gdLst/>
            <a:ahLst/>
            <a:cxnLst/>
            <a:rect l="l" t="t" r="r" b="b"/>
            <a:pathLst>
              <a:path w="1525575" h="1332871">
                <a:moveTo>
                  <a:pt x="0" y="0"/>
                </a:moveTo>
                <a:lnTo>
                  <a:pt x="1525575" y="0"/>
                </a:lnTo>
                <a:lnTo>
                  <a:pt x="1525575" y="1332871"/>
                </a:lnTo>
                <a:lnTo>
                  <a:pt x="0" y="1332871"/>
                </a:lnTo>
                <a:lnTo>
                  <a:pt x="0" y="0"/>
                </a:lnTo>
                <a:close/>
              </a:path>
            </a:pathLst>
          </a:custGeom>
          <a:blipFill>
            <a:blip r:embed="rId2"/>
            <a:stretch>
              <a:fillRect/>
            </a:stretch>
          </a:blipFill>
        </p:spPr>
      </p:sp>
      <p:sp>
        <p:nvSpPr>
          <p:cNvPr id="3" name="Freeform 3"/>
          <p:cNvSpPr/>
          <p:nvPr/>
        </p:nvSpPr>
        <p:spPr>
          <a:xfrm>
            <a:off x="1907630" y="1930497"/>
            <a:ext cx="14040766" cy="8113522"/>
          </a:xfrm>
          <a:custGeom>
            <a:avLst/>
            <a:gdLst/>
            <a:ahLst/>
            <a:cxnLst/>
            <a:rect l="l" t="t" r="r" b="b"/>
            <a:pathLst>
              <a:path w="14040766" h="8113522">
                <a:moveTo>
                  <a:pt x="0" y="0"/>
                </a:moveTo>
                <a:lnTo>
                  <a:pt x="14040767" y="0"/>
                </a:lnTo>
                <a:lnTo>
                  <a:pt x="14040767" y="8113523"/>
                </a:lnTo>
                <a:lnTo>
                  <a:pt x="0" y="8113523"/>
                </a:lnTo>
                <a:lnTo>
                  <a:pt x="0" y="0"/>
                </a:lnTo>
                <a:close/>
              </a:path>
            </a:pathLst>
          </a:custGeom>
          <a:blipFill>
            <a:blip r:embed="rId3"/>
            <a:stretch>
              <a:fillRect/>
            </a:stretch>
          </a:blipFill>
        </p:spPr>
      </p:sp>
      <p:sp>
        <p:nvSpPr>
          <p:cNvPr id="4" name="Freeform 4"/>
          <p:cNvSpPr/>
          <p:nvPr/>
        </p:nvSpPr>
        <p:spPr>
          <a:xfrm>
            <a:off x="978519" y="1070219"/>
            <a:ext cx="1101991" cy="1045871"/>
          </a:xfrm>
          <a:custGeom>
            <a:avLst/>
            <a:gdLst/>
            <a:ahLst/>
            <a:cxnLst/>
            <a:rect l="l" t="t" r="r" b="b"/>
            <a:pathLst>
              <a:path w="1101991" h="1045871">
                <a:moveTo>
                  <a:pt x="0" y="0"/>
                </a:moveTo>
                <a:lnTo>
                  <a:pt x="1101991" y="0"/>
                </a:lnTo>
                <a:lnTo>
                  <a:pt x="1101991" y="1045871"/>
                </a:lnTo>
                <a:lnTo>
                  <a:pt x="0" y="1045871"/>
                </a:lnTo>
                <a:lnTo>
                  <a:pt x="0" y="0"/>
                </a:lnTo>
                <a:close/>
              </a:path>
            </a:pathLst>
          </a:custGeom>
          <a:blipFill>
            <a:blip r:embed="rId4"/>
            <a:stretch>
              <a:fillRect/>
            </a:stretch>
          </a:blipFill>
        </p:spPr>
      </p:sp>
      <p:sp>
        <p:nvSpPr>
          <p:cNvPr id="5" name="TextBox 5"/>
          <p:cNvSpPr txBox="1"/>
          <p:nvPr/>
        </p:nvSpPr>
        <p:spPr>
          <a:xfrm>
            <a:off x="4250729" y="2364655"/>
            <a:ext cx="11452553" cy="1464522"/>
          </a:xfrm>
          <a:prstGeom prst="rect">
            <a:avLst/>
          </a:prstGeom>
        </p:spPr>
        <p:txBody>
          <a:bodyPr lIns="0" tIns="0" rIns="0" bIns="0" rtlCol="0" anchor="t">
            <a:spAutoFit/>
          </a:bodyPr>
          <a:lstStyle/>
          <a:p>
            <a:pPr algn="ctr">
              <a:lnSpc>
                <a:spcPts val="11348"/>
              </a:lnSpc>
            </a:pPr>
            <a:r>
              <a:rPr lang="en-US" sz="10316" b="1">
                <a:solidFill>
                  <a:srgbClr val="000000"/>
                </a:solidFill>
                <a:latin typeface="Canva Sans Bold"/>
                <a:ea typeface="Canva Sans Bold"/>
                <a:cs typeface="Canva Sans Bold"/>
                <a:sym typeface="Canva Sans Bold"/>
              </a:rPr>
              <a:t>CƠ SỞ DỮ LIỆU </a:t>
            </a:r>
          </a:p>
        </p:txBody>
      </p:sp>
      <p:sp>
        <p:nvSpPr>
          <p:cNvPr id="6" name="Freeform 6"/>
          <p:cNvSpPr/>
          <p:nvPr/>
        </p:nvSpPr>
        <p:spPr>
          <a:xfrm>
            <a:off x="14861918" y="1593154"/>
            <a:ext cx="2502028" cy="1339529"/>
          </a:xfrm>
          <a:custGeom>
            <a:avLst/>
            <a:gdLst/>
            <a:ahLst/>
            <a:cxnLst/>
            <a:rect l="l" t="t" r="r" b="b"/>
            <a:pathLst>
              <a:path w="2502028" h="1339529">
                <a:moveTo>
                  <a:pt x="0" y="0"/>
                </a:moveTo>
                <a:lnTo>
                  <a:pt x="2502028" y="0"/>
                </a:lnTo>
                <a:lnTo>
                  <a:pt x="2502028" y="1339529"/>
                </a:lnTo>
                <a:lnTo>
                  <a:pt x="0" y="1339529"/>
                </a:lnTo>
                <a:lnTo>
                  <a:pt x="0" y="0"/>
                </a:lnTo>
                <a:close/>
              </a:path>
            </a:pathLst>
          </a:custGeom>
          <a:blipFill>
            <a:blip r:embed="rId5"/>
            <a:stretch>
              <a:fillRect/>
            </a:stretch>
          </a:blipFill>
        </p:spPr>
      </p:sp>
      <p:sp>
        <p:nvSpPr>
          <p:cNvPr id="7" name="Freeform 7"/>
          <p:cNvSpPr/>
          <p:nvPr/>
        </p:nvSpPr>
        <p:spPr>
          <a:xfrm>
            <a:off x="6042446" y="280195"/>
            <a:ext cx="2027125" cy="2216653"/>
          </a:xfrm>
          <a:custGeom>
            <a:avLst/>
            <a:gdLst/>
            <a:ahLst/>
            <a:cxnLst/>
            <a:rect l="l" t="t" r="r" b="b"/>
            <a:pathLst>
              <a:path w="2027125" h="2216653">
                <a:moveTo>
                  <a:pt x="0" y="0"/>
                </a:moveTo>
                <a:lnTo>
                  <a:pt x="2027124" y="0"/>
                </a:lnTo>
                <a:lnTo>
                  <a:pt x="2027124" y="2216652"/>
                </a:lnTo>
                <a:lnTo>
                  <a:pt x="0" y="2216652"/>
                </a:lnTo>
                <a:lnTo>
                  <a:pt x="0" y="0"/>
                </a:lnTo>
                <a:close/>
              </a:path>
            </a:pathLst>
          </a:custGeom>
          <a:blipFill>
            <a:blip r:embed="rId6"/>
            <a:stretch>
              <a:fillRect/>
            </a:stretch>
          </a:blipFill>
        </p:spPr>
      </p:sp>
      <p:sp>
        <p:nvSpPr>
          <p:cNvPr id="8" name="Freeform 8"/>
          <p:cNvSpPr/>
          <p:nvPr/>
        </p:nvSpPr>
        <p:spPr>
          <a:xfrm>
            <a:off x="13911163" y="1028700"/>
            <a:ext cx="2037234" cy="1468147"/>
          </a:xfrm>
          <a:custGeom>
            <a:avLst/>
            <a:gdLst/>
            <a:ahLst/>
            <a:cxnLst/>
            <a:rect l="l" t="t" r="r" b="b"/>
            <a:pathLst>
              <a:path w="2037234" h="1468147">
                <a:moveTo>
                  <a:pt x="0" y="0"/>
                </a:moveTo>
                <a:lnTo>
                  <a:pt x="2037234" y="0"/>
                </a:lnTo>
                <a:lnTo>
                  <a:pt x="2037234" y="1468147"/>
                </a:lnTo>
                <a:lnTo>
                  <a:pt x="0" y="1468147"/>
                </a:lnTo>
                <a:lnTo>
                  <a:pt x="0" y="0"/>
                </a:lnTo>
                <a:close/>
              </a:path>
            </a:pathLst>
          </a:custGeom>
          <a:blipFill>
            <a:blip r:embed="rId7"/>
            <a:stretch>
              <a:fillRect/>
            </a:stretch>
          </a:blipFill>
        </p:spPr>
      </p:sp>
      <p:sp>
        <p:nvSpPr>
          <p:cNvPr id="9" name="Freeform 9"/>
          <p:cNvSpPr/>
          <p:nvPr/>
        </p:nvSpPr>
        <p:spPr>
          <a:xfrm rot="7925507">
            <a:off x="945449" y="8056054"/>
            <a:ext cx="1525575" cy="1332871"/>
          </a:xfrm>
          <a:custGeom>
            <a:avLst/>
            <a:gdLst/>
            <a:ahLst/>
            <a:cxnLst/>
            <a:rect l="l" t="t" r="r" b="b"/>
            <a:pathLst>
              <a:path w="1525575" h="1332871">
                <a:moveTo>
                  <a:pt x="0" y="0"/>
                </a:moveTo>
                <a:lnTo>
                  <a:pt x="1525574" y="0"/>
                </a:lnTo>
                <a:lnTo>
                  <a:pt x="1525574" y="1332871"/>
                </a:lnTo>
                <a:lnTo>
                  <a:pt x="0" y="1332871"/>
                </a:lnTo>
                <a:lnTo>
                  <a:pt x="0" y="0"/>
                </a:lnTo>
                <a:close/>
              </a:path>
            </a:pathLst>
          </a:custGeom>
          <a:blipFill>
            <a:blip r:embed="rId2"/>
            <a:stretch>
              <a:fillRect/>
            </a:stretch>
          </a:blipFill>
        </p:spPr>
      </p:sp>
      <p:sp>
        <p:nvSpPr>
          <p:cNvPr id="10" name="Freeform 10"/>
          <p:cNvSpPr/>
          <p:nvPr/>
        </p:nvSpPr>
        <p:spPr>
          <a:xfrm rot="-2846079">
            <a:off x="16571302" y="5960275"/>
            <a:ext cx="930350" cy="882971"/>
          </a:xfrm>
          <a:custGeom>
            <a:avLst/>
            <a:gdLst/>
            <a:ahLst/>
            <a:cxnLst/>
            <a:rect l="l" t="t" r="r" b="b"/>
            <a:pathLst>
              <a:path w="930350" h="882971">
                <a:moveTo>
                  <a:pt x="0" y="0"/>
                </a:moveTo>
                <a:lnTo>
                  <a:pt x="930349" y="0"/>
                </a:lnTo>
                <a:lnTo>
                  <a:pt x="930349" y="882971"/>
                </a:lnTo>
                <a:lnTo>
                  <a:pt x="0" y="882971"/>
                </a:lnTo>
                <a:lnTo>
                  <a:pt x="0" y="0"/>
                </a:lnTo>
                <a:close/>
              </a:path>
            </a:pathLst>
          </a:custGeom>
          <a:blipFill>
            <a:blip r:embed="rId4"/>
            <a:stretch>
              <a:fillRect/>
            </a:stretch>
          </a:blipFill>
        </p:spPr>
      </p:sp>
      <p:sp>
        <p:nvSpPr>
          <p:cNvPr id="11" name="TextBox 11"/>
          <p:cNvSpPr txBox="1"/>
          <p:nvPr/>
        </p:nvSpPr>
        <p:spPr>
          <a:xfrm>
            <a:off x="13977530" y="4221770"/>
            <a:ext cx="3918704" cy="1152779"/>
          </a:xfrm>
          <a:prstGeom prst="rect">
            <a:avLst/>
          </a:prstGeom>
        </p:spPr>
        <p:txBody>
          <a:bodyPr lIns="0" tIns="0" rIns="0" bIns="0" rtlCol="0" anchor="t">
            <a:spAutoFit/>
          </a:bodyPr>
          <a:lstStyle/>
          <a:p>
            <a:pPr algn="ctr">
              <a:lnSpc>
                <a:spcPts val="9143"/>
              </a:lnSpc>
              <a:spcBef>
                <a:spcPct val="0"/>
              </a:spcBef>
            </a:pPr>
            <a:r>
              <a:rPr lang="en-US" sz="7433" b="1">
                <a:solidFill>
                  <a:srgbClr val="000000"/>
                </a:solidFill>
                <a:latin typeface="Canva Sans Bold"/>
                <a:ea typeface="Canva Sans Bold"/>
                <a:cs typeface="Canva Sans Bold"/>
                <a:sym typeface="Canva Sans Bold"/>
              </a:rPr>
              <a:t>NHÓM 9</a:t>
            </a:r>
          </a:p>
        </p:txBody>
      </p:sp>
      <p:sp>
        <p:nvSpPr>
          <p:cNvPr id="12" name="TextBox 12"/>
          <p:cNvSpPr txBox="1"/>
          <p:nvPr/>
        </p:nvSpPr>
        <p:spPr>
          <a:xfrm>
            <a:off x="9089122" y="8204503"/>
            <a:ext cx="9198878" cy="1844215"/>
          </a:xfrm>
          <a:prstGeom prst="rect">
            <a:avLst/>
          </a:prstGeom>
        </p:spPr>
        <p:txBody>
          <a:bodyPr lIns="0" tIns="0" rIns="0" bIns="0" rtlCol="0" anchor="t">
            <a:spAutoFit/>
          </a:bodyPr>
          <a:lstStyle/>
          <a:p>
            <a:pPr algn="ctr">
              <a:lnSpc>
                <a:spcPts val="7323"/>
              </a:lnSpc>
              <a:spcBef>
                <a:spcPct val="0"/>
              </a:spcBef>
            </a:pPr>
            <a:r>
              <a:rPr lang="en-US" sz="5954" b="1">
                <a:solidFill>
                  <a:srgbClr val="000000"/>
                </a:solidFill>
                <a:latin typeface="Canva Sans Bold"/>
                <a:ea typeface="Canva Sans Bold"/>
                <a:cs typeface="Canva Sans Bold"/>
                <a:sym typeface="Canva Sans Bold"/>
              </a:rPr>
              <a:t>GVHD: Nguyễn Thị Hoài-Lê Hữu Hùng </a:t>
            </a: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
        <p:nvSpPr>
          <p:cNvPr id="14" name="TextBox 14"/>
          <p:cNvSpPr txBox="1"/>
          <p:nvPr/>
        </p:nvSpPr>
        <p:spPr>
          <a:xfrm>
            <a:off x="2313571" y="703824"/>
            <a:ext cx="15326869" cy="1559452"/>
          </a:xfrm>
          <a:prstGeom prst="rect">
            <a:avLst/>
          </a:prstGeom>
        </p:spPr>
        <p:txBody>
          <a:bodyPr lIns="0" tIns="0" rIns="0" bIns="0" rtlCol="0" anchor="t">
            <a:spAutoFit/>
          </a:bodyPr>
          <a:lstStyle/>
          <a:p>
            <a:pPr algn="ctr">
              <a:lnSpc>
                <a:spcPts val="12145"/>
              </a:lnSpc>
            </a:pPr>
            <a:r>
              <a:rPr lang="en-US" sz="11041" b="1">
                <a:solidFill>
                  <a:srgbClr val="000000"/>
                </a:solidFill>
                <a:latin typeface="Canva Sans Bold"/>
                <a:ea typeface="Canva Sans Bold"/>
                <a:cs typeface="Canva Sans Bold"/>
                <a:sym typeface="Canva Sans Bold"/>
              </a:rPr>
              <a:t>BÁO CÁO CUỐI KÌ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E8083"/>
        </a:solidFill>
        <a:effectLst/>
      </p:bgPr>
    </p:bg>
    <p:spTree>
      <p:nvGrpSpPr>
        <p:cNvPr id="1" name=""/>
        <p:cNvGrpSpPr/>
        <p:nvPr/>
      </p:nvGrpSpPr>
      <p:grpSpPr>
        <a:xfrm>
          <a:off x="0" y="0"/>
          <a:ext cx="0" cy="0"/>
          <a:chOff x="0" y="0"/>
          <a:chExt cx="0" cy="0"/>
        </a:xfrm>
      </p:grpSpPr>
      <p:sp>
        <p:nvSpPr>
          <p:cNvPr id="2" name="Freeform 2"/>
          <p:cNvSpPr/>
          <p:nvPr/>
        </p:nvSpPr>
        <p:spPr>
          <a:xfrm rot="-5400000">
            <a:off x="-729524" y="4236623"/>
            <a:ext cx="8229600" cy="4713151"/>
          </a:xfrm>
          <a:custGeom>
            <a:avLst/>
            <a:gdLst/>
            <a:ahLst/>
            <a:cxnLst/>
            <a:rect l="l" t="t" r="r" b="b"/>
            <a:pathLst>
              <a:path w="8229600" h="4713151">
                <a:moveTo>
                  <a:pt x="0" y="0"/>
                </a:moveTo>
                <a:lnTo>
                  <a:pt x="8229600" y="0"/>
                </a:lnTo>
                <a:lnTo>
                  <a:pt x="8229600" y="4713152"/>
                </a:lnTo>
                <a:lnTo>
                  <a:pt x="0" y="4713152"/>
                </a:lnTo>
                <a:lnTo>
                  <a:pt x="0" y="0"/>
                </a:lnTo>
                <a:close/>
              </a:path>
            </a:pathLst>
          </a:custGeom>
          <a:blipFill>
            <a:blip r:embed="rId2"/>
            <a:stretch>
              <a:fillRect t="-16551"/>
            </a:stretch>
          </a:blipFill>
        </p:spPr>
      </p:sp>
      <p:sp>
        <p:nvSpPr>
          <p:cNvPr id="3" name="Freeform 3"/>
          <p:cNvSpPr/>
          <p:nvPr/>
        </p:nvSpPr>
        <p:spPr>
          <a:xfrm>
            <a:off x="220273" y="1782439"/>
            <a:ext cx="2037234" cy="1468147"/>
          </a:xfrm>
          <a:custGeom>
            <a:avLst/>
            <a:gdLst/>
            <a:ahLst/>
            <a:cxnLst/>
            <a:rect l="l" t="t" r="r" b="b"/>
            <a:pathLst>
              <a:path w="2037234" h="1468147">
                <a:moveTo>
                  <a:pt x="0" y="0"/>
                </a:moveTo>
                <a:lnTo>
                  <a:pt x="2037234" y="0"/>
                </a:lnTo>
                <a:lnTo>
                  <a:pt x="2037234" y="1468147"/>
                </a:lnTo>
                <a:lnTo>
                  <a:pt x="0" y="1468147"/>
                </a:lnTo>
                <a:lnTo>
                  <a:pt x="0" y="0"/>
                </a:lnTo>
                <a:close/>
              </a:path>
            </a:pathLst>
          </a:custGeom>
          <a:blipFill>
            <a:blip r:embed="rId3"/>
            <a:stretch>
              <a:fillRect/>
            </a:stretch>
          </a:blipFill>
        </p:spPr>
      </p:sp>
      <p:sp>
        <p:nvSpPr>
          <p:cNvPr id="4" name="Freeform 4"/>
          <p:cNvSpPr/>
          <p:nvPr/>
        </p:nvSpPr>
        <p:spPr>
          <a:xfrm rot="7729394">
            <a:off x="1666799" y="7318193"/>
            <a:ext cx="1181415" cy="1032184"/>
          </a:xfrm>
          <a:custGeom>
            <a:avLst/>
            <a:gdLst/>
            <a:ahLst/>
            <a:cxnLst/>
            <a:rect l="l" t="t" r="r" b="b"/>
            <a:pathLst>
              <a:path w="1181415" h="1032184">
                <a:moveTo>
                  <a:pt x="0" y="0"/>
                </a:moveTo>
                <a:lnTo>
                  <a:pt x="1181415" y="0"/>
                </a:lnTo>
                <a:lnTo>
                  <a:pt x="1181415" y="1032184"/>
                </a:lnTo>
                <a:lnTo>
                  <a:pt x="0" y="1032184"/>
                </a:lnTo>
                <a:lnTo>
                  <a:pt x="0" y="0"/>
                </a:lnTo>
                <a:close/>
              </a:path>
            </a:pathLst>
          </a:custGeom>
          <a:blipFill>
            <a:blip r:embed="rId4"/>
            <a:stretch>
              <a:fillRect/>
            </a:stretch>
          </a:blipFill>
        </p:spPr>
      </p:sp>
      <p:sp>
        <p:nvSpPr>
          <p:cNvPr id="5" name="Freeform 5"/>
          <p:cNvSpPr/>
          <p:nvPr/>
        </p:nvSpPr>
        <p:spPr>
          <a:xfrm rot="-5258646">
            <a:off x="1088930" y="4380713"/>
            <a:ext cx="1464004" cy="1525575"/>
          </a:xfrm>
          <a:custGeom>
            <a:avLst/>
            <a:gdLst/>
            <a:ahLst/>
            <a:cxnLst/>
            <a:rect l="l" t="t" r="r" b="b"/>
            <a:pathLst>
              <a:path w="1464004" h="1525575">
                <a:moveTo>
                  <a:pt x="0" y="0"/>
                </a:moveTo>
                <a:lnTo>
                  <a:pt x="1464005" y="0"/>
                </a:lnTo>
                <a:lnTo>
                  <a:pt x="1464005" y="1525574"/>
                </a:lnTo>
                <a:lnTo>
                  <a:pt x="0" y="1525574"/>
                </a:lnTo>
                <a:lnTo>
                  <a:pt x="0" y="0"/>
                </a:lnTo>
                <a:close/>
              </a:path>
            </a:pathLst>
          </a:custGeom>
          <a:blipFill>
            <a:blip r:embed="rId5"/>
            <a:stretch>
              <a:fillRect/>
            </a:stretch>
          </a:blipFill>
        </p:spPr>
      </p:sp>
      <p:sp>
        <p:nvSpPr>
          <p:cNvPr id="6" name="TextBox 6"/>
          <p:cNvSpPr txBox="1"/>
          <p:nvPr/>
        </p:nvSpPr>
        <p:spPr>
          <a:xfrm>
            <a:off x="9144000" y="5693510"/>
            <a:ext cx="4815929" cy="402550"/>
          </a:xfrm>
          <a:prstGeom prst="rect">
            <a:avLst/>
          </a:prstGeom>
        </p:spPr>
        <p:txBody>
          <a:bodyPr lIns="0" tIns="0" rIns="0" bIns="0" rtlCol="0" anchor="t">
            <a:spAutoFit/>
          </a:bodyPr>
          <a:lstStyle/>
          <a:p>
            <a:pPr marL="0" lvl="0" indent="0" algn="l">
              <a:lnSpc>
                <a:spcPts val="3359"/>
              </a:lnSpc>
            </a:pPr>
            <a:endParaRPr/>
          </a:p>
        </p:txBody>
      </p:sp>
      <p:sp>
        <p:nvSpPr>
          <p:cNvPr id="7" name="TextBox 7"/>
          <p:cNvSpPr txBox="1"/>
          <p:nvPr/>
        </p:nvSpPr>
        <p:spPr>
          <a:xfrm>
            <a:off x="6039578" y="1861081"/>
            <a:ext cx="11498031" cy="5915660"/>
          </a:xfrm>
          <a:prstGeom prst="rect">
            <a:avLst/>
          </a:prstGeom>
        </p:spPr>
        <p:txBody>
          <a:bodyPr lIns="0" tIns="0" rIns="0" bIns="0" rtlCol="0" anchor="t">
            <a:spAutoFit/>
          </a:bodyPr>
          <a:lstStyle/>
          <a:p>
            <a:pPr algn="ctr">
              <a:lnSpc>
                <a:spcPts val="7839"/>
              </a:lnSpc>
            </a:pPr>
            <a:r>
              <a:rPr lang="en-US" sz="5599" b="1">
                <a:solidFill>
                  <a:srgbClr val="F3F3F3"/>
                </a:solidFill>
                <a:latin typeface="Canva Sans Bold"/>
                <a:ea typeface="Canva Sans Bold"/>
                <a:cs typeface="Canva Sans Bold"/>
                <a:sym typeface="Canva Sans Bold"/>
              </a:rPr>
              <a:t>3. Cài đặt lược đồ quan hệ vào trong hệ quản trị CSDL SQL Server – nhập liệu mỗi bảng ít nhất 5 record.( Nguyên Phong-Tiến Đạt)</a:t>
            </a:r>
          </a:p>
          <a:p>
            <a:pPr algn="ctr">
              <a:lnSpc>
                <a:spcPts val="7839"/>
              </a:lnSpc>
            </a:pPr>
            <a:endParaRPr lang="en-US" sz="5599" b="1">
              <a:solidFill>
                <a:srgbClr val="F3F3F3"/>
              </a:solidFill>
              <a:latin typeface="Canva Sans Bold"/>
              <a:ea typeface="Canva Sans Bold"/>
              <a:cs typeface="Canva Sans Bold"/>
              <a:sym typeface="Canva Sans Bold"/>
            </a:endParaRP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3F3F3"/>
                </a:solidFill>
                <a:latin typeface="Canva Sans"/>
                <a:ea typeface="Canva Sans"/>
                <a:cs typeface="Canva Sans"/>
                <a:sym typeface="Canva Sans"/>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Freeform 2"/>
          <p:cNvSpPr/>
          <p:nvPr/>
        </p:nvSpPr>
        <p:spPr>
          <a:xfrm>
            <a:off x="13016296" y="0"/>
            <a:ext cx="5522728" cy="4480313"/>
          </a:xfrm>
          <a:custGeom>
            <a:avLst/>
            <a:gdLst/>
            <a:ahLst/>
            <a:cxnLst/>
            <a:rect l="l" t="t" r="r" b="b"/>
            <a:pathLst>
              <a:path w="5522728" h="4480313">
                <a:moveTo>
                  <a:pt x="0" y="0"/>
                </a:moveTo>
                <a:lnTo>
                  <a:pt x="5522728" y="0"/>
                </a:lnTo>
                <a:lnTo>
                  <a:pt x="5522728" y="4480313"/>
                </a:lnTo>
                <a:lnTo>
                  <a:pt x="0" y="4480313"/>
                </a:lnTo>
                <a:lnTo>
                  <a:pt x="0" y="0"/>
                </a:lnTo>
                <a:close/>
              </a:path>
            </a:pathLst>
          </a:custGeom>
          <a:blipFill>
            <a:blip r:embed="rId2">
              <a:alphaModFix amt="36000"/>
            </a:blip>
            <a:stretch>
              <a:fillRect/>
            </a:stretch>
          </a:blipFill>
        </p:spPr>
      </p:sp>
      <p:sp>
        <p:nvSpPr>
          <p:cNvPr id="3" name="Freeform 3"/>
          <p:cNvSpPr/>
          <p:nvPr/>
        </p:nvSpPr>
        <p:spPr>
          <a:xfrm>
            <a:off x="369459" y="5563744"/>
            <a:ext cx="7060901" cy="4713151"/>
          </a:xfrm>
          <a:custGeom>
            <a:avLst/>
            <a:gdLst/>
            <a:ahLst/>
            <a:cxnLst/>
            <a:rect l="l" t="t" r="r" b="b"/>
            <a:pathLst>
              <a:path w="7060901" h="4713151">
                <a:moveTo>
                  <a:pt x="0" y="0"/>
                </a:moveTo>
                <a:lnTo>
                  <a:pt x="7060901" y="0"/>
                </a:lnTo>
                <a:lnTo>
                  <a:pt x="7060901" y="4713152"/>
                </a:lnTo>
                <a:lnTo>
                  <a:pt x="0" y="4713152"/>
                </a:lnTo>
                <a:lnTo>
                  <a:pt x="0" y="0"/>
                </a:lnTo>
                <a:close/>
              </a:path>
            </a:pathLst>
          </a:custGeom>
          <a:blipFill>
            <a:blip r:embed="rId3">
              <a:alphaModFix amt="55000"/>
            </a:blip>
            <a:stretch>
              <a:fillRect/>
            </a:stretch>
          </a:blipFill>
        </p:spPr>
      </p:sp>
      <p:sp>
        <p:nvSpPr>
          <p:cNvPr id="4" name="TextBox 4"/>
          <p:cNvSpPr txBox="1"/>
          <p:nvPr/>
        </p:nvSpPr>
        <p:spPr>
          <a:xfrm>
            <a:off x="324966" y="283209"/>
            <a:ext cx="4307979" cy="662940"/>
          </a:xfrm>
          <a:prstGeom prst="rect">
            <a:avLst/>
          </a:prstGeom>
        </p:spPr>
        <p:txBody>
          <a:bodyPr lIns="0" tIns="0" rIns="0" bIns="0" rtlCol="0" anchor="t">
            <a:spAutoFit/>
          </a:bodyPr>
          <a:lstStyle/>
          <a:p>
            <a:pPr algn="ctr">
              <a:lnSpc>
                <a:spcPts val="5459"/>
              </a:lnSpc>
            </a:pPr>
            <a:r>
              <a:rPr lang="en-US" sz="3899">
                <a:solidFill>
                  <a:srgbClr val="000000"/>
                </a:solidFill>
                <a:latin typeface="Clear Sans"/>
                <a:ea typeface="Clear Sans"/>
                <a:cs typeface="Clear Sans"/>
                <a:sym typeface="Clear Sans"/>
              </a:rPr>
              <a:t>--Tạo cơ sở dữ liệu </a:t>
            </a:r>
          </a:p>
        </p:txBody>
      </p:sp>
      <p:sp>
        <p:nvSpPr>
          <p:cNvPr id="5" name="TextBox 5"/>
          <p:cNvSpPr txBox="1"/>
          <p:nvPr/>
        </p:nvSpPr>
        <p:spPr>
          <a:xfrm>
            <a:off x="-128858" y="927100"/>
            <a:ext cx="8057534" cy="1129284"/>
          </a:xfrm>
          <a:prstGeom prst="rect">
            <a:avLst/>
          </a:prstGeom>
        </p:spPr>
        <p:txBody>
          <a:bodyPr lIns="0" tIns="0" rIns="0" bIns="0" rtlCol="0" anchor="t">
            <a:spAutoFit/>
          </a:bodyPr>
          <a:lstStyle/>
          <a:p>
            <a:pPr algn="ctr">
              <a:lnSpc>
                <a:spcPts val="4427"/>
              </a:lnSpc>
              <a:spcBef>
                <a:spcPct val="0"/>
              </a:spcBef>
            </a:pPr>
            <a:r>
              <a:rPr lang="en-US" sz="3599">
                <a:solidFill>
                  <a:srgbClr val="000000"/>
                </a:solidFill>
                <a:latin typeface="Clear Sans"/>
                <a:ea typeface="Clear Sans"/>
                <a:cs typeface="Clear Sans"/>
                <a:sym typeface="Clear Sans"/>
              </a:rPr>
              <a:t> CREATE DATABASE QuanLyDienLuc;</a:t>
            </a:r>
          </a:p>
          <a:p>
            <a:pPr algn="ctr">
              <a:lnSpc>
                <a:spcPts val="4427"/>
              </a:lnSpc>
              <a:spcBef>
                <a:spcPct val="0"/>
              </a:spcBef>
            </a:pPr>
            <a:endParaRPr lang="en-US" sz="3599">
              <a:solidFill>
                <a:srgbClr val="000000"/>
              </a:solidFill>
              <a:latin typeface="Clear Sans"/>
              <a:ea typeface="Clear Sans"/>
              <a:cs typeface="Clear Sans"/>
              <a:sym typeface="Clear Sans"/>
            </a:endParaRPr>
          </a:p>
        </p:txBody>
      </p:sp>
      <p:sp>
        <p:nvSpPr>
          <p:cNvPr id="6" name="TextBox 6"/>
          <p:cNvSpPr txBox="1"/>
          <p:nvPr/>
        </p:nvSpPr>
        <p:spPr>
          <a:xfrm>
            <a:off x="306586" y="1616456"/>
            <a:ext cx="619571" cy="557683"/>
          </a:xfrm>
          <a:prstGeom prst="rect">
            <a:avLst/>
          </a:prstGeom>
        </p:spPr>
        <p:txBody>
          <a:bodyPr lIns="0" tIns="0" rIns="0" bIns="0" rtlCol="0" anchor="t">
            <a:spAutoFit/>
          </a:bodyPr>
          <a:lstStyle/>
          <a:p>
            <a:pPr algn="ctr">
              <a:lnSpc>
                <a:spcPts val="4460"/>
              </a:lnSpc>
              <a:spcBef>
                <a:spcPct val="0"/>
              </a:spcBef>
            </a:pPr>
            <a:r>
              <a:rPr lang="en-US" sz="3626">
                <a:solidFill>
                  <a:srgbClr val="000000"/>
                </a:solidFill>
                <a:latin typeface="Clear Sans"/>
                <a:ea typeface="Clear Sans"/>
                <a:cs typeface="Clear Sans"/>
                <a:sym typeface="Clear Sans"/>
              </a:rPr>
              <a:t>GO</a:t>
            </a:r>
          </a:p>
        </p:txBody>
      </p:sp>
      <p:sp>
        <p:nvSpPr>
          <p:cNvPr id="7" name="TextBox 7"/>
          <p:cNvSpPr txBox="1"/>
          <p:nvPr/>
        </p:nvSpPr>
        <p:spPr>
          <a:xfrm>
            <a:off x="-128858" y="2037334"/>
            <a:ext cx="4825511" cy="1129284"/>
          </a:xfrm>
          <a:prstGeom prst="rect">
            <a:avLst/>
          </a:prstGeom>
        </p:spPr>
        <p:txBody>
          <a:bodyPr lIns="0" tIns="0" rIns="0" bIns="0" rtlCol="0" anchor="t">
            <a:spAutoFit/>
          </a:bodyPr>
          <a:lstStyle/>
          <a:p>
            <a:pPr algn="ctr">
              <a:lnSpc>
                <a:spcPts val="4427"/>
              </a:lnSpc>
              <a:spcBef>
                <a:spcPct val="0"/>
              </a:spcBef>
            </a:pPr>
            <a:r>
              <a:rPr lang="en-US" sz="3599">
                <a:solidFill>
                  <a:srgbClr val="000000"/>
                </a:solidFill>
                <a:latin typeface="Clear Sans"/>
                <a:ea typeface="Clear Sans"/>
                <a:cs typeface="Clear Sans"/>
                <a:sym typeface="Clear Sans"/>
              </a:rPr>
              <a:t> USE QuanLyDienLuc;</a:t>
            </a:r>
          </a:p>
          <a:p>
            <a:pPr algn="ctr">
              <a:lnSpc>
                <a:spcPts val="4427"/>
              </a:lnSpc>
              <a:spcBef>
                <a:spcPct val="0"/>
              </a:spcBef>
            </a:pPr>
            <a:endParaRPr lang="en-US" sz="3599">
              <a:solidFill>
                <a:srgbClr val="000000"/>
              </a:solidFill>
              <a:latin typeface="Clear Sans"/>
              <a:ea typeface="Clear Sans"/>
              <a:cs typeface="Clear Sans"/>
              <a:sym typeface="Clear Sans"/>
            </a:endParaRPr>
          </a:p>
        </p:txBody>
      </p:sp>
      <p:sp>
        <p:nvSpPr>
          <p:cNvPr id="8" name="TextBox 8"/>
          <p:cNvSpPr txBox="1"/>
          <p:nvPr/>
        </p:nvSpPr>
        <p:spPr>
          <a:xfrm>
            <a:off x="306586" y="2506040"/>
            <a:ext cx="619571" cy="557683"/>
          </a:xfrm>
          <a:prstGeom prst="rect">
            <a:avLst/>
          </a:prstGeom>
        </p:spPr>
        <p:txBody>
          <a:bodyPr lIns="0" tIns="0" rIns="0" bIns="0" rtlCol="0" anchor="t">
            <a:spAutoFit/>
          </a:bodyPr>
          <a:lstStyle/>
          <a:p>
            <a:pPr algn="ctr">
              <a:lnSpc>
                <a:spcPts val="4460"/>
              </a:lnSpc>
              <a:spcBef>
                <a:spcPct val="0"/>
              </a:spcBef>
            </a:pPr>
            <a:r>
              <a:rPr lang="en-US" sz="3626">
                <a:solidFill>
                  <a:srgbClr val="000000"/>
                </a:solidFill>
                <a:latin typeface="Clear Sans"/>
                <a:ea typeface="Clear Sans"/>
                <a:cs typeface="Clear Sans"/>
                <a:sym typeface="Clear Sans"/>
              </a:rPr>
              <a:t>GO</a:t>
            </a:r>
          </a:p>
        </p:txBody>
      </p:sp>
      <p:sp>
        <p:nvSpPr>
          <p:cNvPr id="9" name="TextBox 9"/>
          <p:cNvSpPr txBox="1"/>
          <p:nvPr/>
        </p:nvSpPr>
        <p:spPr>
          <a:xfrm>
            <a:off x="-547186" y="3044673"/>
            <a:ext cx="6052284" cy="548539"/>
          </a:xfrm>
          <a:prstGeom prst="rect">
            <a:avLst/>
          </a:prstGeom>
        </p:spPr>
        <p:txBody>
          <a:bodyPr lIns="0" tIns="0" rIns="0" bIns="0" rtlCol="0" anchor="t">
            <a:spAutoFit/>
          </a:bodyPr>
          <a:lstStyle/>
          <a:p>
            <a:pPr algn="ctr">
              <a:lnSpc>
                <a:spcPts val="4337"/>
              </a:lnSpc>
              <a:spcBef>
                <a:spcPct val="0"/>
              </a:spcBef>
            </a:pPr>
            <a:r>
              <a:rPr lang="en-US" sz="3526">
                <a:solidFill>
                  <a:srgbClr val="000000"/>
                </a:solidFill>
                <a:latin typeface="Clear Sans"/>
                <a:ea typeface="Clear Sans"/>
                <a:cs typeface="Clear Sans"/>
                <a:sym typeface="Clear Sans"/>
              </a:rPr>
              <a:t>--Tạo bảng CHINHANH</a:t>
            </a:r>
          </a:p>
        </p:txBody>
      </p:sp>
      <p:sp>
        <p:nvSpPr>
          <p:cNvPr id="10" name="TextBox 10"/>
          <p:cNvSpPr txBox="1"/>
          <p:nvPr/>
        </p:nvSpPr>
        <p:spPr>
          <a:xfrm>
            <a:off x="168092" y="3574162"/>
            <a:ext cx="5545230" cy="1091565"/>
          </a:xfrm>
          <a:prstGeom prst="rect">
            <a:avLst/>
          </a:prstGeom>
        </p:spPr>
        <p:txBody>
          <a:bodyPr lIns="0" tIns="0" rIns="0" bIns="0" rtlCol="0" anchor="t">
            <a:spAutoFit/>
          </a:bodyPr>
          <a:lstStyle/>
          <a:p>
            <a:pPr algn="ctr">
              <a:lnSpc>
                <a:spcPts val="4304"/>
              </a:lnSpc>
              <a:spcBef>
                <a:spcPct val="0"/>
              </a:spcBef>
            </a:pPr>
            <a:r>
              <a:rPr lang="en-US" sz="3499">
                <a:solidFill>
                  <a:srgbClr val="000000"/>
                </a:solidFill>
                <a:latin typeface="Clear Sans"/>
                <a:ea typeface="Clear Sans"/>
                <a:cs typeface="Clear Sans"/>
                <a:sym typeface="Clear Sans"/>
              </a:rPr>
              <a:t>CREATE TABLE ChiNhanh (</a:t>
            </a:r>
          </a:p>
          <a:p>
            <a:pPr algn="ctr">
              <a:lnSpc>
                <a:spcPts val="4304"/>
              </a:lnSpc>
              <a:spcBef>
                <a:spcPct val="0"/>
              </a:spcBef>
            </a:pPr>
            <a:endParaRPr lang="en-US" sz="3499">
              <a:solidFill>
                <a:srgbClr val="000000"/>
              </a:solidFill>
              <a:latin typeface="Clear Sans"/>
              <a:ea typeface="Clear Sans"/>
              <a:cs typeface="Clear Sans"/>
              <a:sym typeface="Clear Sans"/>
            </a:endParaRPr>
          </a:p>
        </p:txBody>
      </p:sp>
      <p:sp>
        <p:nvSpPr>
          <p:cNvPr id="11" name="TextBox 11"/>
          <p:cNvSpPr txBox="1"/>
          <p:nvPr/>
        </p:nvSpPr>
        <p:spPr>
          <a:xfrm>
            <a:off x="-281468" y="4091560"/>
            <a:ext cx="9828827" cy="1129284"/>
          </a:xfrm>
          <a:prstGeom prst="rect">
            <a:avLst/>
          </a:prstGeom>
        </p:spPr>
        <p:txBody>
          <a:bodyPr lIns="0" tIns="0" rIns="0" bIns="0" rtlCol="0" anchor="t">
            <a:spAutoFit/>
          </a:bodyPr>
          <a:lstStyle/>
          <a:p>
            <a:pPr algn="ctr">
              <a:lnSpc>
                <a:spcPts val="4427"/>
              </a:lnSpc>
              <a:spcBef>
                <a:spcPct val="0"/>
              </a:spcBef>
            </a:pPr>
            <a:r>
              <a:rPr lang="en-US" sz="3599">
                <a:solidFill>
                  <a:srgbClr val="000000"/>
                </a:solidFill>
                <a:latin typeface="Clear Sans"/>
                <a:ea typeface="Clear Sans"/>
                <a:cs typeface="Clear Sans"/>
                <a:sym typeface="Clear Sans"/>
              </a:rPr>
              <a:t>    TenChiNhanh NVARCHAR(50) PRIMARY KEY,</a:t>
            </a:r>
          </a:p>
          <a:p>
            <a:pPr algn="ctr">
              <a:lnSpc>
                <a:spcPts val="4427"/>
              </a:lnSpc>
              <a:spcBef>
                <a:spcPct val="0"/>
              </a:spcBef>
            </a:pPr>
            <a:endParaRPr lang="en-US" sz="3599">
              <a:solidFill>
                <a:srgbClr val="000000"/>
              </a:solidFill>
              <a:latin typeface="Clear Sans"/>
              <a:ea typeface="Clear Sans"/>
              <a:cs typeface="Clear Sans"/>
              <a:sym typeface="Clear Sans"/>
            </a:endParaRPr>
          </a:p>
        </p:txBody>
      </p:sp>
      <p:sp>
        <p:nvSpPr>
          <p:cNvPr id="12" name="TextBox 12"/>
          <p:cNvSpPr txBox="1"/>
          <p:nvPr/>
        </p:nvSpPr>
        <p:spPr>
          <a:xfrm>
            <a:off x="306586" y="4646677"/>
            <a:ext cx="5683724" cy="1129284"/>
          </a:xfrm>
          <a:prstGeom prst="rect">
            <a:avLst/>
          </a:prstGeom>
        </p:spPr>
        <p:txBody>
          <a:bodyPr lIns="0" tIns="0" rIns="0" bIns="0" rtlCol="0" anchor="t">
            <a:spAutoFit/>
          </a:bodyPr>
          <a:lstStyle/>
          <a:p>
            <a:pPr algn="ctr">
              <a:lnSpc>
                <a:spcPts val="4427"/>
              </a:lnSpc>
              <a:spcBef>
                <a:spcPct val="0"/>
              </a:spcBef>
            </a:pPr>
            <a:r>
              <a:rPr lang="en-US" sz="3599">
                <a:solidFill>
                  <a:srgbClr val="000000"/>
                </a:solidFill>
                <a:latin typeface="Clear Sans"/>
                <a:ea typeface="Clear Sans"/>
                <a:cs typeface="Clear Sans"/>
                <a:sym typeface="Clear Sans"/>
              </a:rPr>
              <a:t>DiaDiem NVARCHAR(100))</a:t>
            </a:r>
          </a:p>
          <a:p>
            <a:pPr algn="ctr">
              <a:lnSpc>
                <a:spcPts val="4427"/>
              </a:lnSpc>
              <a:spcBef>
                <a:spcPct val="0"/>
              </a:spcBef>
            </a:pPr>
            <a:endParaRPr lang="en-US" sz="3599">
              <a:solidFill>
                <a:srgbClr val="000000"/>
              </a:solidFill>
              <a:latin typeface="Clear Sans"/>
              <a:ea typeface="Clear Sans"/>
              <a:cs typeface="Clear Sans"/>
              <a:sym typeface="Clear Sans"/>
            </a:endParaRPr>
          </a:p>
        </p:txBody>
      </p:sp>
      <p:sp>
        <p:nvSpPr>
          <p:cNvPr id="13" name="TextBox 13"/>
          <p:cNvSpPr txBox="1"/>
          <p:nvPr/>
        </p:nvSpPr>
        <p:spPr>
          <a:xfrm>
            <a:off x="-547186" y="5426394"/>
            <a:ext cx="5769772" cy="622935"/>
          </a:xfrm>
          <a:prstGeom prst="rect">
            <a:avLst/>
          </a:prstGeom>
        </p:spPr>
        <p:txBody>
          <a:bodyPr lIns="0" tIns="0" rIns="0" bIns="0" rtlCol="0" anchor="t">
            <a:spAutoFit/>
          </a:bodyPr>
          <a:lstStyle/>
          <a:p>
            <a:pPr algn="ctr">
              <a:lnSpc>
                <a:spcPts val="5039"/>
              </a:lnSpc>
            </a:pPr>
            <a:r>
              <a:rPr lang="en-US" sz="3599">
                <a:solidFill>
                  <a:srgbClr val="000000"/>
                </a:solidFill>
                <a:latin typeface="Clear Sans"/>
                <a:ea typeface="Clear Sans"/>
                <a:cs typeface="Clear Sans"/>
                <a:sym typeface="Clear Sans"/>
              </a:rPr>
              <a:t> -- Tạo bảng TramDien</a:t>
            </a:r>
          </a:p>
        </p:txBody>
      </p:sp>
      <p:sp>
        <p:nvSpPr>
          <p:cNvPr id="14" name="TextBox 14"/>
          <p:cNvSpPr txBox="1"/>
          <p:nvPr/>
        </p:nvSpPr>
        <p:spPr>
          <a:xfrm>
            <a:off x="168092" y="6325554"/>
            <a:ext cx="9921627" cy="4442460"/>
          </a:xfrm>
          <a:prstGeom prst="rect">
            <a:avLst/>
          </a:prstGeom>
        </p:spPr>
        <p:txBody>
          <a:bodyPr lIns="0" tIns="0" rIns="0" bIns="0" rtlCol="0" anchor="t">
            <a:spAutoFit/>
          </a:bodyPr>
          <a:lstStyle/>
          <a:p>
            <a:pPr algn="just">
              <a:lnSpc>
                <a:spcPts val="5039"/>
              </a:lnSpc>
            </a:pPr>
            <a:r>
              <a:rPr lang="en-US" sz="3599">
                <a:solidFill>
                  <a:srgbClr val="000000"/>
                </a:solidFill>
                <a:latin typeface="Canva Sans"/>
                <a:ea typeface="Canva Sans"/>
                <a:cs typeface="Canva Sans"/>
                <a:sym typeface="Canva Sans"/>
              </a:rPr>
              <a:t> CREATE TABLE KhachHang (</a:t>
            </a:r>
          </a:p>
          <a:p>
            <a:pPr algn="just">
              <a:lnSpc>
                <a:spcPts val="5039"/>
              </a:lnSpc>
            </a:pPr>
            <a:r>
              <a:rPr lang="en-US" sz="3599">
                <a:solidFill>
                  <a:srgbClr val="000000"/>
                </a:solidFill>
                <a:latin typeface="Canva Sans"/>
                <a:ea typeface="Canva Sans"/>
                <a:cs typeface="Canva Sans"/>
                <a:sym typeface="Canva Sans"/>
              </a:rPr>
              <a:t>    MaKhachHang VARCHAR(10) PRIMARY KEY,</a:t>
            </a:r>
          </a:p>
          <a:p>
            <a:pPr algn="just">
              <a:lnSpc>
                <a:spcPts val="5039"/>
              </a:lnSpc>
            </a:pPr>
            <a:r>
              <a:rPr lang="en-US" sz="3599">
                <a:solidFill>
                  <a:srgbClr val="000000"/>
                </a:solidFill>
                <a:latin typeface="Canva Sans"/>
                <a:ea typeface="Canva Sans"/>
                <a:cs typeface="Canva Sans"/>
                <a:sym typeface="Canva Sans"/>
              </a:rPr>
              <a:t>    TenKhachHang NVARCHAR(100),</a:t>
            </a:r>
          </a:p>
          <a:p>
            <a:pPr algn="just">
              <a:lnSpc>
                <a:spcPts val="5039"/>
              </a:lnSpc>
            </a:pPr>
            <a:r>
              <a:rPr lang="en-US" sz="3599">
                <a:solidFill>
                  <a:srgbClr val="000000"/>
                </a:solidFill>
                <a:latin typeface="Canva Sans"/>
                <a:ea typeface="Canva Sans"/>
                <a:cs typeface="Canva Sans"/>
                <a:sym typeface="Canva Sans"/>
              </a:rPr>
              <a:t>DiaChi NVARCHAR(200),</a:t>
            </a:r>
          </a:p>
          <a:p>
            <a:pPr algn="just">
              <a:lnSpc>
                <a:spcPts val="5039"/>
              </a:lnSpc>
            </a:pPr>
            <a:r>
              <a:rPr lang="en-US" sz="3599">
                <a:solidFill>
                  <a:srgbClr val="000000"/>
                </a:solidFill>
                <a:latin typeface="Canva Sans"/>
                <a:ea typeface="Canva Sans"/>
                <a:cs typeface="Canva Sans"/>
                <a:sym typeface="Canva Sans"/>
              </a:rPr>
              <a:t>    SoDienThoai VARCHAR(15)</a:t>
            </a:r>
          </a:p>
          <a:p>
            <a:pPr algn="just">
              <a:lnSpc>
                <a:spcPts val="5039"/>
              </a:lnSpc>
            </a:pPr>
            <a:r>
              <a:rPr lang="en-US" sz="3599">
                <a:solidFill>
                  <a:srgbClr val="000000"/>
                </a:solidFill>
                <a:latin typeface="Canva Sans"/>
                <a:ea typeface="Canva Sans"/>
                <a:cs typeface="Canva Sans"/>
                <a:sym typeface="Canva Sans"/>
              </a:rPr>
              <a:t> );</a:t>
            </a:r>
          </a:p>
          <a:p>
            <a:pPr algn="just">
              <a:lnSpc>
                <a:spcPts val="5039"/>
              </a:lnSpc>
            </a:pPr>
            <a:endParaRPr lang="en-US" sz="3599">
              <a:solidFill>
                <a:srgbClr val="000000"/>
              </a:solidFill>
              <a:latin typeface="Canva Sans"/>
              <a:ea typeface="Canva Sans"/>
              <a:cs typeface="Canva Sans"/>
              <a:sym typeface="Canva Sans"/>
            </a:endParaRPr>
          </a:p>
        </p:txBody>
      </p:sp>
      <p:sp>
        <p:nvSpPr>
          <p:cNvPr id="15" name="TextBox 1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6B6A6"/>
        </a:solidFill>
        <a:effectLst/>
      </p:bgPr>
    </p:bg>
    <p:spTree>
      <p:nvGrpSpPr>
        <p:cNvPr id="1" name=""/>
        <p:cNvGrpSpPr/>
        <p:nvPr/>
      </p:nvGrpSpPr>
      <p:grpSpPr>
        <a:xfrm>
          <a:off x="0" y="0"/>
          <a:ext cx="0" cy="0"/>
          <a:chOff x="0" y="0"/>
          <a:chExt cx="0" cy="0"/>
        </a:xfrm>
      </p:grpSpPr>
      <p:sp>
        <p:nvSpPr>
          <p:cNvPr id="2" name="Freeform 2"/>
          <p:cNvSpPr/>
          <p:nvPr/>
        </p:nvSpPr>
        <p:spPr>
          <a:xfrm>
            <a:off x="11729383" y="4665455"/>
            <a:ext cx="6754294" cy="5621545"/>
          </a:xfrm>
          <a:custGeom>
            <a:avLst/>
            <a:gdLst/>
            <a:ahLst/>
            <a:cxnLst/>
            <a:rect l="l" t="t" r="r" b="b"/>
            <a:pathLst>
              <a:path w="6754294" h="5621545">
                <a:moveTo>
                  <a:pt x="0" y="0"/>
                </a:moveTo>
                <a:lnTo>
                  <a:pt x="6754295" y="0"/>
                </a:lnTo>
                <a:lnTo>
                  <a:pt x="6754295" y="5621545"/>
                </a:lnTo>
                <a:lnTo>
                  <a:pt x="0" y="5621545"/>
                </a:lnTo>
                <a:lnTo>
                  <a:pt x="0" y="0"/>
                </a:lnTo>
                <a:close/>
              </a:path>
            </a:pathLst>
          </a:custGeom>
          <a:blipFill>
            <a:blip r:embed="rId2">
              <a:alphaModFix amt="87000"/>
            </a:blip>
            <a:stretch>
              <a:fillRect t="-1977"/>
            </a:stretch>
          </a:blipFill>
        </p:spPr>
      </p:sp>
      <p:sp>
        <p:nvSpPr>
          <p:cNvPr id="3" name="TextBox 3"/>
          <p:cNvSpPr txBox="1"/>
          <p:nvPr/>
        </p:nvSpPr>
        <p:spPr>
          <a:xfrm>
            <a:off x="426957" y="164321"/>
            <a:ext cx="18056721" cy="4501134"/>
          </a:xfrm>
          <a:prstGeom prst="rect">
            <a:avLst/>
          </a:prstGeom>
        </p:spPr>
        <p:txBody>
          <a:bodyPr lIns="0" tIns="0" rIns="0" bIns="0" rtlCol="0" anchor="t">
            <a:spAutoFit/>
          </a:bodyPr>
          <a:lstStyle/>
          <a:p>
            <a:pPr algn="l">
              <a:lnSpc>
                <a:spcPts val="4427"/>
              </a:lnSpc>
              <a:spcBef>
                <a:spcPct val="0"/>
              </a:spcBef>
            </a:pPr>
            <a:r>
              <a:rPr lang="en-US" sz="3599">
                <a:solidFill>
                  <a:srgbClr val="000000"/>
                </a:solidFill>
                <a:latin typeface="Clear Sans"/>
                <a:ea typeface="Clear Sans"/>
                <a:cs typeface="Clear Sans"/>
                <a:sym typeface="Clear Sans"/>
              </a:rPr>
              <a:t> -- Tạo bảng DienKe</a:t>
            </a:r>
          </a:p>
          <a:p>
            <a:pPr algn="l">
              <a:lnSpc>
                <a:spcPts val="4427"/>
              </a:lnSpc>
              <a:spcBef>
                <a:spcPct val="0"/>
              </a:spcBef>
            </a:pPr>
            <a:r>
              <a:rPr lang="en-US" sz="3599">
                <a:solidFill>
                  <a:srgbClr val="000000"/>
                </a:solidFill>
                <a:latin typeface="Clear Sans"/>
                <a:ea typeface="Clear Sans"/>
                <a:cs typeface="Clear Sans"/>
                <a:sym typeface="Clear Sans"/>
              </a:rPr>
              <a:t> CREATE TABLE DienKe (</a:t>
            </a:r>
          </a:p>
          <a:p>
            <a:pPr algn="l">
              <a:lnSpc>
                <a:spcPts val="4427"/>
              </a:lnSpc>
              <a:spcBef>
                <a:spcPct val="0"/>
              </a:spcBef>
            </a:pPr>
            <a:r>
              <a:rPr lang="en-US" sz="3599">
                <a:solidFill>
                  <a:srgbClr val="000000"/>
                </a:solidFill>
                <a:latin typeface="Clear Sans"/>
                <a:ea typeface="Clear Sans"/>
                <a:cs typeface="Clear Sans"/>
                <a:sym typeface="Clear Sans"/>
              </a:rPr>
              <a:t> SoDienKe VARCHAR(10) PRIMARY KEY,</a:t>
            </a:r>
          </a:p>
          <a:p>
            <a:pPr algn="l">
              <a:lnSpc>
                <a:spcPts val="4427"/>
              </a:lnSpc>
              <a:spcBef>
                <a:spcPct val="0"/>
              </a:spcBef>
            </a:pPr>
            <a:r>
              <a:rPr lang="en-US" sz="3599">
                <a:solidFill>
                  <a:srgbClr val="000000"/>
                </a:solidFill>
                <a:latin typeface="Clear Sans"/>
                <a:ea typeface="Clear Sans"/>
                <a:cs typeface="Clear Sans"/>
                <a:sym typeface="Clear Sans"/>
              </a:rPr>
              <a:t> MaKhachHang VARCHAR(10),</a:t>
            </a:r>
          </a:p>
          <a:p>
            <a:pPr algn="l">
              <a:lnSpc>
                <a:spcPts val="4427"/>
              </a:lnSpc>
              <a:spcBef>
                <a:spcPct val="0"/>
              </a:spcBef>
            </a:pPr>
            <a:r>
              <a:rPr lang="en-US" sz="3599">
                <a:solidFill>
                  <a:srgbClr val="000000"/>
                </a:solidFill>
                <a:latin typeface="Clear Sans"/>
                <a:ea typeface="Clear Sans"/>
                <a:cs typeface="Clear Sans"/>
                <a:sym typeface="Clear Sans"/>
              </a:rPr>
              <a:t> TenTram NVARCHAR(50),</a:t>
            </a:r>
          </a:p>
          <a:p>
            <a:pPr algn="l">
              <a:lnSpc>
                <a:spcPts val="4427"/>
              </a:lnSpc>
              <a:spcBef>
                <a:spcPct val="0"/>
              </a:spcBef>
            </a:pPr>
            <a:r>
              <a:rPr lang="en-US" sz="3599">
                <a:solidFill>
                  <a:srgbClr val="000000"/>
                </a:solidFill>
                <a:latin typeface="Clear Sans"/>
                <a:ea typeface="Clear Sans"/>
                <a:cs typeface="Clear Sans"/>
                <a:sym typeface="Clear Sans"/>
              </a:rPr>
              <a:t> TenChiNhanh NVARCHAR(50),</a:t>
            </a:r>
          </a:p>
          <a:p>
            <a:pPr algn="l">
              <a:lnSpc>
                <a:spcPts val="4427"/>
              </a:lnSpc>
              <a:spcBef>
                <a:spcPct val="0"/>
              </a:spcBef>
            </a:pPr>
            <a:r>
              <a:rPr lang="en-US" sz="3599">
                <a:solidFill>
                  <a:srgbClr val="000000"/>
                </a:solidFill>
                <a:latin typeface="Clear Sans"/>
                <a:ea typeface="Clear Sans"/>
                <a:cs typeface="Clear Sans"/>
                <a:sym typeface="Clear Sans"/>
              </a:rPr>
              <a:t> FOREIGN KEY (MaKhachHang) REFERENCES KhachHang(MaKhachHang),</a:t>
            </a:r>
          </a:p>
          <a:p>
            <a:pPr algn="l">
              <a:lnSpc>
                <a:spcPts val="4427"/>
              </a:lnSpc>
              <a:spcBef>
                <a:spcPct val="0"/>
              </a:spcBef>
            </a:pPr>
            <a:r>
              <a:rPr lang="en-US" sz="3599">
                <a:solidFill>
                  <a:srgbClr val="000000"/>
                </a:solidFill>
                <a:latin typeface="Clear Sans"/>
                <a:ea typeface="Clear Sans"/>
                <a:cs typeface="Clear Sans"/>
                <a:sym typeface="Clear Sans"/>
              </a:rPr>
              <a:t> FOREIGN KEY (TenTram, TenChiNhanh) REFERENCES TramDien(TenTram, TenChiNhanh)</a:t>
            </a:r>
          </a:p>
        </p:txBody>
      </p:sp>
      <p:sp>
        <p:nvSpPr>
          <p:cNvPr id="4" name="TextBox 4"/>
          <p:cNvSpPr txBox="1"/>
          <p:nvPr/>
        </p:nvSpPr>
        <p:spPr>
          <a:xfrm>
            <a:off x="426957" y="4935148"/>
            <a:ext cx="11998523" cy="5063109"/>
          </a:xfrm>
          <a:prstGeom prst="rect">
            <a:avLst/>
          </a:prstGeom>
        </p:spPr>
        <p:txBody>
          <a:bodyPr lIns="0" tIns="0" rIns="0" bIns="0" rtlCol="0" anchor="t">
            <a:spAutoFit/>
          </a:bodyPr>
          <a:lstStyle/>
          <a:p>
            <a:pPr algn="l">
              <a:lnSpc>
                <a:spcPts val="4427"/>
              </a:lnSpc>
              <a:spcBef>
                <a:spcPct val="0"/>
              </a:spcBef>
            </a:pPr>
            <a:r>
              <a:rPr lang="en-US" sz="3599">
                <a:solidFill>
                  <a:srgbClr val="000000"/>
                </a:solidFill>
                <a:latin typeface="Clear Sans"/>
                <a:ea typeface="Clear Sans"/>
                <a:cs typeface="Clear Sans"/>
                <a:sym typeface="Clear Sans"/>
              </a:rPr>
              <a:t> -- Tạo bảng ChiSoDienKe</a:t>
            </a:r>
          </a:p>
          <a:p>
            <a:pPr algn="l">
              <a:lnSpc>
                <a:spcPts val="4427"/>
              </a:lnSpc>
              <a:spcBef>
                <a:spcPct val="0"/>
              </a:spcBef>
            </a:pPr>
            <a:r>
              <a:rPr lang="en-US" sz="3599">
                <a:solidFill>
                  <a:srgbClr val="000000"/>
                </a:solidFill>
                <a:latin typeface="Clear Sans"/>
                <a:ea typeface="Clear Sans"/>
                <a:cs typeface="Clear Sans"/>
                <a:sym typeface="Clear Sans"/>
              </a:rPr>
              <a:t> CREATE TABLE ChiSoDienKe (</a:t>
            </a:r>
          </a:p>
          <a:p>
            <a:pPr algn="l">
              <a:lnSpc>
                <a:spcPts val="4427"/>
              </a:lnSpc>
              <a:spcBef>
                <a:spcPct val="0"/>
              </a:spcBef>
            </a:pPr>
            <a:r>
              <a:rPr lang="en-US" sz="3599">
                <a:solidFill>
                  <a:srgbClr val="000000"/>
                </a:solidFill>
                <a:latin typeface="Clear Sans"/>
                <a:ea typeface="Clear Sans"/>
                <a:cs typeface="Clear Sans"/>
                <a:sym typeface="Clear Sans"/>
              </a:rPr>
              <a:t> SoDienKe VARCHAR(10),</a:t>
            </a:r>
          </a:p>
          <a:p>
            <a:pPr algn="l">
              <a:lnSpc>
                <a:spcPts val="4427"/>
              </a:lnSpc>
              <a:spcBef>
                <a:spcPct val="0"/>
              </a:spcBef>
            </a:pPr>
            <a:r>
              <a:rPr lang="en-US" sz="3599">
                <a:solidFill>
                  <a:srgbClr val="000000"/>
                </a:solidFill>
                <a:latin typeface="Clear Sans"/>
                <a:ea typeface="Clear Sans"/>
                <a:cs typeface="Clear Sans"/>
                <a:sym typeface="Clear Sans"/>
              </a:rPr>
              <a:t> ThoiGianGhi DATE,</a:t>
            </a:r>
          </a:p>
          <a:p>
            <a:pPr algn="l">
              <a:lnSpc>
                <a:spcPts val="4427"/>
              </a:lnSpc>
              <a:spcBef>
                <a:spcPct val="0"/>
              </a:spcBef>
            </a:pPr>
            <a:r>
              <a:rPr lang="en-US" sz="3599">
                <a:solidFill>
                  <a:srgbClr val="000000"/>
                </a:solidFill>
                <a:latin typeface="Clear Sans"/>
                <a:ea typeface="Clear Sans"/>
                <a:cs typeface="Clear Sans"/>
                <a:sym typeface="Clear Sans"/>
              </a:rPr>
              <a:t> ChiSo INT,</a:t>
            </a:r>
          </a:p>
          <a:p>
            <a:pPr algn="l">
              <a:lnSpc>
                <a:spcPts val="4427"/>
              </a:lnSpc>
              <a:spcBef>
                <a:spcPct val="0"/>
              </a:spcBef>
            </a:pPr>
            <a:r>
              <a:rPr lang="en-US" sz="3599">
                <a:solidFill>
                  <a:srgbClr val="000000"/>
                </a:solidFill>
                <a:latin typeface="Clear Sans"/>
                <a:ea typeface="Clear Sans"/>
                <a:cs typeface="Clear Sans"/>
                <a:sym typeface="Clear Sans"/>
              </a:rPr>
              <a:t> TenNhanVien NVARCHAR(50),</a:t>
            </a:r>
          </a:p>
          <a:p>
            <a:pPr algn="l">
              <a:lnSpc>
                <a:spcPts val="4427"/>
              </a:lnSpc>
              <a:spcBef>
                <a:spcPct val="0"/>
              </a:spcBef>
            </a:pPr>
            <a:r>
              <a:rPr lang="en-US" sz="3599">
                <a:solidFill>
                  <a:srgbClr val="000000"/>
                </a:solidFill>
                <a:latin typeface="Clear Sans"/>
                <a:ea typeface="Clear Sans"/>
                <a:cs typeface="Clear Sans"/>
                <a:sym typeface="Clear Sans"/>
              </a:rPr>
              <a:t> PRIMARY KEY (SoDienKe, ThoiGianGhi),</a:t>
            </a:r>
          </a:p>
          <a:p>
            <a:pPr algn="l">
              <a:lnSpc>
                <a:spcPts val="4427"/>
              </a:lnSpc>
              <a:spcBef>
                <a:spcPct val="0"/>
              </a:spcBef>
            </a:pPr>
            <a:r>
              <a:rPr lang="en-US" sz="3599">
                <a:solidFill>
                  <a:srgbClr val="000000"/>
                </a:solidFill>
                <a:latin typeface="Clear Sans"/>
                <a:ea typeface="Clear Sans"/>
                <a:cs typeface="Clear Sans"/>
                <a:sym typeface="Clear Sans"/>
              </a:rPr>
              <a:t> FOREIGN KEY (SoDienKe) REFERENCES DienKe(SoDienKe)</a:t>
            </a:r>
          </a:p>
          <a:p>
            <a:pPr algn="l">
              <a:lnSpc>
                <a:spcPts val="4427"/>
              </a:lnSpc>
              <a:spcBef>
                <a:spcPct val="0"/>
              </a:spcBef>
            </a:pPr>
            <a:r>
              <a:rPr lang="en-US" sz="3599">
                <a:solidFill>
                  <a:srgbClr val="000000"/>
                </a:solidFill>
                <a:latin typeface="Clear Sans"/>
                <a:ea typeface="Clear Sans"/>
                <a:cs typeface="Clear Sans"/>
                <a:sym typeface="Clear Sans"/>
              </a:rPr>
              <a:t> ); </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329851" y="510408"/>
            <a:ext cx="11806089" cy="3939159"/>
          </a:xfrm>
          <a:prstGeom prst="rect">
            <a:avLst/>
          </a:prstGeom>
        </p:spPr>
        <p:txBody>
          <a:bodyPr lIns="0" tIns="0" rIns="0" bIns="0" rtlCol="0" anchor="t">
            <a:spAutoFit/>
          </a:bodyPr>
          <a:lstStyle/>
          <a:p>
            <a:pPr algn="l">
              <a:lnSpc>
                <a:spcPts val="4427"/>
              </a:lnSpc>
              <a:spcBef>
                <a:spcPct val="0"/>
              </a:spcBef>
            </a:pPr>
            <a:r>
              <a:rPr lang="en-US" sz="3599">
                <a:solidFill>
                  <a:srgbClr val="000000"/>
                </a:solidFill>
                <a:latin typeface="Clear Sans"/>
                <a:ea typeface="Clear Sans"/>
                <a:cs typeface="Clear Sans"/>
                <a:sym typeface="Clear Sans"/>
              </a:rPr>
              <a:t> -- Nhập dữ liệu cho bảng ChiNhanh</a:t>
            </a:r>
          </a:p>
          <a:p>
            <a:pPr algn="l">
              <a:lnSpc>
                <a:spcPts val="4427"/>
              </a:lnSpc>
              <a:spcBef>
                <a:spcPct val="0"/>
              </a:spcBef>
            </a:pPr>
            <a:r>
              <a:rPr lang="en-US" sz="3599">
                <a:solidFill>
                  <a:srgbClr val="000000"/>
                </a:solidFill>
                <a:latin typeface="Clear Sans"/>
                <a:ea typeface="Clear Sans"/>
                <a:cs typeface="Clear Sans"/>
                <a:sym typeface="Clear Sans"/>
              </a:rPr>
              <a:t> INSERT INTO ChiNhanh (TenChiNhanh, DiaDiem) VALUES</a:t>
            </a:r>
          </a:p>
          <a:p>
            <a:pPr algn="l">
              <a:lnSpc>
                <a:spcPts val="4427"/>
              </a:lnSpc>
              <a:spcBef>
                <a:spcPct val="0"/>
              </a:spcBef>
            </a:pPr>
            <a:r>
              <a:rPr lang="en-US" sz="3599">
                <a:solidFill>
                  <a:srgbClr val="000000"/>
                </a:solidFill>
                <a:latin typeface="Clear Sans"/>
                <a:ea typeface="Clear Sans"/>
                <a:cs typeface="Clear Sans"/>
                <a:sym typeface="Clear Sans"/>
              </a:rPr>
              <a:t> ('CN1', N'Quận 1'),</a:t>
            </a:r>
          </a:p>
          <a:p>
            <a:pPr algn="l">
              <a:lnSpc>
                <a:spcPts val="4427"/>
              </a:lnSpc>
              <a:spcBef>
                <a:spcPct val="0"/>
              </a:spcBef>
            </a:pPr>
            <a:r>
              <a:rPr lang="en-US" sz="3599">
                <a:solidFill>
                  <a:srgbClr val="000000"/>
                </a:solidFill>
                <a:latin typeface="Clear Sans"/>
                <a:ea typeface="Clear Sans"/>
                <a:cs typeface="Clear Sans"/>
                <a:sym typeface="Clear Sans"/>
              </a:rPr>
              <a:t> ('CN2', N'Quận 3'),</a:t>
            </a:r>
          </a:p>
          <a:p>
            <a:pPr algn="l">
              <a:lnSpc>
                <a:spcPts val="4427"/>
              </a:lnSpc>
              <a:spcBef>
                <a:spcPct val="0"/>
              </a:spcBef>
            </a:pPr>
            <a:r>
              <a:rPr lang="en-US" sz="3599">
                <a:solidFill>
                  <a:srgbClr val="000000"/>
                </a:solidFill>
                <a:latin typeface="Clear Sans"/>
                <a:ea typeface="Clear Sans"/>
                <a:cs typeface="Clear Sans"/>
                <a:sym typeface="Clear Sans"/>
              </a:rPr>
              <a:t> ('CN3', N'Quận 7'),</a:t>
            </a:r>
          </a:p>
          <a:p>
            <a:pPr algn="l">
              <a:lnSpc>
                <a:spcPts val="4427"/>
              </a:lnSpc>
              <a:spcBef>
                <a:spcPct val="0"/>
              </a:spcBef>
            </a:pPr>
            <a:r>
              <a:rPr lang="en-US" sz="3599">
                <a:solidFill>
                  <a:srgbClr val="000000"/>
                </a:solidFill>
                <a:latin typeface="Clear Sans"/>
                <a:ea typeface="Clear Sans"/>
                <a:cs typeface="Clear Sans"/>
                <a:sym typeface="Clear Sans"/>
              </a:rPr>
              <a:t> ('CN4', N'Quận Bình Thạnh'),</a:t>
            </a:r>
          </a:p>
          <a:p>
            <a:pPr algn="l">
              <a:lnSpc>
                <a:spcPts val="4427"/>
              </a:lnSpc>
              <a:spcBef>
                <a:spcPct val="0"/>
              </a:spcBef>
            </a:pPr>
            <a:r>
              <a:rPr lang="en-US" sz="3599">
                <a:solidFill>
                  <a:srgbClr val="000000"/>
                </a:solidFill>
                <a:latin typeface="Clear Sans"/>
                <a:ea typeface="Clear Sans"/>
                <a:cs typeface="Clear Sans"/>
                <a:sym typeface="Clear Sans"/>
              </a:rPr>
              <a:t> ('CN5', N'Quận Thủ Đức');</a:t>
            </a:r>
          </a:p>
        </p:txBody>
      </p:sp>
      <p:sp>
        <p:nvSpPr>
          <p:cNvPr id="3" name="TextBox 3"/>
          <p:cNvSpPr txBox="1"/>
          <p:nvPr/>
        </p:nvSpPr>
        <p:spPr>
          <a:xfrm>
            <a:off x="329851" y="4752348"/>
            <a:ext cx="11809661" cy="3939159"/>
          </a:xfrm>
          <a:prstGeom prst="rect">
            <a:avLst/>
          </a:prstGeom>
        </p:spPr>
        <p:txBody>
          <a:bodyPr lIns="0" tIns="0" rIns="0" bIns="0" rtlCol="0" anchor="t">
            <a:spAutoFit/>
          </a:bodyPr>
          <a:lstStyle/>
          <a:p>
            <a:pPr algn="l">
              <a:lnSpc>
                <a:spcPts val="4428"/>
              </a:lnSpc>
              <a:spcBef>
                <a:spcPct val="0"/>
              </a:spcBef>
            </a:pPr>
            <a:r>
              <a:rPr lang="en-US" sz="3600">
                <a:solidFill>
                  <a:srgbClr val="000000"/>
                </a:solidFill>
                <a:latin typeface="Clear Sans"/>
                <a:ea typeface="Clear Sans"/>
                <a:cs typeface="Clear Sans"/>
                <a:sym typeface="Clear Sans"/>
              </a:rPr>
              <a:t> -- Nhập dữ liệu cho bảng TramDien</a:t>
            </a:r>
          </a:p>
          <a:p>
            <a:pPr algn="l">
              <a:lnSpc>
                <a:spcPts val="4428"/>
              </a:lnSpc>
              <a:spcBef>
                <a:spcPct val="0"/>
              </a:spcBef>
            </a:pPr>
            <a:r>
              <a:rPr lang="en-US" sz="3600">
                <a:solidFill>
                  <a:srgbClr val="000000"/>
                </a:solidFill>
                <a:latin typeface="Clear Sans"/>
                <a:ea typeface="Clear Sans"/>
                <a:cs typeface="Clear Sans"/>
                <a:sym typeface="Clear Sans"/>
              </a:rPr>
              <a:t> INSERT INTO TramDien (TenTram, TenChiNhanh) VALUES</a:t>
            </a:r>
          </a:p>
          <a:p>
            <a:pPr algn="l">
              <a:lnSpc>
                <a:spcPts val="4428"/>
              </a:lnSpc>
              <a:spcBef>
                <a:spcPct val="0"/>
              </a:spcBef>
            </a:pPr>
            <a:r>
              <a:rPr lang="en-US" sz="3600">
                <a:solidFill>
                  <a:srgbClr val="000000"/>
                </a:solidFill>
                <a:latin typeface="Clear Sans"/>
                <a:ea typeface="Clear Sans"/>
                <a:cs typeface="Clear Sans"/>
                <a:sym typeface="Clear Sans"/>
              </a:rPr>
              <a:t> (N'Tram1', 'CN1'),</a:t>
            </a:r>
          </a:p>
          <a:p>
            <a:pPr algn="l">
              <a:lnSpc>
                <a:spcPts val="4428"/>
              </a:lnSpc>
              <a:spcBef>
                <a:spcPct val="0"/>
              </a:spcBef>
            </a:pPr>
            <a:r>
              <a:rPr lang="en-US" sz="3600">
                <a:solidFill>
                  <a:srgbClr val="000000"/>
                </a:solidFill>
                <a:latin typeface="Clear Sans"/>
                <a:ea typeface="Clear Sans"/>
                <a:cs typeface="Clear Sans"/>
                <a:sym typeface="Clear Sans"/>
              </a:rPr>
              <a:t> (N'Tram2', 'CN1'),</a:t>
            </a:r>
          </a:p>
          <a:p>
            <a:pPr algn="l">
              <a:lnSpc>
                <a:spcPts val="4428"/>
              </a:lnSpc>
              <a:spcBef>
                <a:spcPct val="0"/>
              </a:spcBef>
            </a:pPr>
            <a:r>
              <a:rPr lang="en-US" sz="3600">
                <a:solidFill>
                  <a:srgbClr val="000000"/>
                </a:solidFill>
                <a:latin typeface="Clear Sans"/>
                <a:ea typeface="Clear Sans"/>
                <a:cs typeface="Clear Sans"/>
                <a:sym typeface="Clear Sans"/>
              </a:rPr>
              <a:t> (N'Tram3', 'CN2'),</a:t>
            </a:r>
          </a:p>
          <a:p>
            <a:pPr algn="l">
              <a:lnSpc>
                <a:spcPts val="4428"/>
              </a:lnSpc>
              <a:spcBef>
                <a:spcPct val="0"/>
              </a:spcBef>
            </a:pPr>
            <a:r>
              <a:rPr lang="en-US" sz="3600">
                <a:solidFill>
                  <a:srgbClr val="000000"/>
                </a:solidFill>
                <a:latin typeface="Clear Sans"/>
                <a:ea typeface="Clear Sans"/>
                <a:cs typeface="Clear Sans"/>
                <a:sym typeface="Clear Sans"/>
              </a:rPr>
              <a:t> (N'Tram4', 'CN3'),</a:t>
            </a:r>
          </a:p>
          <a:p>
            <a:pPr algn="l">
              <a:lnSpc>
                <a:spcPts val="4428"/>
              </a:lnSpc>
              <a:spcBef>
                <a:spcPct val="0"/>
              </a:spcBef>
            </a:pPr>
            <a:r>
              <a:rPr lang="en-US" sz="3600">
                <a:solidFill>
                  <a:srgbClr val="000000"/>
                </a:solidFill>
                <a:latin typeface="Clear Sans"/>
                <a:ea typeface="Clear Sans"/>
                <a:cs typeface="Clear Sans"/>
                <a:sym typeface="Clear Sans"/>
              </a:rPr>
              <a:t> (N'Tram5', 'CN4');</a:t>
            </a: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Freeform 2"/>
          <p:cNvSpPr/>
          <p:nvPr/>
        </p:nvSpPr>
        <p:spPr>
          <a:xfrm>
            <a:off x="15388327" y="6871049"/>
            <a:ext cx="3067396" cy="4114800"/>
          </a:xfrm>
          <a:custGeom>
            <a:avLst/>
            <a:gdLst/>
            <a:ahLst/>
            <a:cxnLst/>
            <a:rect l="l" t="t" r="r" b="b"/>
            <a:pathLst>
              <a:path w="3067396" h="4114800">
                <a:moveTo>
                  <a:pt x="0" y="0"/>
                </a:moveTo>
                <a:lnTo>
                  <a:pt x="3067397" y="0"/>
                </a:lnTo>
                <a:lnTo>
                  <a:pt x="3067397"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257175" y="642366"/>
            <a:ext cx="17773650" cy="4501134"/>
          </a:xfrm>
          <a:prstGeom prst="rect">
            <a:avLst/>
          </a:prstGeom>
        </p:spPr>
        <p:txBody>
          <a:bodyPr lIns="0" tIns="0" rIns="0" bIns="0" rtlCol="0" anchor="t">
            <a:spAutoFit/>
          </a:bodyPr>
          <a:lstStyle/>
          <a:p>
            <a:pPr algn="l">
              <a:lnSpc>
                <a:spcPts val="4428"/>
              </a:lnSpc>
              <a:spcBef>
                <a:spcPct val="0"/>
              </a:spcBef>
            </a:pPr>
            <a:r>
              <a:rPr lang="en-US" sz="3600">
                <a:solidFill>
                  <a:srgbClr val="000000"/>
                </a:solidFill>
                <a:latin typeface="Clear Sans"/>
                <a:ea typeface="Clear Sans"/>
                <a:cs typeface="Clear Sans"/>
                <a:sym typeface="Clear Sans"/>
              </a:rPr>
              <a:t> -- Nhập dữ liệu cho bảng KhachHang</a:t>
            </a:r>
          </a:p>
          <a:p>
            <a:pPr algn="l">
              <a:lnSpc>
                <a:spcPts val="4428"/>
              </a:lnSpc>
              <a:spcBef>
                <a:spcPct val="0"/>
              </a:spcBef>
            </a:pPr>
            <a:r>
              <a:rPr lang="en-US" sz="3600">
                <a:solidFill>
                  <a:srgbClr val="000000"/>
                </a:solidFill>
                <a:latin typeface="Clear Sans"/>
                <a:ea typeface="Clear Sans"/>
                <a:cs typeface="Clear Sans"/>
                <a:sym typeface="Clear Sans"/>
              </a:rPr>
              <a:t> INSERT INTO KhachHang (MaKhachHang, TenKhachHang, DiaChi, SoDienThoai) VALUES</a:t>
            </a:r>
          </a:p>
          <a:p>
            <a:pPr algn="l">
              <a:lnSpc>
                <a:spcPts val="4428"/>
              </a:lnSpc>
              <a:spcBef>
                <a:spcPct val="0"/>
              </a:spcBef>
            </a:pPr>
            <a:r>
              <a:rPr lang="en-US" sz="3600">
                <a:solidFill>
                  <a:srgbClr val="000000"/>
                </a:solidFill>
                <a:latin typeface="Clear Sans"/>
                <a:ea typeface="Clear Sans"/>
                <a:cs typeface="Clear Sans"/>
                <a:sym typeface="Clear Sans"/>
              </a:rPr>
              <a:t> ('KH001', N'Nguyễn Văn A', N'123 Lê Lợi, Quận 1', '0901234567'),</a:t>
            </a:r>
          </a:p>
          <a:p>
            <a:pPr algn="l">
              <a:lnSpc>
                <a:spcPts val="4428"/>
              </a:lnSpc>
              <a:spcBef>
                <a:spcPct val="0"/>
              </a:spcBef>
            </a:pPr>
            <a:r>
              <a:rPr lang="en-US" sz="3600">
                <a:solidFill>
                  <a:srgbClr val="000000"/>
                </a:solidFill>
                <a:latin typeface="Clear Sans"/>
                <a:ea typeface="Clear Sans"/>
                <a:cs typeface="Clear Sans"/>
                <a:sym typeface="Clear Sans"/>
              </a:rPr>
              <a:t> ('KH002', N'Trần Thị B', N'456 Nguyễn Huệ, Quận 1', '0912345678'),</a:t>
            </a:r>
          </a:p>
          <a:p>
            <a:pPr algn="l">
              <a:lnSpc>
                <a:spcPts val="4428"/>
              </a:lnSpc>
              <a:spcBef>
                <a:spcPct val="0"/>
              </a:spcBef>
            </a:pPr>
            <a:r>
              <a:rPr lang="en-US" sz="3600">
                <a:solidFill>
                  <a:srgbClr val="000000"/>
                </a:solidFill>
                <a:latin typeface="Clear Sans"/>
                <a:ea typeface="Clear Sans"/>
                <a:cs typeface="Clear Sans"/>
                <a:sym typeface="Clear Sans"/>
              </a:rPr>
              <a:t> ('KH003', N'Lê Văn C', N'789 Trần Hưng Đạo, Quận 7', '0923456789'),</a:t>
            </a:r>
          </a:p>
          <a:p>
            <a:pPr algn="l">
              <a:lnSpc>
                <a:spcPts val="4428"/>
              </a:lnSpc>
              <a:spcBef>
                <a:spcPct val="0"/>
              </a:spcBef>
            </a:pPr>
            <a:r>
              <a:rPr lang="en-US" sz="3600">
                <a:solidFill>
                  <a:srgbClr val="000000"/>
                </a:solidFill>
                <a:latin typeface="Clear Sans"/>
                <a:ea typeface="Clear Sans"/>
                <a:cs typeface="Clear Sans"/>
                <a:sym typeface="Clear Sans"/>
              </a:rPr>
              <a:t> ('KH004', N'Phạm Thị D', N'101 Võ Văn Tần, Quận 3', '0934567890'),</a:t>
            </a:r>
          </a:p>
          <a:p>
            <a:pPr algn="l">
              <a:lnSpc>
                <a:spcPts val="4428"/>
              </a:lnSpc>
              <a:spcBef>
                <a:spcPct val="0"/>
              </a:spcBef>
            </a:pPr>
            <a:r>
              <a:rPr lang="en-US" sz="3600">
                <a:solidFill>
                  <a:srgbClr val="000000"/>
                </a:solidFill>
                <a:latin typeface="Clear Sans"/>
                <a:ea typeface="Clear Sans"/>
                <a:cs typeface="Clear Sans"/>
                <a:sym typeface="Clear Sans"/>
              </a:rPr>
              <a:t> ('KH005', N'Hoàng Văn E', N'202 Nguyễn Thị Minh Khai, Quận 3', '0945678901');</a:t>
            </a:r>
          </a:p>
        </p:txBody>
      </p:sp>
      <p:sp>
        <p:nvSpPr>
          <p:cNvPr id="4" name="TextBox 4"/>
          <p:cNvSpPr txBox="1"/>
          <p:nvPr/>
        </p:nvSpPr>
        <p:spPr>
          <a:xfrm>
            <a:off x="0" y="5514976"/>
            <a:ext cx="16682293" cy="3939159"/>
          </a:xfrm>
          <a:prstGeom prst="rect">
            <a:avLst/>
          </a:prstGeom>
        </p:spPr>
        <p:txBody>
          <a:bodyPr lIns="0" tIns="0" rIns="0" bIns="0" rtlCol="0" anchor="t">
            <a:spAutoFit/>
          </a:bodyPr>
          <a:lstStyle/>
          <a:p>
            <a:pPr algn="l">
              <a:lnSpc>
                <a:spcPts val="4428"/>
              </a:lnSpc>
              <a:spcBef>
                <a:spcPct val="0"/>
              </a:spcBef>
            </a:pPr>
            <a:r>
              <a:rPr lang="en-US" sz="3600">
                <a:solidFill>
                  <a:srgbClr val="000000"/>
                </a:solidFill>
                <a:latin typeface="Clear Sans"/>
                <a:ea typeface="Clear Sans"/>
                <a:cs typeface="Clear Sans"/>
                <a:sym typeface="Clear Sans"/>
              </a:rPr>
              <a:t> -- Nhập dữ liệu cho bảng DienKe</a:t>
            </a:r>
          </a:p>
          <a:p>
            <a:pPr algn="l">
              <a:lnSpc>
                <a:spcPts val="4428"/>
              </a:lnSpc>
              <a:spcBef>
                <a:spcPct val="0"/>
              </a:spcBef>
            </a:pPr>
            <a:r>
              <a:rPr lang="en-US" sz="3600">
                <a:solidFill>
                  <a:srgbClr val="000000"/>
                </a:solidFill>
                <a:latin typeface="Clear Sans"/>
                <a:ea typeface="Clear Sans"/>
                <a:cs typeface="Clear Sans"/>
                <a:sym typeface="Clear Sans"/>
              </a:rPr>
              <a:t> INSERT INTO DienKe (SoDienKe, MaKhachHang, TenTram, TenChiNhanh) VALUES</a:t>
            </a:r>
          </a:p>
          <a:p>
            <a:pPr algn="l">
              <a:lnSpc>
                <a:spcPts val="4428"/>
              </a:lnSpc>
              <a:spcBef>
                <a:spcPct val="0"/>
              </a:spcBef>
            </a:pPr>
            <a:r>
              <a:rPr lang="en-US" sz="3600">
                <a:solidFill>
                  <a:srgbClr val="000000"/>
                </a:solidFill>
                <a:latin typeface="Clear Sans"/>
                <a:ea typeface="Clear Sans"/>
                <a:cs typeface="Clear Sans"/>
                <a:sym typeface="Clear Sans"/>
              </a:rPr>
              <a:t> ('DK001', 'KH001', N'Tram1', 'CN1'),</a:t>
            </a:r>
          </a:p>
          <a:p>
            <a:pPr algn="l">
              <a:lnSpc>
                <a:spcPts val="4428"/>
              </a:lnSpc>
              <a:spcBef>
                <a:spcPct val="0"/>
              </a:spcBef>
            </a:pPr>
            <a:r>
              <a:rPr lang="en-US" sz="3600">
                <a:solidFill>
                  <a:srgbClr val="000000"/>
                </a:solidFill>
                <a:latin typeface="Clear Sans"/>
                <a:ea typeface="Clear Sans"/>
                <a:cs typeface="Clear Sans"/>
                <a:sym typeface="Clear Sans"/>
              </a:rPr>
              <a:t> ('DK002', 'KH001', N'Tram2', 'CN1'),</a:t>
            </a:r>
          </a:p>
          <a:p>
            <a:pPr algn="l">
              <a:lnSpc>
                <a:spcPts val="4428"/>
              </a:lnSpc>
              <a:spcBef>
                <a:spcPct val="0"/>
              </a:spcBef>
            </a:pPr>
            <a:r>
              <a:rPr lang="en-US" sz="3600">
                <a:solidFill>
                  <a:srgbClr val="000000"/>
                </a:solidFill>
                <a:latin typeface="Clear Sans"/>
                <a:ea typeface="Clear Sans"/>
                <a:cs typeface="Clear Sans"/>
                <a:sym typeface="Clear Sans"/>
              </a:rPr>
              <a:t> ('DK003', 'KH002', N'Tram1', 'CN1'),</a:t>
            </a:r>
          </a:p>
          <a:p>
            <a:pPr algn="l">
              <a:lnSpc>
                <a:spcPts val="4428"/>
              </a:lnSpc>
              <a:spcBef>
                <a:spcPct val="0"/>
              </a:spcBef>
            </a:pPr>
            <a:r>
              <a:rPr lang="en-US" sz="3600">
                <a:solidFill>
                  <a:srgbClr val="000000"/>
                </a:solidFill>
                <a:latin typeface="Clear Sans"/>
                <a:ea typeface="Clear Sans"/>
                <a:cs typeface="Clear Sans"/>
                <a:sym typeface="Clear Sans"/>
              </a:rPr>
              <a:t> ('DK004', 'KH003', N'Tram4', 'CN3'),</a:t>
            </a:r>
          </a:p>
          <a:p>
            <a:pPr algn="l">
              <a:lnSpc>
                <a:spcPts val="4428"/>
              </a:lnSpc>
              <a:spcBef>
                <a:spcPct val="0"/>
              </a:spcBef>
            </a:pPr>
            <a:r>
              <a:rPr lang="en-US" sz="3600">
                <a:solidFill>
                  <a:srgbClr val="000000"/>
                </a:solidFill>
                <a:latin typeface="Clear Sans"/>
                <a:ea typeface="Clear Sans"/>
                <a:cs typeface="Clear Sans"/>
                <a:sym typeface="Clear Sans"/>
              </a:rPr>
              <a:t> ('DK005', 'KH004', N'Tram3', 'CN2');</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grpSp>
        <p:nvGrpSpPr>
          <p:cNvPr id="2" name="Group 2"/>
          <p:cNvGrpSpPr/>
          <p:nvPr/>
        </p:nvGrpSpPr>
        <p:grpSpPr>
          <a:xfrm>
            <a:off x="409724" y="2999440"/>
            <a:ext cx="17538294" cy="4959015"/>
            <a:chOff x="0" y="0"/>
            <a:chExt cx="4619139" cy="1306078"/>
          </a:xfrm>
        </p:grpSpPr>
        <p:sp>
          <p:nvSpPr>
            <p:cNvPr id="3" name="Freeform 3"/>
            <p:cNvSpPr/>
            <p:nvPr/>
          </p:nvSpPr>
          <p:spPr>
            <a:xfrm>
              <a:off x="0" y="0"/>
              <a:ext cx="4619139" cy="1306078"/>
            </a:xfrm>
            <a:custGeom>
              <a:avLst/>
              <a:gdLst/>
              <a:ahLst/>
              <a:cxnLst/>
              <a:rect l="l" t="t" r="r" b="b"/>
              <a:pathLst>
                <a:path w="4619139" h="1306078">
                  <a:moveTo>
                    <a:pt x="24279" y="0"/>
                  </a:moveTo>
                  <a:lnTo>
                    <a:pt x="4594860" y="0"/>
                  </a:lnTo>
                  <a:cubicBezTo>
                    <a:pt x="4601299" y="0"/>
                    <a:pt x="4607475" y="2558"/>
                    <a:pt x="4612028" y="7111"/>
                  </a:cubicBezTo>
                  <a:cubicBezTo>
                    <a:pt x="4616581" y="11664"/>
                    <a:pt x="4619139" y="17840"/>
                    <a:pt x="4619139" y="24279"/>
                  </a:cubicBezTo>
                  <a:lnTo>
                    <a:pt x="4619139" y="1281799"/>
                  </a:lnTo>
                  <a:cubicBezTo>
                    <a:pt x="4619139" y="1295208"/>
                    <a:pt x="4608269" y="1306078"/>
                    <a:pt x="4594860" y="1306078"/>
                  </a:cubicBezTo>
                  <a:lnTo>
                    <a:pt x="24279" y="1306078"/>
                  </a:lnTo>
                  <a:cubicBezTo>
                    <a:pt x="17840" y="1306078"/>
                    <a:pt x="11664" y="1303520"/>
                    <a:pt x="7111" y="1298967"/>
                  </a:cubicBezTo>
                  <a:cubicBezTo>
                    <a:pt x="2558" y="1294414"/>
                    <a:pt x="0" y="1288239"/>
                    <a:pt x="0" y="1281799"/>
                  </a:cubicBezTo>
                  <a:lnTo>
                    <a:pt x="0" y="24279"/>
                  </a:lnTo>
                  <a:cubicBezTo>
                    <a:pt x="0" y="17840"/>
                    <a:pt x="2558" y="11664"/>
                    <a:pt x="7111" y="7111"/>
                  </a:cubicBezTo>
                  <a:cubicBezTo>
                    <a:pt x="11664" y="2558"/>
                    <a:pt x="17840" y="0"/>
                    <a:pt x="24279" y="0"/>
                  </a:cubicBezTo>
                  <a:close/>
                </a:path>
              </a:pathLst>
            </a:custGeom>
            <a:solidFill>
              <a:srgbClr val="B6B6A6"/>
            </a:solidFill>
          </p:spPr>
        </p:sp>
        <p:sp>
          <p:nvSpPr>
            <p:cNvPr id="4" name="TextBox 4"/>
            <p:cNvSpPr txBox="1"/>
            <p:nvPr/>
          </p:nvSpPr>
          <p:spPr>
            <a:xfrm>
              <a:off x="0" y="-38100"/>
              <a:ext cx="4619139" cy="1344178"/>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754083" y="3499843"/>
            <a:ext cx="16849576" cy="3939159"/>
          </a:xfrm>
          <a:prstGeom prst="rect">
            <a:avLst/>
          </a:prstGeom>
        </p:spPr>
        <p:txBody>
          <a:bodyPr lIns="0" tIns="0" rIns="0" bIns="0" rtlCol="0" anchor="t">
            <a:spAutoFit/>
          </a:bodyPr>
          <a:lstStyle/>
          <a:p>
            <a:pPr algn="l">
              <a:lnSpc>
                <a:spcPts val="4428"/>
              </a:lnSpc>
              <a:spcBef>
                <a:spcPct val="0"/>
              </a:spcBef>
            </a:pPr>
            <a:r>
              <a:rPr lang="en-US" sz="3600">
                <a:solidFill>
                  <a:srgbClr val="000000"/>
                </a:solidFill>
                <a:latin typeface="Clear Sans"/>
                <a:ea typeface="Clear Sans"/>
                <a:cs typeface="Clear Sans"/>
                <a:sym typeface="Clear Sans"/>
              </a:rPr>
              <a:t>-- Nhập dữ liệu cho bảng ChiSoDienKe</a:t>
            </a:r>
          </a:p>
          <a:p>
            <a:pPr algn="l">
              <a:lnSpc>
                <a:spcPts val="4428"/>
              </a:lnSpc>
              <a:spcBef>
                <a:spcPct val="0"/>
              </a:spcBef>
            </a:pPr>
            <a:r>
              <a:rPr lang="en-US" sz="3600">
                <a:solidFill>
                  <a:srgbClr val="000000"/>
                </a:solidFill>
                <a:latin typeface="Clear Sans"/>
                <a:ea typeface="Clear Sans"/>
                <a:cs typeface="Clear Sans"/>
                <a:sym typeface="Clear Sans"/>
              </a:rPr>
              <a:t> INSERT INTO ChiSoDienKe (SoDienKe, ThoiGianGhi, ChiSo, TenNhanVien) VALUES</a:t>
            </a:r>
          </a:p>
          <a:p>
            <a:pPr algn="l">
              <a:lnSpc>
                <a:spcPts val="4428"/>
              </a:lnSpc>
              <a:spcBef>
                <a:spcPct val="0"/>
              </a:spcBef>
            </a:pPr>
            <a:r>
              <a:rPr lang="en-US" sz="3600">
                <a:solidFill>
                  <a:srgbClr val="000000"/>
                </a:solidFill>
                <a:latin typeface="Clear Sans"/>
                <a:ea typeface="Clear Sans"/>
                <a:cs typeface="Clear Sans"/>
                <a:sym typeface="Clear Sans"/>
              </a:rPr>
              <a:t> ('DK001', '2025-01-01', 1000, N'Nguyễn Văn X'),</a:t>
            </a:r>
          </a:p>
          <a:p>
            <a:pPr algn="l">
              <a:lnSpc>
                <a:spcPts val="4428"/>
              </a:lnSpc>
              <a:spcBef>
                <a:spcPct val="0"/>
              </a:spcBef>
            </a:pPr>
            <a:r>
              <a:rPr lang="en-US" sz="3600">
                <a:solidFill>
                  <a:srgbClr val="000000"/>
                </a:solidFill>
                <a:latin typeface="Clear Sans"/>
                <a:ea typeface="Clear Sans"/>
                <a:cs typeface="Clear Sans"/>
                <a:sym typeface="Clear Sans"/>
              </a:rPr>
              <a:t> ('DK001', '2025-02-01', 1200, N'Nguyễn Văn X'),</a:t>
            </a:r>
          </a:p>
          <a:p>
            <a:pPr algn="l">
              <a:lnSpc>
                <a:spcPts val="4428"/>
              </a:lnSpc>
              <a:spcBef>
                <a:spcPct val="0"/>
              </a:spcBef>
            </a:pPr>
            <a:r>
              <a:rPr lang="en-US" sz="3600">
                <a:solidFill>
                  <a:srgbClr val="000000"/>
                </a:solidFill>
                <a:latin typeface="Clear Sans"/>
                <a:ea typeface="Clear Sans"/>
                <a:cs typeface="Clear Sans"/>
                <a:sym typeface="Clear Sans"/>
              </a:rPr>
              <a:t> ('DK002', '2025-01-01', 800, N'Trần Văn Y'),</a:t>
            </a:r>
          </a:p>
          <a:p>
            <a:pPr algn="l">
              <a:lnSpc>
                <a:spcPts val="4428"/>
              </a:lnSpc>
              <a:spcBef>
                <a:spcPct val="0"/>
              </a:spcBef>
            </a:pPr>
            <a:r>
              <a:rPr lang="en-US" sz="3600">
                <a:solidFill>
                  <a:srgbClr val="000000"/>
                </a:solidFill>
                <a:latin typeface="Clear Sans"/>
                <a:ea typeface="Clear Sans"/>
                <a:cs typeface="Clear Sans"/>
                <a:sym typeface="Clear Sans"/>
              </a:rPr>
              <a:t> ('DK003', '2025-01-01', 1500, N'Lê Thị Z'),</a:t>
            </a:r>
          </a:p>
          <a:p>
            <a:pPr algn="l">
              <a:lnSpc>
                <a:spcPts val="4428"/>
              </a:lnSpc>
              <a:spcBef>
                <a:spcPct val="0"/>
              </a:spcBef>
            </a:pPr>
            <a:r>
              <a:rPr lang="en-US" sz="3600">
                <a:solidFill>
                  <a:srgbClr val="000000"/>
                </a:solidFill>
                <a:latin typeface="Clear Sans"/>
                <a:ea typeface="Clear Sans"/>
                <a:cs typeface="Clear Sans"/>
                <a:sym typeface="Clear Sans"/>
              </a:rPr>
              <a:t> ('DK004', '2025-01-01', 2000, N'Phạm Văn W');</a:t>
            </a:r>
          </a:p>
        </p:txBody>
      </p:sp>
      <p:sp>
        <p:nvSpPr>
          <p:cNvPr id="6" name="Freeform 6"/>
          <p:cNvSpPr/>
          <p:nvPr/>
        </p:nvSpPr>
        <p:spPr>
          <a:xfrm>
            <a:off x="13164773" y="0"/>
            <a:ext cx="5519777" cy="3684451"/>
          </a:xfrm>
          <a:custGeom>
            <a:avLst/>
            <a:gdLst/>
            <a:ahLst/>
            <a:cxnLst/>
            <a:rect l="l" t="t" r="r" b="b"/>
            <a:pathLst>
              <a:path w="5519777" h="3684451">
                <a:moveTo>
                  <a:pt x="0" y="0"/>
                </a:moveTo>
                <a:lnTo>
                  <a:pt x="5519777" y="0"/>
                </a:lnTo>
                <a:lnTo>
                  <a:pt x="5519777" y="3684451"/>
                </a:lnTo>
                <a:lnTo>
                  <a:pt x="0" y="3684451"/>
                </a:lnTo>
                <a:lnTo>
                  <a:pt x="0" y="0"/>
                </a:lnTo>
                <a:close/>
              </a:path>
            </a:pathLst>
          </a:custGeom>
          <a:blipFill>
            <a:blip r:embed="rId2"/>
            <a:stretch>
              <a:fillRect/>
            </a:stretch>
          </a:blipFill>
        </p:spPr>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88593"/>
        </a:solidFill>
        <a:effectLst/>
      </p:bgPr>
    </p:bg>
    <p:spTree>
      <p:nvGrpSpPr>
        <p:cNvPr id="1" name=""/>
        <p:cNvGrpSpPr/>
        <p:nvPr/>
      </p:nvGrpSpPr>
      <p:grpSpPr>
        <a:xfrm>
          <a:off x="0" y="0"/>
          <a:ext cx="0" cy="0"/>
          <a:chOff x="0" y="0"/>
          <a:chExt cx="0" cy="0"/>
        </a:xfrm>
      </p:grpSpPr>
      <p:grpSp>
        <p:nvGrpSpPr>
          <p:cNvPr id="2" name="Group 2"/>
          <p:cNvGrpSpPr/>
          <p:nvPr/>
        </p:nvGrpSpPr>
        <p:grpSpPr>
          <a:xfrm>
            <a:off x="6520815" y="1028700"/>
            <a:ext cx="10738485" cy="6897072"/>
            <a:chOff x="0" y="0"/>
            <a:chExt cx="1663672" cy="1068537"/>
          </a:xfrm>
        </p:grpSpPr>
        <p:sp>
          <p:nvSpPr>
            <p:cNvPr id="3" name="Freeform 3"/>
            <p:cNvSpPr/>
            <p:nvPr/>
          </p:nvSpPr>
          <p:spPr>
            <a:xfrm>
              <a:off x="0" y="0"/>
              <a:ext cx="1663672" cy="1068537"/>
            </a:xfrm>
            <a:custGeom>
              <a:avLst/>
              <a:gdLst/>
              <a:ahLst/>
              <a:cxnLst/>
              <a:rect l="l" t="t" r="r" b="b"/>
              <a:pathLst>
                <a:path w="1663672" h="1068537">
                  <a:moveTo>
                    <a:pt x="24512" y="0"/>
                  </a:moveTo>
                  <a:lnTo>
                    <a:pt x="1639160" y="0"/>
                  </a:lnTo>
                  <a:cubicBezTo>
                    <a:pt x="1652698" y="0"/>
                    <a:pt x="1663672" y="10975"/>
                    <a:pt x="1663672" y="24512"/>
                  </a:cubicBezTo>
                  <a:lnTo>
                    <a:pt x="1663672" y="1044025"/>
                  </a:lnTo>
                  <a:cubicBezTo>
                    <a:pt x="1663672" y="1057562"/>
                    <a:pt x="1652698" y="1068537"/>
                    <a:pt x="1639160" y="1068537"/>
                  </a:cubicBezTo>
                  <a:lnTo>
                    <a:pt x="24512" y="1068537"/>
                  </a:lnTo>
                  <a:cubicBezTo>
                    <a:pt x="10975" y="1068537"/>
                    <a:pt x="0" y="1057562"/>
                    <a:pt x="0" y="1044025"/>
                  </a:cubicBezTo>
                  <a:lnTo>
                    <a:pt x="0" y="24512"/>
                  </a:lnTo>
                  <a:cubicBezTo>
                    <a:pt x="0" y="10975"/>
                    <a:pt x="10975" y="0"/>
                    <a:pt x="24512" y="0"/>
                  </a:cubicBezTo>
                  <a:close/>
                </a:path>
              </a:pathLst>
            </a:custGeom>
            <a:blipFill>
              <a:blip r:embed="rId2"/>
              <a:stretch>
                <a:fillRect l="-7612" t="-12019" r="-376"/>
              </a:stretch>
            </a:blipFill>
          </p:spPr>
        </p:sp>
      </p:grpSp>
      <p:grpSp>
        <p:nvGrpSpPr>
          <p:cNvPr id="4" name="Group 4"/>
          <p:cNvGrpSpPr/>
          <p:nvPr/>
        </p:nvGrpSpPr>
        <p:grpSpPr>
          <a:xfrm>
            <a:off x="2260260" y="0"/>
            <a:ext cx="8256900" cy="10287000"/>
            <a:chOff x="0" y="0"/>
            <a:chExt cx="2174657" cy="2709333"/>
          </a:xfrm>
        </p:grpSpPr>
        <p:sp>
          <p:nvSpPr>
            <p:cNvPr id="5" name="Freeform 5"/>
            <p:cNvSpPr/>
            <p:nvPr/>
          </p:nvSpPr>
          <p:spPr>
            <a:xfrm>
              <a:off x="0" y="0"/>
              <a:ext cx="2174657" cy="2709333"/>
            </a:xfrm>
            <a:custGeom>
              <a:avLst/>
              <a:gdLst/>
              <a:ahLst/>
              <a:cxnLst/>
              <a:rect l="l" t="t" r="r" b="b"/>
              <a:pathLst>
                <a:path w="2174657" h="2709333">
                  <a:moveTo>
                    <a:pt x="0" y="0"/>
                  </a:moveTo>
                  <a:lnTo>
                    <a:pt x="2174657" y="0"/>
                  </a:lnTo>
                  <a:lnTo>
                    <a:pt x="2174657" y="2709333"/>
                  </a:lnTo>
                  <a:lnTo>
                    <a:pt x="0" y="2709333"/>
                  </a:lnTo>
                  <a:close/>
                </a:path>
              </a:pathLst>
            </a:custGeom>
            <a:solidFill>
              <a:srgbClr val="FDFDF5"/>
            </a:solidFill>
          </p:spPr>
        </p:sp>
        <p:sp>
          <p:nvSpPr>
            <p:cNvPr id="6" name="TextBox 6"/>
            <p:cNvSpPr txBox="1"/>
            <p:nvPr/>
          </p:nvSpPr>
          <p:spPr>
            <a:xfrm>
              <a:off x="0" y="-38100"/>
              <a:ext cx="2174657"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028700" y="6688721"/>
            <a:ext cx="2015238" cy="201523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BBD4"/>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10" name="AutoShape 10"/>
          <p:cNvSpPr/>
          <p:nvPr/>
        </p:nvSpPr>
        <p:spPr>
          <a:xfrm>
            <a:off x="14110036" y="8877131"/>
            <a:ext cx="2723039" cy="0"/>
          </a:xfrm>
          <a:prstGeom prst="line">
            <a:avLst/>
          </a:prstGeom>
          <a:ln w="38100" cap="flat">
            <a:solidFill>
              <a:srgbClr val="788593"/>
            </a:solidFill>
            <a:prstDash val="solid"/>
            <a:headEnd type="none" w="sm" len="sm"/>
            <a:tailEnd type="arrow" w="med" len="sm"/>
          </a:ln>
        </p:spPr>
      </p:sp>
      <p:sp>
        <p:nvSpPr>
          <p:cNvPr id="11" name="Freeform 11"/>
          <p:cNvSpPr/>
          <p:nvPr/>
        </p:nvSpPr>
        <p:spPr>
          <a:xfrm>
            <a:off x="1028700" y="1237851"/>
            <a:ext cx="391026" cy="391026"/>
          </a:xfrm>
          <a:custGeom>
            <a:avLst/>
            <a:gdLst/>
            <a:ahLst/>
            <a:cxnLst/>
            <a:rect l="l" t="t" r="r" b="b"/>
            <a:pathLst>
              <a:path w="391026" h="391026">
                <a:moveTo>
                  <a:pt x="0" y="0"/>
                </a:moveTo>
                <a:lnTo>
                  <a:pt x="391026" y="0"/>
                </a:lnTo>
                <a:lnTo>
                  <a:pt x="391026" y="391026"/>
                </a:lnTo>
                <a:lnTo>
                  <a:pt x="0" y="39102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2" name="Freeform 12"/>
          <p:cNvSpPr/>
          <p:nvPr/>
        </p:nvSpPr>
        <p:spPr>
          <a:xfrm>
            <a:off x="15589371" y="1433364"/>
            <a:ext cx="1243705" cy="1243705"/>
          </a:xfrm>
          <a:custGeom>
            <a:avLst/>
            <a:gdLst/>
            <a:ahLst/>
            <a:cxnLst/>
            <a:rect l="l" t="t" r="r" b="b"/>
            <a:pathLst>
              <a:path w="1243705" h="1243705">
                <a:moveTo>
                  <a:pt x="0" y="0"/>
                </a:moveTo>
                <a:lnTo>
                  <a:pt x="1243704" y="0"/>
                </a:lnTo>
                <a:lnTo>
                  <a:pt x="1243704" y="1243705"/>
                </a:lnTo>
                <a:lnTo>
                  <a:pt x="0" y="124370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13" name="Group 13"/>
          <p:cNvGrpSpPr/>
          <p:nvPr/>
        </p:nvGrpSpPr>
        <p:grpSpPr>
          <a:xfrm>
            <a:off x="2238887" y="0"/>
            <a:ext cx="1124707" cy="1208569"/>
            <a:chOff x="0" y="0"/>
            <a:chExt cx="1047004" cy="1125072"/>
          </a:xfrm>
        </p:grpSpPr>
        <p:sp>
          <p:nvSpPr>
            <p:cNvPr id="14" name="Freeform 14"/>
            <p:cNvSpPr/>
            <p:nvPr/>
          </p:nvSpPr>
          <p:spPr>
            <a:xfrm>
              <a:off x="0" y="0"/>
              <a:ext cx="1047004" cy="1125072"/>
            </a:xfrm>
            <a:custGeom>
              <a:avLst/>
              <a:gdLst/>
              <a:ahLst/>
              <a:cxnLst/>
              <a:rect l="l" t="t" r="r" b="b"/>
              <a:pathLst>
                <a:path w="1047004" h="1125072">
                  <a:moveTo>
                    <a:pt x="523502" y="0"/>
                  </a:moveTo>
                  <a:cubicBezTo>
                    <a:pt x="234380" y="0"/>
                    <a:pt x="0" y="251856"/>
                    <a:pt x="0" y="562536"/>
                  </a:cubicBezTo>
                  <a:cubicBezTo>
                    <a:pt x="0" y="873216"/>
                    <a:pt x="234380" y="1125072"/>
                    <a:pt x="523502" y="1125072"/>
                  </a:cubicBezTo>
                  <a:cubicBezTo>
                    <a:pt x="812624" y="1125072"/>
                    <a:pt x="1047004" y="873216"/>
                    <a:pt x="1047004" y="562536"/>
                  </a:cubicBezTo>
                  <a:cubicBezTo>
                    <a:pt x="1047004" y="251856"/>
                    <a:pt x="812624" y="0"/>
                    <a:pt x="523502" y="0"/>
                  </a:cubicBezTo>
                  <a:close/>
                </a:path>
              </a:pathLst>
            </a:custGeom>
            <a:solidFill>
              <a:srgbClr val="283C4C"/>
            </a:solidFill>
          </p:spPr>
        </p:sp>
        <p:sp>
          <p:nvSpPr>
            <p:cNvPr id="15" name="TextBox 15"/>
            <p:cNvSpPr txBox="1"/>
            <p:nvPr/>
          </p:nvSpPr>
          <p:spPr>
            <a:xfrm>
              <a:off x="98157" y="48326"/>
              <a:ext cx="850691" cy="971271"/>
            </a:xfrm>
            <a:prstGeom prst="rect">
              <a:avLst/>
            </a:prstGeom>
          </p:spPr>
          <p:txBody>
            <a:bodyPr lIns="50800" tIns="50800" rIns="50800" bIns="50800" rtlCol="0" anchor="ctr"/>
            <a:lstStyle/>
            <a:p>
              <a:pPr algn="ctr">
                <a:lnSpc>
                  <a:spcPts val="3640"/>
                </a:lnSpc>
              </a:pPr>
              <a:endParaRPr/>
            </a:p>
          </p:txBody>
        </p:sp>
      </p:grpSp>
      <p:sp>
        <p:nvSpPr>
          <p:cNvPr id="16" name="Freeform 16"/>
          <p:cNvSpPr/>
          <p:nvPr/>
        </p:nvSpPr>
        <p:spPr>
          <a:xfrm>
            <a:off x="2238887" y="486629"/>
            <a:ext cx="797664" cy="797664"/>
          </a:xfrm>
          <a:custGeom>
            <a:avLst/>
            <a:gdLst/>
            <a:ahLst/>
            <a:cxnLst/>
            <a:rect l="l" t="t" r="r" b="b"/>
            <a:pathLst>
              <a:path w="797664" h="797664">
                <a:moveTo>
                  <a:pt x="0" y="0"/>
                </a:moveTo>
                <a:lnTo>
                  <a:pt x="797663" y="0"/>
                </a:lnTo>
                <a:lnTo>
                  <a:pt x="797663" y="797664"/>
                </a:lnTo>
                <a:lnTo>
                  <a:pt x="0" y="79766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7" name="Freeform 17"/>
          <p:cNvSpPr/>
          <p:nvPr/>
        </p:nvSpPr>
        <p:spPr>
          <a:xfrm rot="-5400000">
            <a:off x="97283" y="4083833"/>
            <a:ext cx="2649639" cy="786806"/>
          </a:xfrm>
          <a:custGeom>
            <a:avLst/>
            <a:gdLst/>
            <a:ahLst/>
            <a:cxnLst/>
            <a:rect l="l" t="t" r="r" b="b"/>
            <a:pathLst>
              <a:path w="2649639" h="786806">
                <a:moveTo>
                  <a:pt x="0" y="0"/>
                </a:moveTo>
                <a:lnTo>
                  <a:pt x="2649639" y="0"/>
                </a:lnTo>
                <a:lnTo>
                  <a:pt x="2649639" y="786806"/>
                </a:lnTo>
                <a:lnTo>
                  <a:pt x="0" y="78680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8" name="TextBox 1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
        <p:nvSpPr>
          <p:cNvPr id="19" name="TextBox 19"/>
          <p:cNvSpPr txBox="1"/>
          <p:nvPr/>
        </p:nvSpPr>
        <p:spPr>
          <a:xfrm>
            <a:off x="2427370" y="1609827"/>
            <a:ext cx="7922680" cy="7792712"/>
          </a:xfrm>
          <a:prstGeom prst="rect">
            <a:avLst/>
          </a:prstGeom>
        </p:spPr>
        <p:txBody>
          <a:bodyPr lIns="0" tIns="0" rIns="0" bIns="0" rtlCol="0" anchor="t">
            <a:spAutoFit/>
          </a:bodyPr>
          <a:lstStyle/>
          <a:p>
            <a:pPr algn="l">
              <a:lnSpc>
                <a:spcPts val="8817"/>
              </a:lnSpc>
            </a:pPr>
            <a:r>
              <a:rPr lang="en-US" sz="7168">
                <a:solidFill>
                  <a:srgbClr val="000000"/>
                </a:solidFill>
                <a:latin typeface="Clear Sans"/>
                <a:ea typeface="Clear Sans"/>
                <a:cs typeface="Clear Sans"/>
                <a:sym typeface="Clear Sans"/>
              </a:rPr>
              <a:t>Câu 4. Tự suy nghĩ ra mỗi thành viên 2 câu hỏi truy vấn (không trùng nhau) và giải đáp bằng lệnh SQL</a:t>
            </a:r>
          </a:p>
          <a:p>
            <a:pPr algn="just">
              <a:lnSpc>
                <a:spcPts val="8817"/>
              </a:lnSpc>
            </a:pPr>
            <a:endParaRPr lang="en-US" sz="7168">
              <a:solidFill>
                <a:srgbClr val="000000"/>
              </a:solidFill>
              <a:latin typeface="Clear Sans"/>
              <a:ea typeface="Clear Sans"/>
              <a:cs typeface="Clear Sans"/>
              <a:sym typeface="Clear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E8083"/>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grpSp>
        <p:nvGrpSpPr>
          <p:cNvPr id="3" name="Group 3"/>
          <p:cNvGrpSpPr/>
          <p:nvPr/>
        </p:nvGrpSpPr>
        <p:grpSpPr>
          <a:xfrm>
            <a:off x="-335447" y="8255"/>
            <a:ext cx="10892504" cy="1060914"/>
            <a:chOff x="0" y="0"/>
            <a:chExt cx="2868808" cy="279418"/>
          </a:xfrm>
        </p:grpSpPr>
        <p:sp>
          <p:nvSpPr>
            <p:cNvPr id="4" name="Freeform 4"/>
            <p:cNvSpPr/>
            <p:nvPr/>
          </p:nvSpPr>
          <p:spPr>
            <a:xfrm>
              <a:off x="0" y="0"/>
              <a:ext cx="2868808" cy="279418"/>
            </a:xfrm>
            <a:custGeom>
              <a:avLst/>
              <a:gdLst/>
              <a:ahLst/>
              <a:cxnLst/>
              <a:rect l="l" t="t" r="r" b="b"/>
              <a:pathLst>
                <a:path w="2868808" h="279418">
                  <a:moveTo>
                    <a:pt x="71076" y="0"/>
                  </a:moveTo>
                  <a:lnTo>
                    <a:pt x="2797732" y="0"/>
                  </a:lnTo>
                  <a:cubicBezTo>
                    <a:pt x="2836986" y="0"/>
                    <a:pt x="2868808" y="31822"/>
                    <a:pt x="2868808" y="71076"/>
                  </a:cubicBezTo>
                  <a:lnTo>
                    <a:pt x="2868808" y="208342"/>
                  </a:lnTo>
                  <a:cubicBezTo>
                    <a:pt x="2868808" y="247596"/>
                    <a:pt x="2836986" y="279418"/>
                    <a:pt x="2797732" y="279418"/>
                  </a:cubicBezTo>
                  <a:lnTo>
                    <a:pt x="71076" y="279418"/>
                  </a:lnTo>
                  <a:cubicBezTo>
                    <a:pt x="31822" y="279418"/>
                    <a:pt x="0" y="247596"/>
                    <a:pt x="0" y="208342"/>
                  </a:cubicBezTo>
                  <a:lnTo>
                    <a:pt x="0" y="71076"/>
                  </a:lnTo>
                  <a:cubicBezTo>
                    <a:pt x="0" y="31822"/>
                    <a:pt x="31822" y="0"/>
                    <a:pt x="71076" y="0"/>
                  </a:cubicBezTo>
                  <a:close/>
                </a:path>
              </a:pathLst>
            </a:custGeom>
            <a:solidFill>
              <a:srgbClr val="B6B6A6">
                <a:alpha val="65882"/>
              </a:srgbClr>
            </a:solidFill>
            <a:ln cap="rnd">
              <a:noFill/>
              <a:prstDash val="solid"/>
              <a:round/>
            </a:ln>
          </p:spPr>
        </p:sp>
        <p:sp>
          <p:nvSpPr>
            <p:cNvPr id="5" name="TextBox 5"/>
            <p:cNvSpPr txBox="1"/>
            <p:nvPr/>
          </p:nvSpPr>
          <p:spPr>
            <a:xfrm>
              <a:off x="0" y="-57150"/>
              <a:ext cx="2868808" cy="336568"/>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6" name="TextBox 6"/>
          <p:cNvSpPr txBox="1"/>
          <p:nvPr/>
        </p:nvSpPr>
        <p:spPr>
          <a:xfrm>
            <a:off x="0" y="127866"/>
            <a:ext cx="10321148" cy="745491"/>
          </a:xfrm>
          <a:prstGeom prst="rect">
            <a:avLst/>
          </a:prstGeom>
        </p:spPr>
        <p:txBody>
          <a:bodyPr lIns="0" tIns="0" rIns="0" bIns="0" rtlCol="0" anchor="t">
            <a:spAutoFit/>
          </a:bodyPr>
          <a:lstStyle/>
          <a:p>
            <a:pPr algn="ctr">
              <a:lnSpc>
                <a:spcPts val="6159"/>
              </a:lnSpc>
              <a:spcBef>
                <a:spcPct val="0"/>
              </a:spcBef>
            </a:pPr>
            <a:r>
              <a:rPr lang="en-US" sz="4399" b="1">
                <a:solidFill>
                  <a:srgbClr val="000000">
                    <a:alpha val="95686"/>
                  </a:srgbClr>
                </a:solidFill>
                <a:latin typeface="Clear Sans Bold"/>
                <a:ea typeface="Clear Sans Bold"/>
                <a:cs typeface="Clear Sans Bold"/>
                <a:sym typeface="Clear Sans Bold"/>
              </a:rPr>
              <a:t>4.1. Hai câu truy vấn kết nối nhiều bảng</a:t>
            </a:r>
          </a:p>
        </p:txBody>
      </p:sp>
      <p:sp>
        <p:nvSpPr>
          <p:cNvPr id="7" name="TextBox 7"/>
          <p:cNvSpPr txBox="1"/>
          <p:nvPr/>
        </p:nvSpPr>
        <p:spPr>
          <a:xfrm>
            <a:off x="376460" y="1049997"/>
            <a:ext cx="15390094" cy="2580315"/>
          </a:xfrm>
          <a:prstGeom prst="rect">
            <a:avLst/>
          </a:prstGeom>
        </p:spPr>
        <p:txBody>
          <a:bodyPr lIns="0" tIns="0" rIns="0" bIns="0" rtlCol="0" anchor="t">
            <a:spAutoFit/>
          </a:bodyPr>
          <a:lstStyle/>
          <a:p>
            <a:pPr algn="just">
              <a:lnSpc>
                <a:spcPts val="5810"/>
              </a:lnSpc>
              <a:spcBef>
                <a:spcPct val="0"/>
              </a:spcBef>
            </a:pPr>
            <a:r>
              <a:rPr lang="en-US" sz="4150" b="1">
                <a:solidFill>
                  <a:srgbClr val="000000"/>
                </a:solidFill>
                <a:latin typeface="Clear Sans Bold"/>
                <a:ea typeface="Clear Sans Bold"/>
                <a:cs typeface="Clear Sans Bold"/>
                <a:sym typeface="Clear Sans Bold"/>
              </a:rPr>
              <a:t>Danh sách khách hàng, số điện kế, trạm điện, chi nhánh của họ </a:t>
            </a:r>
          </a:p>
          <a:p>
            <a:pPr algn="just">
              <a:lnSpc>
                <a:spcPts val="5810"/>
              </a:lnSpc>
              <a:spcBef>
                <a:spcPct val="0"/>
              </a:spcBef>
            </a:pPr>
            <a:endParaRPr lang="en-US" sz="4150" b="1">
              <a:solidFill>
                <a:srgbClr val="000000"/>
              </a:solidFill>
              <a:latin typeface="Clear Sans Bold"/>
              <a:ea typeface="Clear Sans Bold"/>
              <a:cs typeface="Clear Sans Bold"/>
              <a:sym typeface="Clear Sans Bold"/>
            </a:endParaRPr>
          </a:p>
          <a:p>
            <a:pPr algn="just">
              <a:lnSpc>
                <a:spcPts val="9140"/>
              </a:lnSpc>
              <a:spcBef>
                <a:spcPct val="0"/>
              </a:spcBef>
            </a:pPr>
            <a:endParaRPr lang="en-US" sz="4150" b="1">
              <a:solidFill>
                <a:srgbClr val="000000"/>
              </a:solidFill>
              <a:latin typeface="Clear Sans Bold"/>
              <a:ea typeface="Clear Sans Bold"/>
              <a:cs typeface="Clear Sans Bold"/>
              <a:sym typeface="Clear Sans Bold"/>
            </a:endParaRPr>
          </a:p>
        </p:txBody>
      </p:sp>
      <p:sp>
        <p:nvSpPr>
          <p:cNvPr id="8" name="TextBox 8"/>
          <p:cNvSpPr txBox="1"/>
          <p:nvPr/>
        </p:nvSpPr>
        <p:spPr>
          <a:xfrm>
            <a:off x="1266527" y="2024332"/>
            <a:ext cx="16634520" cy="3304588"/>
          </a:xfrm>
          <a:prstGeom prst="rect">
            <a:avLst/>
          </a:prstGeom>
        </p:spPr>
        <p:txBody>
          <a:bodyPr lIns="0" tIns="0" rIns="0" bIns="0" rtlCol="0" anchor="t">
            <a:spAutoFit/>
          </a:bodyPr>
          <a:lstStyle/>
          <a:p>
            <a:pPr algn="just">
              <a:lnSpc>
                <a:spcPts val="5282"/>
              </a:lnSpc>
              <a:spcBef>
                <a:spcPct val="0"/>
              </a:spcBef>
            </a:pPr>
            <a:r>
              <a:rPr lang="en-US" sz="3773">
                <a:solidFill>
                  <a:srgbClr val="000000"/>
                </a:solidFill>
                <a:latin typeface="Clear Sans"/>
                <a:ea typeface="Clear Sans"/>
                <a:cs typeface="Clear Sans"/>
                <a:sym typeface="Clear Sans"/>
              </a:rPr>
              <a:t>SELECT KH.TENKHACHHANG, DK.SODIENKE, DK.TENTRAM, DK.TENCHINHANH</a:t>
            </a:r>
          </a:p>
          <a:p>
            <a:pPr algn="just">
              <a:lnSpc>
                <a:spcPts val="5282"/>
              </a:lnSpc>
              <a:spcBef>
                <a:spcPct val="0"/>
              </a:spcBef>
            </a:pPr>
            <a:r>
              <a:rPr lang="en-US" sz="3773">
                <a:solidFill>
                  <a:srgbClr val="000000"/>
                </a:solidFill>
                <a:latin typeface="Clear Sans"/>
                <a:ea typeface="Clear Sans"/>
                <a:cs typeface="Clear Sans"/>
                <a:sym typeface="Clear Sans"/>
              </a:rPr>
              <a:t>FROM KHACHHANG KH</a:t>
            </a:r>
          </a:p>
          <a:p>
            <a:pPr algn="just">
              <a:lnSpc>
                <a:spcPts val="5282"/>
              </a:lnSpc>
              <a:spcBef>
                <a:spcPct val="0"/>
              </a:spcBef>
            </a:pPr>
            <a:r>
              <a:rPr lang="en-US" sz="3773">
                <a:solidFill>
                  <a:srgbClr val="000000"/>
                </a:solidFill>
                <a:latin typeface="Clear Sans"/>
                <a:ea typeface="Clear Sans"/>
                <a:cs typeface="Clear Sans"/>
                <a:sym typeface="Clear Sans"/>
              </a:rPr>
              <a:t>JOIN DIENKE DK ON KH.MAKHACHHANG = DK.MAKHACHHANG</a:t>
            </a:r>
          </a:p>
          <a:p>
            <a:pPr algn="just">
              <a:lnSpc>
                <a:spcPts val="5282"/>
              </a:lnSpc>
              <a:spcBef>
                <a:spcPct val="0"/>
              </a:spcBef>
            </a:pPr>
            <a:endParaRPr lang="en-US" sz="3773">
              <a:solidFill>
                <a:srgbClr val="000000"/>
              </a:solidFill>
              <a:latin typeface="Clear Sans"/>
              <a:ea typeface="Clear Sans"/>
              <a:cs typeface="Clear Sans"/>
              <a:sym typeface="Clear Sans"/>
            </a:endParaRPr>
          </a:p>
          <a:p>
            <a:pPr algn="just">
              <a:lnSpc>
                <a:spcPts val="5282"/>
              </a:lnSpc>
              <a:spcBef>
                <a:spcPct val="0"/>
              </a:spcBef>
            </a:pPr>
            <a:endParaRPr lang="en-US" sz="3773">
              <a:solidFill>
                <a:srgbClr val="000000"/>
              </a:solidFill>
              <a:latin typeface="Clear Sans"/>
              <a:ea typeface="Clear Sans"/>
              <a:cs typeface="Clear Sans"/>
              <a:sym typeface="Clear Sans"/>
            </a:endParaRPr>
          </a:p>
        </p:txBody>
      </p:sp>
      <p:sp>
        <p:nvSpPr>
          <p:cNvPr id="9" name="TextBox 9"/>
          <p:cNvSpPr txBox="1"/>
          <p:nvPr/>
        </p:nvSpPr>
        <p:spPr>
          <a:xfrm>
            <a:off x="13281868" y="9483725"/>
            <a:ext cx="4228654" cy="646431"/>
          </a:xfrm>
          <a:prstGeom prst="rect">
            <a:avLst/>
          </a:prstGeom>
        </p:spPr>
        <p:txBody>
          <a:bodyPr lIns="0" tIns="0" rIns="0" bIns="0" rtlCol="0" anchor="t">
            <a:spAutoFit/>
          </a:bodyPr>
          <a:lstStyle/>
          <a:p>
            <a:pPr algn="ctr">
              <a:lnSpc>
                <a:spcPts val="5319"/>
              </a:lnSpc>
              <a:spcBef>
                <a:spcPct val="0"/>
              </a:spcBef>
            </a:pPr>
            <a:r>
              <a:rPr lang="en-US" sz="3799" b="1">
                <a:solidFill>
                  <a:srgbClr val="241842"/>
                </a:solidFill>
                <a:latin typeface="Clear Sans Bold"/>
                <a:ea typeface="Clear Sans Bold"/>
                <a:cs typeface="Clear Sans Bold"/>
                <a:sym typeface="Clear Sans Bold"/>
              </a:rPr>
              <a:t>Nguyễn Nhật Sa Sa</a:t>
            </a:r>
          </a:p>
        </p:txBody>
      </p:sp>
      <p:sp>
        <p:nvSpPr>
          <p:cNvPr id="10" name="TextBox 10"/>
          <p:cNvSpPr txBox="1"/>
          <p:nvPr/>
        </p:nvSpPr>
        <p:spPr>
          <a:xfrm>
            <a:off x="-33582" y="4457699"/>
            <a:ext cx="17000770" cy="1278891"/>
          </a:xfrm>
          <a:prstGeom prst="rect">
            <a:avLst/>
          </a:prstGeom>
        </p:spPr>
        <p:txBody>
          <a:bodyPr lIns="0" tIns="0" rIns="0" bIns="0" rtlCol="0" anchor="t">
            <a:spAutoFit/>
          </a:bodyPr>
          <a:lstStyle/>
          <a:p>
            <a:pPr algn="ctr">
              <a:lnSpc>
                <a:spcPts val="6159"/>
              </a:lnSpc>
              <a:spcBef>
                <a:spcPct val="0"/>
              </a:spcBef>
            </a:pPr>
            <a:r>
              <a:rPr lang="en-US" sz="4399" b="1">
                <a:solidFill>
                  <a:srgbClr val="000000"/>
                </a:solidFill>
                <a:latin typeface="Clear Sans Bold"/>
                <a:ea typeface="Clear Sans Bold"/>
                <a:cs typeface="Clear Sans Bold"/>
                <a:sym typeface="Clear Sans Bold"/>
              </a:rPr>
              <a:t>Danh sách chỉ số điện kế kèm tên khách hàng và thời gian ghi</a:t>
            </a:r>
          </a:p>
          <a:p>
            <a:pPr algn="ctr">
              <a:lnSpc>
                <a:spcPts val="4059"/>
              </a:lnSpc>
              <a:spcBef>
                <a:spcPct val="0"/>
              </a:spcBef>
            </a:pPr>
            <a:endParaRPr lang="en-US" sz="4399" b="1">
              <a:solidFill>
                <a:srgbClr val="000000"/>
              </a:solidFill>
              <a:latin typeface="Clear Sans Bold"/>
              <a:ea typeface="Clear Sans Bold"/>
              <a:cs typeface="Clear Sans Bold"/>
              <a:sym typeface="Clear Sans Bold"/>
            </a:endParaRPr>
          </a:p>
        </p:txBody>
      </p:sp>
      <p:sp>
        <p:nvSpPr>
          <p:cNvPr id="11" name="TextBox 11"/>
          <p:cNvSpPr txBox="1"/>
          <p:nvPr/>
        </p:nvSpPr>
        <p:spPr>
          <a:xfrm>
            <a:off x="1266527" y="5669915"/>
            <a:ext cx="17100887" cy="2397740"/>
          </a:xfrm>
          <a:prstGeom prst="rect">
            <a:avLst/>
          </a:prstGeom>
        </p:spPr>
        <p:txBody>
          <a:bodyPr lIns="0" tIns="0" rIns="0" bIns="0" rtlCol="0" anchor="t">
            <a:spAutoFit/>
          </a:bodyPr>
          <a:lstStyle/>
          <a:p>
            <a:pPr algn="just">
              <a:lnSpc>
                <a:spcPts val="4793"/>
              </a:lnSpc>
            </a:pPr>
            <a:r>
              <a:rPr lang="en-US" sz="3423">
                <a:solidFill>
                  <a:srgbClr val="000000"/>
                </a:solidFill>
                <a:latin typeface="Clear Sans"/>
                <a:ea typeface="Clear Sans"/>
                <a:cs typeface="Clear Sans"/>
                <a:sym typeface="Clear Sans"/>
              </a:rPr>
              <a:t>SELECT KH.TENKHACHHANG, CSD.SODIENKE, CSD.THOIGIANGHI, CSD.CHISO</a:t>
            </a:r>
          </a:p>
          <a:p>
            <a:pPr algn="just">
              <a:lnSpc>
                <a:spcPts val="4793"/>
              </a:lnSpc>
            </a:pPr>
            <a:r>
              <a:rPr lang="en-US" sz="3423">
                <a:solidFill>
                  <a:srgbClr val="000000"/>
                </a:solidFill>
                <a:latin typeface="Clear Sans"/>
                <a:ea typeface="Clear Sans"/>
                <a:cs typeface="Clear Sans"/>
                <a:sym typeface="Clear Sans"/>
              </a:rPr>
              <a:t>FROM CHISODIENKE CSD</a:t>
            </a:r>
          </a:p>
          <a:p>
            <a:pPr algn="just">
              <a:lnSpc>
                <a:spcPts val="4793"/>
              </a:lnSpc>
            </a:pPr>
            <a:r>
              <a:rPr lang="en-US" sz="3423">
                <a:solidFill>
                  <a:srgbClr val="000000"/>
                </a:solidFill>
                <a:latin typeface="Clear Sans"/>
                <a:ea typeface="Clear Sans"/>
                <a:cs typeface="Clear Sans"/>
                <a:sym typeface="Clear Sans"/>
              </a:rPr>
              <a:t>JOIN DIENKE DK ON CSD.SODIENKE = DK.SODIENKE</a:t>
            </a:r>
          </a:p>
          <a:p>
            <a:pPr algn="just">
              <a:lnSpc>
                <a:spcPts val="4938"/>
              </a:lnSpc>
              <a:spcBef>
                <a:spcPct val="0"/>
              </a:spcBef>
            </a:pPr>
            <a:r>
              <a:rPr lang="en-US" sz="3527">
                <a:solidFill>
                  <a:srgbClr val="000000"/>
                </a:solidFill>
                <a:latin typeface="Clear Sans"/>
                <a:ea typeface="Clear Sans"/>
                <a:cs typeface="Clear Sans"/>
                <a:sym typeface="Clear Sans"/>
              </a:rPr>
              <a:t>JOIN KHACHHANG KH ON DK.MAKHACHHANG = KH.MAKHACHHANG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6E0EB"/>
        </a:solidFill>
        <a:effectLst/>
      </p:bgPr>
    </p:bg>
    <p:spTree>
      <p:nvGrpSpPr>
        <p:cNvPr id="1" name=""/>
        <p:cNvGrpSpPr/>
        <p:nvPr/>
      </p:nvGrpSpPr>
      <p:grpSpPr>
        <a:xfrm>
          <a:off x="0" y="0"/>
          <a:ext cx="0" cy="0"/>
          <a:chOff x="0" y="0"/>
          <a:chExt cx="0" cy="0"/>
        </a:xfrm>
      </p:grpSpPr>
      <p:grpSp>
        <p:nvGrpSpPr>
          <p:cNvPr id="2" name="Group 2"/>
          <p:cNvGrpSpPr/>
          <p:nvPr/>
        </p:nvGrpSpPr>
        <p:grpSpPr>
          <a:xfrm>
            <a:off x="-1073526" y="-32214"/>
            <a:ext cx="12094524" cy="1060914"/>
            <a:chOff x="0" y="0"/>
            <a:chExt cx="3185389" cy="279418"/>
          </a:xfrm>
        </p:grpSpPr>
        <p:sp>
          <p:nvSpPr>
            <p:cNvPr id="3" name="Freeform 3"/>
            <p:cNvSpPr/>
            <p:nvPr/>
          </p:nvSpPr>
          <p:spPr>
            <a:xfrm>
              <a:off x="0" y="0"/>
              <a:ext cx="3185389" cy="279418"/>
            </a:xfrm>
            <a:custGeom>
              <a:avLst/>
              <a:gdLst/>
              <a:ahLst/>
              <a:cxnLst/>
              <a:rect l="l" t="t" r="r" b="b"/>
              <a:pathLst>
                <a:path w="3185389" h="279418">
                  <a:moveTo>
                    <a:pt x="64012" y="0"/>
                  </a:moveTo>
                  <a:lnTo>
                    <a:pt x="3121377" y="0"/>
                  </a:lnTo>
                  <a:cubicBezTo>
                    <a:pt x="3156730" y="0"/>
                    <a:pt x="3185389" y="28659"/>
                    <a:pt x="3185389" y="64012"/>
                  </a:cubicBezTo>
                  <a:lnTo>
                    <a:pt x="3185389" y="215406"/>
                  </a:lnTo>
                  <a:cubicBezTo>
                    <a:pt x="3185389" y="250759"/>
                    <a:pt x="3156730" y="279418"/>
                    <a:pt x="3121377" y="279418"/>
                  </a:cubicBezTo>
                  <a:lnTo>
                    <a:pt x="64012" y="279418"/>
                  </a:lnTo>
                  <a:cubicBezTo>
                    <a:pt x="28659" y="279418"/>
                    <a:pt x="0" y="250759"/>
                    <a:pt x="0" y="215406"/>
                  </a:cubicBezTo>
                  <a:lnTo>
                    <a:pt x="0" y="64012"/>
                  </a:lnTo>
                  <a:cubicBezTo>
                    <a:pt x="0" y="28659"/>
                    <a:pt x="28659" y="0"/>
                    <a:pt x="64012" y="0"/>
                  </a:cubicBezTo>
                  <a:close/>
                </a:path>
              </a:pathLst>
            </a:custGeom>
            <a:solidFill>
              <a:srgbClr val="B6B6A6">
                <a:alpha val="65882"/>
              </a:srgbClr>
            </a:solidFill>
            <a:ln cap="rnd">
              <a:noFill/>
              <a:prstDash val="solid"/>
              <a:round/>
            </a:ln>
          </p:spPr>
        </p:sp>
        <p:sp>
          <p:nvSpPr>
            <p:cNvPr id="4" name="TextBox 4"/>
            <p:cNvSpPr txBox="1"/>
            <p:nvPr/>
          </p:nvSpPr>
          <p:spPr>
            <a:xfrm>
              <a:off x="0" y="-57150"/>
              <a:ext cx="3185389" cy="336568"/>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5" name="Freeform 5"/>
          <p:cNvSpPr/>
          <p:nvPr/>
        </p:nvSpPr>
        <p:spPr>
          <a:xfrm>
            <a:off x="0" y="5838508"/>
            <a:ext cx="4973737" cy="5147463"/>
          </a:xfrm>
          <a:custGeom>
            <a:avLst/>
            <a:gdLst/>
            <a:ahLst/>
            <a:cxnLst/>
            <a:rect l="l" t="t" r="r" b="b"/>
            <a:pathLst>
              <a:path w="4973737" h="5147463">
                <a:moveTo>
                  <a:pt x="0" y="0"/>
                </a:moveTo>
                <a:lnTo>
                  <a:pt x="4973737" y="0"/>
                </a:lnTo>
                <a:lnTo>
                  <a:pt x="4973737" y="5147463"/>
                </a:lnTo>
                <a:lnTo>
                  <a:pt x="0" y="5147463"/>
                </a:lnTo>
                <a:lnTo>
                  <a:pt x="0" y="0"/>
                </a:lnTo>
                <a:close/>
              </a:path>
            </a:pathLst>
          </a:custGeom>
          <a:blipFill>
            <a:blip r:embed="rId2"/>
            <a:stretch>
              <a:fillRect/>
            </a:stretch>
          </a:blipFill>
        </p:spPr>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
        <p:nvSpPr>
          <p:cNvPr id="7" name="TextBox 7"/>
          <p:cNvSpPr txBox="1"/>
          <p:nvPr/>
        </p:nvSpPr>
        <p:spPr>
          <a:xfrm>
            <a:off x="0" y="-95250"/>
            <a:ext cx="6949000" cy="1916432"/>
          </a:xfrm>
          <a:prstGeom prst="rect">
            <a:avLst/>
          </a:prstGeom>
        </p:spPr>
        <p:txBody>
          <a:bodyPr lIns="0" tIns="0" rIns="0" bIns="0" rtlCol="0" anchor="t">
            <a:spAutoFit/>
          </a:bodyPr>
          <a:lstStyle/>
          <a:p>
            <a:pPr algn="just">
              <a:lnSpc>
                <a:spcPts val="6999"/>
              </a:lnSpc>
              <a:spcBef>
                <a:spcPct val="0"/>
              </a:spcBef>
            </a:pPr>
            <a:r>
              <a:rPr lang="en-US" sz="4999" b="1">
                <a:solidFill>
                  <a:srgbClr val="000000"/>
                </a:solidFill>
                <a:latin typeface="Clear Sans Bold"/>
                <a:ea typeface="Clear Sans Bold"/>
                <a:cs typeface="Clear Sans Bold"/>
                <a:sym typeface="Clear Sans Bold"/>
              </a:rPr>
              <a:t>4.2. Hai câu update</a:t>
            </a:r>
          </a:p>
          <a:p>
            <a:pPr algn="just">
              <a:lnSpc>
                <a:spcPts val="8539"/>
              </a:lnSpc>
              <a:spcBef>
                <a:spcPct val="0"/>
              </a:spcBef>
            </a:pPr>
            <a:endParaRPr lang="en-US" sz="4999" b="1">
              <a:solidFill>
                <a:srgbClr val="000000"/>
              </a:solidFill>
              <a:latin typeface="Clear Sans Bold"/>
              <a:ea typeface="Clear Sans Bold"/>
              <a:cs typeface="Clear Sans Bold"/>
              <a:sym typeface="Clear Sans Bold"/>
            </a:endParaRPr>
          </a:p>
        </p:txBody>
      </p:sp>
      <p:sp>
        <p:nvSpPr>
          <p:cNvPr id="8" name="TextBox 8"/>
          <p:cNvSpPr txBox="1"/>
          <p:nvPr/>
        </p:nvSpPr>
        <p:spPr>
          <a:xfrm>
            <a:off x="-412079" y="1108712"/>
            <a:ext cx="12143110" cy="712470"/>
          </a:xfrm>
          <a:prstGeom prst="rect">
            <a:avLst/>
          </a:prstGeom>
        </p:spPr>
        <p:txBody>
          <a:bodyPr lIns="0" tIns="0" rIns="0" bIns="0" rtlCol="0" anchor="t">
            <a:spAutoFit/>
          </a:bodyPr>
          <a:lstStyle/>
          <a:p>
            <a:pPr algn="ctr">
              <a:lnSpc>
                <a:spcPts val="5879"/>
              </a:lnSpc>
              <a:spcBef>
                <a:spcPct val="0"/>
              </a:spcBef>
            </a:pPr>
            <a:r>
              <a:rPr lang="en-US" sz="4199" b="1">
                <a:solidFill>
                  <a:srgbClr val="000000"/>
                </a:solidFill>
                <a:latin typeface="Clear Sans Bold"/>
                <a:ea typeface="Clear Sans Bold"/>
                <a:cs typeface="Clear Sans Bold"/>
                <a:sym typeface="Clear Sans Bold"/>
              </a:rPr>
              <a:t>Cập nhật địa chỉ khách hàng có mã 'KH001'</a:t>
            </a:r>
          </a:p>
        </p:txBody>
      </p:sp>
      <p:sp>
        <p:nvSpPr>
          <p:cNvPr id="9" name="TextBox 9"/>
          <p:cNvSpPr txBox="1"/>
          <p:nvPr/>
        </p:nvSpPr>
        <p:spPr>
          <a:xfrm>
            <a:off x="1396225" y="2270387"/>
            <a:ext cx="7640687" cy="2601596"/>
          </a:xfrm>
          <a:prstGeom prst="rect">
            <a:avLst/>
          </a:prstGeom>
        </p:spPr>
        <p:txBody>
          <a:bodyPr lIns="0" tIns="0" rIns="0" bIns="0" rtlCol="0" anchor="t">
            <a:spAutoFit/>
          </a:bodyPr>
          <a:lstStyle/>
          <a:p>
            <a:pPr algn="just">
              <a:lnSpc>
                <a:spcPts val="5179"/>
              </a:lnSpc>
              <a:spcBef>
                <a:spcPct val="0"/>
              </a:spcBef>
            </a:pPr>
            <a:r>
              <a:rPr lang="en-US" sz="3699">
                <a:solidFill>
                  <a:srgbClr val="000000"/>
                </a:solidFill>
                <a:latin typeface="Clear Sans"/>
                <a:ea typeface="Clear Sans"/>
                <a:cs typeface="Clear Sans"/>
                <a:sym typeface="Clear Sans"/>
              </a:rPr>
              <a:t>UPDATE KHACHHANG</a:t>
            </a:r>
          </a:p>
          <a:p>
            <a:pPr algn="just">
              <a:lnSpc>
                <a:spcPts val="5179"/>
              </a:lnSpc>
              <a:spcBef>
                <a:spcPct val="0"/>
              </a:spcBef>
            </a:pPr>
            <a:r>
              <a:rPr lang="en-US" sz="3699">
                <a:solidFill>
                  <a:srgbClr val="000000"/>
                </a:solidFill>
                <a:latin typeface="Clear Sans"/>
                <a:ea typeface="Clear Sans"/>
                <a:cs typeface="Clear Sans"/>
                <a:sym typeface="Clear Sans"/>
              </a:rPr>
              <a:t>SET DIACHI = '123 Nguyễn Trãi, Q5'</a:t>
            </a:r>
          </a:p>
          <a:p>
            <a:pPr algn="just">
              <a:lnSpc>
                <a:spcPts val="5179"/>
              </a:lnSpc>
              <a:spcBef>
                <a:spcPct val="0"/>
              </a:spcBef>
            </a:pPr>
            <a:r>
              <a:rPr lang="en-US" sz="3699">
                <a:solidFill>
                  <a:srgbClr val="000000"/>
                </a:solidFill>
                <a:latin typeface="Clear Sans"/>
                <a:ea typeface="Clear Sans"/>
                <a:cs typeface="Clear Sans"/>
                <a:sym typeface="Clear Sans"/>
              </a:rPr>
              <a:t>WHERE MAKHACHHANG = 'KH001'</a:t>
            </a:r>
          </a:p>
          <a:p>
            <a:pPr algn="just">
              <a:lnSpc>
                <a:spcPts val="5179"/>
              </a:lnSpc>
              <a:spcBef>
                <a:spcPct val="0"/>
              </a:spcBef>
            </a:pPr>
            <a:endParaRPr lang="en-US" sz="3699">
              <a:solidFill>
                <a:srgbClr val="000000"/>
              </a:solidFill>
              <a:latin typeface="Clear Sans"/>
              <a:ea typeface="Clear Sans"/>
              <a:cs typeface="Clear Sans"/>
              <a:sym typeface="Clear Sans"/>
            </a:endParaRPr>
          </a:p>
        </p:txBody>
      </p:sp>
      <p:sp>
        <p:nvSpPr>
          <p:cNvPr id="10" name="TextBox 10"/>
          <p:cNvSpPr txBox="1"/>
          <p:nvPr/>
        </p:nvSpPr>
        <p:spPr>
          <a:xfrm>
            <a:off x="144289" y="4501515"/>
            <a:ext cx="17259300" cy="1172211"/>
          </a:xfrm>
          <a:prstGeom prst="rect">
            <a:avLst/>
          </a:prstGeom>
        </p:spPr>
        <p:txBody>
          <a:bodyPr lIns="0" tIns="0" rIns="0" bIns="0" rtlCol="0" anchor="t">
            <a:spAutoFit/>
          </a:bodyPr>
          <a:lstStyle/>
          <a:p>
            <a:pPr algn="ctr">
              <a:lnSpc>
                <a:spcPts val="5459"/>
              </a:lnSpc>
              <a:spcBef>
                <a:spcPct val="0"/>
              </a:spcBef>
            </a:pPr>
            <a:r>
              <a:rPr lang="en-US" sz="3899" b="1">
                <a:solidFill>
                  <a:srgbClr val="000000"/>
                </a:solidFill>
                <a:latin typeface="Clear Sans Bold"/>
                <a:ea typeface="Clear Sans Bold"/>
                <a:cs typeface="Clear Sans Bold"/>
                <a:sym typeface="Clear Sans Bold"/>
              </a:rPr>
              <a:t>Đổi tên nhân viên ghi chỉ số điện kế từ 'Nguyễn Văn A' sang 'Nguyễn Văn B'</a:t>
            </a:r>
          </a:p>
          <a:p>
            <a:pPr algn="ctr">
              <a:lnSpc>
                <a:spcPts val="3919"/>
              </a:lnSpc>
              <a:spcBef>
                <a:spcPct val="0"/>
              </a:spcBef>
            </a:pPr>
            <a:endParaRPr lang="en-US" sz="3899" b="1">
              <a:solidFill>
                <a:srgbClr val="000000"/>
              </a:solidFill>
              <a:latin typeface="Clear Sans Bold"/>
              <a:ea typeface="Clear Sans Bold"/>
              <a:cs typeface="Clear Sans Bold"/>
              <a:sym typeface="Clear Sans Bold"/>
            </a:endParaRPr>
          </a:p>
        </p:txBody>
      </p:sp>
      <p:sp>
        <p:nvSpPr>
          <p:cNvPr id="11" name="TextBox 11"/>
          <p:cNvSpPr txBox="1"/>
          <p:nvPr/>
        </p:nvSpPr>
        <p:spPr>
          <a:xfrm>
            <a:off x="1563949" y="5607050"/>
            <a:ext cx="7850237" cy="1944371"/>
          </a:xfrm>
          <a:prstGeom prst="rect">
            <a:avLst/>
          </a:prstGeom>
        </p:spPr>
        <p:txBody>
          <a:bodyPr lIns="0" tIns="0" rIns="0" bIns="0" rtlCol="0" anchor="t">
            <a:spAutoFit/>
          </a:bodyPr>
          <a:lstStyle/>
          <a:p>
            <a:pPr algn="just">
              <a:lnSpc>
                <a:spcPts val="5179"/>
              </a:lnSpc>
            </a:pPr>
            <a:r>
              <a:rPr lang="en-US" sz="3699">
                <a:solidFill>
                  <a:srgbClr val="000000"/>
                </a:solidFill>
                <a:latin typeface="Clear Sans"/>
                <a:ea typeface="Clear Sans"/>
                <a:cs typeface="Clear Sans"/>
                <a:sym typeface="Clear Sans"/>
              </a:rPr>
              <a:t>UPDATE CHISODIENKE</a:t>
            </a:r>
          </a:p>
          <a:p>
            <a:pPr algn="just">
              <a:lnSpc>
                <a:spcPts val="5179"/>
              </a:lnSpc>
            </a:pPr>
            <a:r>
              <a:rPr lang="en-US" sz="3699">
                <a:solidFill>
                  <a:srgbClr val="000000"/>
                </a:solidFill>
                <a:latin typeface="Clear Sans"/>
                <a:ea typeface="Clear Sans"/>
                <a:cs typeface="Clear Sans"/>
                <a:sym typeface="Clear Sans"/>
              </a:rPr>
              <a:t>SET TENNHANVIEN = 'Nguyen Van B'</a:t>
            </a:r>
          </a:p>
          <a:p>
            <a:pPr algn="just">
              <a:lnSpc>
                <a:spcPts val="5179"/>
              </a:lnSpc>
              <a:spcBef>
                <a:spcPct val="0"/>
              </a:spcBef>
            </a:pPr>
            <a:endParaRPr lang="en-US" sz="3699">
              <a:solidFill>
                <a:srgbClr val="000000"/>
              </a:solidFill>
              <a:latin typeface="Clear Sans"/>
              <a:ea typeface="Clear Sans"/>
              <a:cs typeface="Clear Sans"/>
              <a:sym typeface="Clear Sans"/>
            </a:endParaRPr>
          </a:p>
        </p:txBody>
      </p:sp>
      <p:sp>
        <p:nvSpPr>
          <p:cNvPr id="12" name="TextBox 12"/>
          <p:cNvSpPr txBox="1"/>
          <p:nvPr/>
        </p:nvSpPr>
        <p:spPr>
          <a:xfrm>
            <a:off x="12926174" y="9502775"/>
            <a:ext cx="4064496" cy="537846"/>
          </a:xfrm>
          <a:prstGeom prst="rect">
            <a:avLst/>
          </a:prstGeom>
        </p:spPr>
        <p:txBody>
          <a:bodyPr lIns="0" tIns="0" rIns="0" bIns="0" rtlCol="0" anchor="t">
            <a:spAutoFit/>
          </a:bodyPr>
          <a:lstStyle/>
          <a:p>
            <a:pPr algn="ctr">
              <a:lnSpc>
                <a:spcPts val="4479"/>
              </a:lnSpc>
              <a:spcBef>
                <a:spcPct val="0"/>
              </a:spcBef>
            </a:pPr>
            <a:r>
              <a:rPr lang="en-US" sz="3199" b="1">
                <a:solidFill>
                  <a:srgbClr val="241842"/>
                </a:solidFill>
                <a:latin typeface="Clear Sans Bold"/>
                <a:ea typeface="Clear Sans Bold"/>
                <a:cs typeface="Clear Sans Bold"/>
                <a:sym typeface="Clear Sans Bold"/>
              </a:rPr>
              <a:t>Hoàng Nguyên Phong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6E0EB"/>
        </a:solidFill>
        <a:effectLst/>
      </p:bgPr>
    </p:bg>
    <p:spTree>
      <p:nvGrpSpPr>
        <p:cNvPr id="1" name=""/>
        <p:cNvGrpSpPr/>
        <p:nvPr/>
      </p:nvGrpSpPr>
      <p:grpSpPr>
        <a:xfrm>
          <a:off x="0" y="0"/>
          <a:ext cx="0" cy="0"/>
          <a:chOff x="0" y="0"/>
          <a:chExt cx="0" cy="0"/>
        </a:xfrm>
      </p:grpSpPr>
      <p:grpSp>
        <p:nvGrpSpPr>
          <p:cNvPr id="2" name="Group 2"/>
          <p:cNvGrpSpPr/>
          <p:nvPr/>
        </p:nvGrpSpPr>
        <p:grpSpPr>
          <a:xfrm>
            <a:off x="-445908" y="168966"/>
            <a:ext cx="7314398" cy="1060914"/>
            <a:chOff x="0" y="0"/>
            <a:chExt cx="1926426" cy="279418"/>
          </a:xfrm>
        </p:grpSpPr>
        <p:sp>
          <p:nvSpPr>
            <p:cNvPr id="3" name="Freeform 3"/>
            <p:cNvSpPr/>
            <p:nvPr/>
          </p:nvSpPr>
          <p:spPr>
            <a:xfrm>
              <a:off x="0" y="0"/>
              <a:ext cx="1926426" cy="279418"/>
            </a:xfrm>
            <a:custGeom>
              <a:avLst/>
              <a:gdLst/>
              <a:ahLst/>
              <a:cxnLst/>
              <a:rect l="l" t="t" r="r" b="b"/>
              <a:pathLst>
                <a:path w="1926426" h="279418">
                  <a:moveTo>
                    <a:pt x="105845" y="0"/>
                  </a:moveTo>
                  <a:lnTo>
                    <a:pt x="1820581" y="0"/>
                  </a:lnTo>
                  <a:cubicBezTo>
                    <a:pt x="1879037" y="0"/>
                    <a:pt x="1926426" y="47388"/>
                    <a:pt x="1926426" y="105845"/>
                  </a:cubicBezTo>
                  <a:lnTo>
                    <a:pt x="1926426" y="173573"/>
                  </a:lnTo>
                  <a:cubicBezTo>
                    <a:pt x="1926426" y="232029"/>
                    <a:pt x="1879037" y="279418"/>
                    <a:pt x="1820581" y="279418"/>
                  </a:cubicBezTo>
                  <a:lnTo>
                    <a:pt x="105845" y="279418"/>
                  </a:lnTo>
                  <a:cubicBezTo>
                    <a:pt x="47388" y="279418"/>
                    <a:pt x="0" y="232029"/>
                    <a:pt x="0" y="173573"/>
                  </a:cubicBezTo>
                  <a:lnTo>
                    <a:pt x="0" y="105845"/>
                  </a:lnTo>
                  <a:cubicBezTo>
                    <a:pt x="0" y="47388"/>
                    <a:pt x="47388" y="0"/>
                    <a:pt x="105845" y="0"/>
                  </a:cubicBezTo>
                  <a:close/>
                </a:path>
              </a:pathLst>
            </a:custGeom>
            <a:solidFill>
              <a:srgbClr val="B6B6A6">
                <a:alpha val="65882"/>
              </a:srgbClr>
            </a:solidFill>
            <a:ln cap="rnd">
              <a:noFill/>
              <a:prstDash val="solid"/>
              <a:round/>
            </a:ln>
          </p:spPr>
        </p:sp>
        <p:sp>
          <p:nvSpPr>
            <p:cNvPr id="4" name="TextBox 4"/>
            <p:cNvSpPr txBox="1"/>
            <p:nvPr/>
          </p:nvSpPr>
          <p:spPr>
            <a:xfrm>
              <a:off x="0" y="-57150"/>
              <a:ext cx="1926426" cy="336568"/>
            </a:xfrm>
            <a:prstGeom prst="rect">
              <a:avLst/>
            </a:prstGeom>
          </p:spPr>
          <p:txBody>
            <a:bodyPr lIns="50800" tIns="50800" rIns="50800" bIns="50800" rtlCol="0" anchor="ctr"/>
            <a:lstStyle/>
            <a:p>
              <a:pPr marL="0" lvl="0" indent="0" algn="ctr">
                <a:lnSpc>
                  <a:spcPts val="3640"/>
                </a:lnSpc>
                <a:spcBef>
                  <a:spcPct val="0"/>
                </a:spcBef>
              </a:pPr>
              <a:endParaRPr/>
            </a:p>
          </p:txBody>
        </p:sp>
      </p:grpSp>
      <p:pic>
        <p:nvPicPr>
          <p:cNvPr id="5" name="Picture 5"/>
          <p:cNvPicPr>
            <a:picLocks noChangeAspect="1"/>
          </p:cNvPicPr>
          <p:nvPr/>
        </p:nvPicPr>
        <p:blipFill>
          <a:blip r:embed="rId2">
            <a:alphaModFix amt="63000"/>
          </a:blip>
          <a:srcRect/>
          <a:stretch>
            <a:fillRect/>
          </a:stretch>
        </p:blipFill>
        <p:spPr>
          <a:xfrm rot="3347211">
            <a:off x="-1242911" y="6172200"/>
            <a:ext cx="7372083" cy="8229600"/>
          </a:xfrm>
          <a:prstGeom prst="rect">
            <a:avLst/>
          </a:prstGeom>
        </p:spPr>
      </p:pic>
      <p:pic>
        <p:nvPicPr>
          <p:cNvPr id="6" name="Picture 6"/>
          <p:cNvPicPr>
            <a:picLocks noChangeAspect="1"/>
          </p:cNvPicPr>
          <p:nvPr/>
        </p:nvPicPr>
        <p:blipFill>
          <a:blip r:embed="rId3"/>
          <a:srcRect/>
          <a:stretch>
            <a:fillRect/>
          </a:stretch>
        </p:blipFill>
        <p:spPr>
          <a:xfrm rot="1912479">
            <a:off x="0" y="5188267"/>
            <a:ext cx="8722554" cy="8229600"/>
          </a:xfrm>
          <a:prstGeom prst="rect">
            <a:avLst/>
          </a:prstGeom>
        </p:spPr>
      </p:pic>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19</a:t>
            </a:r>
          </a:p>
        </p:txBody>
      </p:sp>
      <p:sp>
        <p:nvSpPr>
          <p:cNvPr id="8" name="TextBox 8"/>
          <p:cNvSpPr txBox="1"/>
          <p:nvPr/>
        </p:nvSpPr>
        <p:spPr>
          <a:xfrm>
            <a:off x="0" y="248177"/>
            <a:ext cx="4886261" cy="1128396"/>
          </a:xfrm>
          <a:prstGeom prst="rect">
            <a:avLst/>
          </a:prstGeom>
        </p:spPr>
        <p:txBody>
          <a:bodyPr lIns="0" tIns="0" rIns="0" bIns="0" rtlCol="0" anchor="t">
            <a:spAutoFit/>
          </a:bodyPr>
          <a:lstStyle/>
          <a:p>
            <a:pPr algn="ctr">
              <a:lnSpc>
                <a:spcPts val="6159"/>
              </a:lnSpc>
              <a:spcBef>
                <a:spcPct val="0"/>
              </a:spcBef>
            </a:pPr>
            <a:r>
              <a:rPr lang="en-US" sz="4399" b="1">
                <a:solidFill>
                  <a:srgbClr val="000000"/>
                </a:solidFill>
                <a:latin typeface="Clear Sans Bold"/>
                <a:ea typeface="Clear Sans Bold"/>
                <a:cs typeface="Clear Sans Bold"/>
                <a:sym typeface="Clear Sans Bold"/>
              </a:rPr>
              <a:t>4.3. Hai câu delete</a:t>
            </a:r>
          </a:p>
          <a:p>
            <a:pPr algn="ctr">
              <a:lnSpc>
                <a:spcPts val="2800"/>
              </a:lnSpc>
              <a:spcBef>
                <a:spcPct val="0"/>
              </a:spcBef>
            </a:pPr>
            <a:endParaRPr lang="en-US" sz="4399" b="1">
              <a:solidFill>
                <a:srgbClr val="000000"/>
              </a:solidFill>
              <a:latin typeface="Clear Sans Bold"/>
              <a:ea typeface="Clear Sans Bold"/>
              <a:cs typeface="Clear Sans Bold"/>
              <a:sym typeface="Clear Sans Bold"/>
            </a:endParaRPr>
          </a:p>
        </p:txBody>
      </p:sp>
      <p:sp>
        <p:nvSpPr>
          <p:cNvPr id="9" name="TextBox 9"/>
          <p:cNvSpPr txBox="1"/>
          <p:nvPr/>
        </p:nvSpPr>
        <p:spPr>
          <a:xfrm>
            <a:off x="-445908" y="1562013"/>
            <a:ext cx="10455114" cy="1172046"/>
          </a:xfrm>
          <a:prstGeom prst="rect">
            <a:avLst/>
          </a:prstGeom>
        </p:spPr>
        <p:txBody>
          <a:bodyPr lIns="0" tIns="0" rIns="0" bIns="0" rtlCol="0" anchor="t">
            <a:spAutoFit/>
          </a:bodyPr>
          <a:lstStyle/>
          <a:p>
            <a:pPr algn="ctr">
              <a:lnSpc>
                <a:spcPts val="6122"/>
              </a:lnSpc>
              <a:spcBef>
                <a:spcPct val="0"/>
              </a:spcBef>
            </a:pPr>
            <a:r>
              <a:rPr lang="en-US" sz="4372" b="1">
                <a:solidFill>
                  <a:srgbClr val="000000"/>
                </a:solidFill>
                <a:latin typeface="Clear Sans Bold"/>
                <a:ea typeface="Clear Sans Bold"/>
                <a:cs typeface="Clear Sans Bold"/>
                <a:sym typeface="Clear Sans Bold"/>
              </a:rPr>
              <a:t>Xoá khách hàng không có điện kế</a:t>
            </a:r>
          </a:p>
          <a:p>
            <a:pPr algn="ctr">
              <a:lnSpc>
                <a:spcPts val="3275"/>
              </a:lnSpc>
              <a:spcBef>
                <a:spcPct val="0"/>
              </a:spcBef>
            </a:pPr>
            <a:endParaRPr lang="en-US" sz="4372" b="1">
              <a:solidFill>
                <a:srgbClr val="000000"/>
              </a:solidFill>
              <a:latin typeface="Clear Sans Bold"/>
              <a:ea typeface="Clear Sans Bold"/>
              <a:cs typeface="Clear Sans Bold"/>
              <a:sym typeface="Clear Sans Bold"/>
            </a:endParaRPr>
          </a:p>
        </p:txBody>
      </p:sp>
      <p:sp>
        <p:nvSpPr>
          <p:cNvPr id="10" name="TextBox 10"/>
          <p:cNvSpPr txBox="1"/>
          <p:nvPr/>
        </p:nvSpPr>
        <p:spPr>
          <a:xfrm>
            <a:off x="503171" y="2423159"/>
            <a:ext cx="20322859" cy="2720341"/>
          </a:xfrm>
          <a:prstGeom prst="rect">
            <a:avLst/>
          </a:prstGeom>
        </p:spPr>
        <p:txBody>
          <a:bodyPr lIns="0" tIns="0" rIns="0" bIns="0" rtlCol="0" anchor="t">
            <a:spAutoFit/>
          </a:bodyPr>
          <a:lstStyle/>
          <a:p>
            <a:pPr algn="just">
              <a:lnSpc>
                <a:spcPts val="5459"/>
              </a:lnSpc>
            </a:pPr>
            <a:r>
              <a:rPr lang="en-US" sz="3899">
                <a:solidFill>
                  <a:srgbClr val="000000"/>
                </a:solidFill>
                <a:latin typeface="Clear Sans"/>
                <a:ea typeface="Clear Sans"/>
                <a:cs typeface="Clear Sans"/>
                <a:sym typeface="Clear Sans"/>
              </a:rPr>
              <a:t>DELETE FROM KHACHHANG</a:t>
            </a:r>
          </a:p>
          <a:p>
            <a:pPr algn="just">
              <a:lnSpc>
                <a:spcPts val="5459"/>
              </a:lnSpc>
              <a:spcBef>
                <a:spcPct val="0"/>
              </a:spcBef>
            </a:pPr>
            <a:r>
              <a:rPr lang="en-US" sz="3899">
                <a:solidFill>
                  <a:srgbClr val="000000"/>
                </a:solidFill>
                <a:latin typeface="Clear Sans"/>
                <a:ea typeface="Clear Sans"/>
                <a:cs typeface="Clear Sans"/>
                <a:sym typeface="Clear Sans"/>
              </a:rPr>
              <a:t>WHERE MAKHACHHANG NOT IN (SELECT MAKHACHHANG FROM DIENKE)</a:t>
            </a:r>
          </a:p>
          <a:p>
            <a:pPr algn="just">
              <a:lnSpc>
                <a:spcPts val="5459"/>
              </a:lnSpc>
              <a:spcBef>
                <a:spcPct val="0"/>
              </a:spcBef>
            </a:pPr>
            <a:endParaRPr lang="en-US" sz="3899">
              <a:solidFill>
                <a:srgbClr val="000000"/>
              </a:solidFill>
              <a:latin typeface="Clear Sans"/>
              <a:ea typeface="Clear Sans"/>
              <a:cs typeface="Clear Sans"/>
              <a:sym typeface="Clear Sans"/>
            </a:endParaRPr>
          </a:p>
          <a:p>
            <a:pPr algn="just">
              <a:lnSpc>
                <a:spcPts val="5459"/>
              </a:lnSpc>
              <a:spcBef>
                <a:spcPct val="0"/>
              </a:spcBef>
            </a:pPr>
            <a:endParaRPr lang="en-US" sz="3899">
              <a:solidFill>
                <a:srgbClr val="000000"/>
              </a:solidFill>
              <a:latin typeface="Clear Sans"/>
              <a:ea typeface="Clear Sans"/>
              <a:cs typeface="Clear Sans"/>
              <a:sym typeface="Clear Sans"/>
            </a:endParaRPr>
          </a:p>
        </p:txBody>
      </p:sp>
      <p:sp>
        <p:nvSpPr>
          <p:cNvPr id="11" name="TextBox 11"/>
          <p:cNvSpPr txBox="1"/>
          <p:nvPr/>
        </p:nvSpPr>
        <p:spPr>
          <a:xfrm>
            <a:off x="687288" y="5324475"/>
            <a:ext cx="8456712" cy="1726566"/>
          </a:xfrm>
          <a:prstGeom prst="rect">
            <a:avLst/>
          </a:prstGeom>
        </p:spPr>
        <p:txBody>
          <a:bodyPr lIns="0" tIns="0" rIns="0" bIns="0" rtlCol="0" anchor="t">
            <a:spAutoFit/>
          </a:bodyPr>
          <a:lstStyle/>
          <a:p>
            <a:pPr algn="just">
              <a:lnSpc>
                <a:spcPts val="5599"/>
              </a:lnSpc>
            </a:pPr>
            <a:r>
              <a:rPr lang="en-US" sz="3999">
                <a:solidFill>
                  <a:srgbClr val="000000"/>
                </a:solidFill>
                <a:latin typeface="Clear Sans"/>
                <a:ea typeface="Clear Sans"/>
                <a:cs typeface="Clear Sans"/>
                <a:sym typeface="Clear Sans"/>
              </a:rPr>
              <a:t>DELETE FROM CHISODIENKE</a:t>
            </a:r>
          </a:p>
          <a:p>
            <a:pPr algn="just">
              <a:lnSpc>
                <a:spcPts val="5599"/>
              </a:lnSpc>
            </a:pPr>
            <a:r>
              <a:rPr lang="en-US" sz="3999">
                <a:solidFill>
                  <a:srgbClr val="000000"/>
                </a:solidFill>
                <a:latin typeface="Clear Sans"/>
                <a:ea typeface="Clear Sans"/>
                <a:cs typeface="Clear Sans"/>
                <a:sym typeface="Clear Sans"/>
              </a:rPr>
              <a:t>WHERE YEAR(THOIGIANGHI) &lt; 2020</a:t>
            </a:r>
          </a:p>
          <a:p>
            <a:pPr algn="just">
              <a:lnSpc>
                <a:spcPts val="2520"/>
              </a:lnSpc>
              <a:spcBef>
                <a:spcPct val="0"/>
              </a:spcBef>
            </a:pPr>
            <a:endParaRPr lang="en-US" sz="3999">
              <a:solidFill>
                <a:srgbClr val="000000"/>
              </a:solidFill>
              <a:latin typeface="Clear Sans"/>
              <a:ea typeface="Clear Sans"/>
              <a:cs typeface="Clear Sans"/>
              <a:sym typeface="Clear Sans"/>
            </a:endParaRPr>
          </a:p>
        </p:txBody>
      </p:sp>
      <p:sp>
        <p:nvSpPr>
          <p:cNvPr id="12" name="TextBox 12"/>
          <p:cNvSpPr txBox="1"/>
          <p:nvPr/>
        </p:nvSpPr>
        <p:spPr>
          <a:xfrm>
            <a:off x="167724" y="4188972"/>
            <a:ext cx="11750299" cy="1251586"/>
          </a:xfrm>
          <a:prstGeom prst="rect">
            <a:avLst/>
          </a:prstGeom>
        </p:spPr>
        <p:txBody>
          <a:bodyPr lIns="0" tIns="0" rIns="0" bIns="0" rtlCol="0" anchor="t">
            <a:spAutoFit/>
          </a:bodyPr>
          <a:lstStyle/>
          <a:p>
            <a:pPr algn="ctr">
              <a:lnSpc>
                <a:spcPts val="6299"/>
              </a:lnSpc>
              <a:spcBef>
                <a:spcPct val="0"/>
              </a:spcBef>
            </a:pPr>
            <a:r>
              <a:rPr lang="en-US" sz="4499" b="1">
                <a:solidFill>
                  <a:srgbClr val="000000"/>
                </a:solidFill>
                <a:latin typeface="Clear Sans Bold"/>
                <a:ea typeface="Clear Sans Bold"/>
                <a:cs typeface="Clear Sans Bold"/>
                <a:sym typeface="Clear Sans Bold"/>
              </a:rPr>
              <a:t>Xoá các chỉ số điện kế ghi trước năm 2020</a:t>
            </a:r>
          </a:p>
          <a:p>
            <a:pPr algn="ctr">
              <a:lnSpc>
                <a:spcPts val="3779"/>
              </a:lnSpc>
              <a:spcBef>
                <a:spcPct val="0"/>
              </a:spcBef>
            </a:pPr>
            <a:endParaRPr lang="en-US" sz="4499" b="1">
              <a:solidFill>
                <a:srgbClr val="000000"/>
              </a:solidFill>
              <a:latin typeface="Clear Sans Bold"/>
              <a:ea typeface="Clear Sans Bold"/>
              <a:cs typeface="Clear Sans Bold"/>
              <a:sym typeface="Clear Sans Bold"/>
            </a:endParaRPr>
          </a:p>
        </p:txBody>
      </p:sp>
      <p:sp>
        <p:nvSpPr>
          <p:cNvPr id="13" name="TextBox 13"/>
          <p:cNvSpPr txBox="1"/>
          <p:nvPr/>
        </p:nvSpPr>
        <p:spPr>
          <a:xfrm>
            <a:off x="12258889" y="9236392"/>
            <a:ext cx="4784080" cy="580391"/>
          </a:xfrm>
          <a:prstGeom prst="rect">
            <a:avLst/>
          </a:prstGeom>
        </p:spPr>
        <p:txBody>
          <a:bodyPr lIns="0" tIns="0" rIns="0" bIns="0" rtlCol="0" anchor="t">
            <a:spAutoFit/>
          </a:bodyPr>
          <a:lstStyle/>
          <a:p>
            <a:pPr algn="ctr">
              <a:lnSpc>
                <a:spcPts val="4759"/>
              </a:lnSpc>
              <a:spcBef>
                <a:spcPct val="0"/>
              </a:spcBef>
            </a:pPr>
            <a:r>
              <a:rPr lang="en-US" sz="3399" b="1">
                <a:solidFill>
                  <a:srgbClr val="241842"/>
                </a:solidFill>
                <a:latin typeface="Clear Sans Bold"/>
                <a:ea typeface="Clear Sans Bold"/>
                <a:cs typeface="Clear Sans Bold"/>
                <a:sym typeface="Clear Sans Bold"/>
              </a:rPr>
              <a:t>Ngô Ngọc Phương Trinh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E8083"/>
        </a:solidFill>
        <a:effectLst/>
      </p:bgPr>
    </p:bg>
    <p:spTree>
      <p:nvGrpSpPr>
        <p:cNvPr id="1" name=""/>
        <p:cNvGrpSpPr/>
        <p:nvPr/>
      </p:nvGrpSpPr>
      <p:grpSpPr>
        <a:xfrm>
          <a:off x="0" y="0"/>
          <a:ext cx="0" cy="0"/>
          <a:chOff x="0" y="0"/>
          <a:chExt cx="0" cy="0"/>
        </a:xfrm>
      </p:grpSpPr>
      <p:sp>
        <p:nvSpPr>
          <p:cNvPr id="2" name="Freeform 2"/>
          <p:cNvSpPr/>
          <p:nvPr/>
        </p:nvSpPr>
        <p:spPr>
          <a:xfrm>
            <a:off x="15800061" y="7459408"/>
            <a:ext cx="4975879" cy="2875335"/>
          </a:xfrm>
          <a:custGeom>
            <a:avLst/>
            <a:gdLst/>
            <a:ahLst/>
            <a:cxnLst/>
            <a:rect l="l" t="t" r="r" b="b"/>
            <a:pathLst>
              <a:path w="4975879" h="2875335">
                <a:moveTo>
                  <a:pt x="0" y="0"/>
                </a:moveTo>
                <a:lnTo>
                  <a:pt x="4975878" y="0"/>
                </a:lnTo>
                <a:lnTo>
                  <a:pt x="4975878" y="2875334"/>
                </a:lnTo>
                <a:lnTo>
                  <a:pt x="0" y="2875334"/>
                </a:lnTo>
                <a:lnTo>
                  <a:pt x="0" y="0"/>
                </a:lnTo>
                <a:close/>
              </a:path>
            </a:pathLst>
          </a:custGeom>
          <a:blipFill>
            <a:blip r:embed="rId2"/>
            <a:stretch>
              <a:fillRect/>
            </a:stretch>
          </a:blipFill>
        </p:spPr>
      </p:sp>
      <p:sp>
        <p:nvSpPr>
          <p:cNvPr id="3" name="Freeform 3"/>
          <p:cNvSpPr/>
          <p:nvPr/>
        </p:nvSpPr>
        <p:spPr>
          <a:xfrm>
            <a:off x="-297434" y="-323801"/>
            <a:ext cx="3223648" cy="3735639"/>
          </a:xfrm>
          <a:custGeom>
            <a:avLst/>
            <a:gdLst/>
            <a:ahLst/>
            <a:cxnLst/>
            <a:rect l="l" t="t" r="r" b="b"/>
            <a:pathLst>
              <a:path w="3223648" h="3735639">
                <a:moveTo>
                  <a:pt x="0" y="0"/>
                </a:moveTo>
                <a:lnTo>
                  <a:pt x="3223648" y="0"/>
                </a:lnTo>
                <a:lnTo>
                  <a:pt x="3223648" y="3735639"/>
                </a:lnTo>
                <a:lnTo>
                  <a:pt x="0" y="3735639"/>
                </a:lnTo>
                <a:lnTo>
                  <a:pt x="0" y="0"/>
                </a:lnTo>
                <a:close/>
              </a:path>
            </a:pathLst>
          </a:custGeom>
          <a:blipFill>
            <a:blip r:embed="rId3"/>
            <a:stretch>
              <a:fillRect/>
            </a:stretch>
          </a:blipFill>
        </p:spPr>
      </p:sp>
      <p:sp>
        <p:nvSpPr>
          <p:cNvPr id="4" name="Freeform 4"/>
          <p:cNvSpPr/>
          <p:nvPr/>
        </p:nvSpPr>
        <p:spPr>
          <a:xfrm rot="122722">
            <a:off x="271786" y="612605"/>
            <a:ext cx="2476725" cy="1325983"/>
          </a:xfrm>
          <a:custGeom>
            <a:avLst/>
            <a:gdLst/>
            <a:ahLst/>
            <a:cxnLst/>
            <a:rect l="l" t="t" r="r" b="b"/>
            <a:pathLst>
              <a:path w="2476725" h="1325983">
                <a:moveTo>
                  <a:pt x="0" y="0"/>
                </a:moveTo>
                <a:lnTo>
                  <a:pt x="2476725" y="0"/>
                </a:lnTo>
                <a:lnTo>
                  <a:pt x="2476725" y="1325982"/>
                </a:lnTo>
                <a:lnTo>
                  <a:pt x="0" y="1325982"/>
                </a:lnTo>
                <a:lnTo>
                  <a:pt x="0" y="0"/>
                </a:lnTo>
                <a:close/>
              </a:path>
            </a:pathLst>
          </a:custGeom>
          <a:blipFill>
            <a:blip r:embed="rId4"/>
            <a:stretch>
              <a:fillRect/>
            </a:stretch>
          </a:blipFill>
        </p:spPr>
      </p:sp>
      <p:sp>
        <p:nvSpPr>
          <p:cNvPr id="5" name="TextBox 5"/>
          <p:cNvSpPr txBox="1"/>
          <p:nvPr/>
        </p:nvSpPr>
        <p:spPr>
          <a:xfrm>
            <a:off x="3666581" y="1256546"/>
            <a:ext cx="10197763" cy="2107794"/>
          </a:xfrm>
          <a:prstGeom prst="rect">
            <a:avLst/>
          </a:prstGeom>
        </p:spPr>
        <p:txBody>
          <a:bodyPr lIns="0" tIns="0" rIns="0" bIns="0" rtlCol="0" anchor="t">
            <a:spAutoFit/>
          </a:bodyPr>
          <a:lstStyle/>
          <a:p>
            <a:pPr algn="ctr">
              <a:lnSpc>
                <a:spcPts val="8331"/>
              </a:lnSpc>
              <a:spcBef>
                <a:spcPct val="0"/>
              </a:spcBef>
            </a:pPr>
            <a:r>
              <a:rPr lang="en-US" sz="6773" b="1">
                <a:solidFill>
                  <a:srgbClr val="000000"/>
                </a:solidFill>
                <a:latin typeface="Canva Sans Bold"/>
                <a:ea typeface="Canva Sans Bold"/>
                <a:cs typeface="Canva Sans Bold"/>
                <a:sym typeface="Canva Sans Bold"/>
              </a:rPr>
              <a:t>DANH SÁCH THÀNH VIÊN</a:t>
            </a:r>
          </a:p>
        </p:txBody>
      </p:sp>
      <p:sp>
        <p:nvSpPr>
          <p:cNvPr id="6" name="TextBox 6"/>
          <p:cNvSpPr txBox="1"/>
          <p:nvPr/>
        </p:nvSpPr>
        <p:spPr>
          <a:xfrm>
            <a:off x="1552276" y="2909950"/>
            <a:ext cx="6781443" cy="892418"/>
          </a:xfrm>
          <a:prstGeom prst="rect">
            <a:avLst/>
          </a:prstGeom>
        </p:spPr>
        <p:txBody>
          <a:bodyPr lIns="0" tIns="0" rIns="0" bIns="0" rtlCol="0" anchor="t">
            <a:spAutoFit/>
          </a:bodyPr>
          <a:lstStyle/>
          <a:p>
            <a:pPr algn="ctr">
              <a:lnSpc>
                <a:spcPts val="7096"/>
              </a:lnSpc>
              <a:spcBef>
                <a:spcPct val="0"/>
              </a:spcBef>
            </a:pPr>
            <a:r>
              <a:rPr lang="en-US" sz="5769" b="1">
                <a:solidFill>
                  <a:srgbClr val="F3F3F3"/>
                </a:solidFill>
                <a:latin typeface="Canva Sans Bold"/>
                <a:ea typeface="Canva Sans Bold"/>
                <a:cs typeface="Canva Sans Bold"/>
                <a:sym typeface="Canva Sans Bold"/>
              </a:rPr>
              <a:t>Nguyễn Nhật Sa Sa</a:t>
            </a:r>
          </a:p>
        </p:txBody>
      </p:sp>
      <p:sp>
        <p:nvSpPr>
          <p:cNvPr id="7" name="TextBox 7"/>
          <p:cNvSpPr txBox="1"/>
          <p:nvPr/>
        </p:nvSpPr>
        <p:spPr>
          <a:xfrm>
            <a:off x="778142" y="4063740"/>
            <a:ext cx="9267885" cy="901930"/>
          </a:xfrm>
          <a:prstGeom prst="rect">
            <a:avLst/>
          </a:prstGeom>
        </p:spPr>
        <p:txBody>
          <a:bodyPr wrap="square" lIns="0" tIns="0" rIns="0" bIns="0" rtlCol="0" anchor="t">
            <a:spAutoFit/>
          </a:bodyPr>
          <a:lstStyle/>
          <a:p>
            <a:pPr algn="ctr">
              <a:lnSpc>
                <a:spcPts val="7100"/>
              </a:lnSpc>
              <a:spcBef>
                <a:spcPct val="0"/>
              </a:spcBef>
            </a:pPr>
            <a:r>
              <a:rPr lang="en-US" sz="5772" b="1" dirty="0" err="1">
                <a:solidFill>
                  <a:srgbClr val="F3F3F3"/>
                </a:solidFill>
                <a:latin typeface="Canva Sans Bold"/>
                <a:ea typeface="Canva Sans Bold"/>
                <a:cs typeface="Canva Sans Bold"/>
                <a:sym typeface="Canva Sans Bold"/>
              </a:rPr>
              <a:t>Hoàng</a:t>
            </a:r>
            <a:r>
              <a:rPr lang="en-US" sz="5772" b="1" dirty="0">
                <a:solidFill>
                  <a:srgbClr val="F3F3F3"/>
                </a:solidFill>
                <a:latin typeface="Canva Sans Bold"/>
                <a:ea typeface="Canva Sans Bold"/>
                <a:cs typeface="Canva Sans Bold"/>
                <a:sym typeface="Canva Sans Bold"/>
              </a:rPr>
              <a:t> </a:t>
            </a:r>
            <a:r>
              <a:rPr lang="en-US" sz="5772" b="1" dirty="0" err="1">
                <a:solidFill>
                  <a:srgbClr val="F3F3F3"/>
                </a:solidFill>
                <a:latin typeface="Canva Sans Bold"/>
                <a:ea typeface="Canva Sans Bold"/>
                <a:cs typeface="Canva Sans Bold"/>
                <a:sym typeface="Canva Sans Bold"/>
              </a:rPr>
              <a:t>Nguyên</a:t>
            </a:r>
            <a:r>
              <a:rPr lang="en-US" sz="5772" b="1" dirty="0">
                <a:solidFill>
                  <a:srgbClr val="F3F3F3"/>
                </a:solidFill>
                <a:latin typeface="Canva Sans Bold"/>
                <a:ea typeface="Canva Sans Bold"/>
                <a:cs typeface="Canva Sans Bold"/>
                <a:sym typeface="Canva Sans Bold"/>
              </a:rPr>
              <a:t> </a:t>
            </a:r>
            <a:r>
              <a:rPr lang="en-US" sz="5772" b="1" dirty="0" err="1">
                <a:solidFill>
                  <a:srgbClr val="F3F3F3"/>
                </a:solidFill>
                <a:latin typeface="Canva Sans Bold"/>
                <a:ea typeface="Canva Sans Bold"/>
                <a:cs typeface="Canva Sans Bold"/>
                <a:sym typeface="Canva Sans Bold"/>
              </a:rPr>
              <a:t>Phong</a:t>
            </a:r>
            <a:endParaRPr lang="en-US" sz="5772" b="1" dirty="0">
              <a:solidFill>
                <a:srgbClr val="F3F3F3"/>
              </a:solidFill>
              <a:latin typeface="Canva Sans Bold"/>
              <a:ea typeface="Canva Sans Bold"/>
              <a:cs typeface="Canva Sans Bold"/>
              <a:sym typeface="Canva Sans Bold"/>
            </a:endParaRPr>
          </a:p>
        </p:txBody>
      </p:sp>
      <p:sp>
        <p:nvSpPr>
          <p:cNvPr id="8" name="TextBox 8"/>
          <p:cNvSpPr txBox="1"/>
          <p:nvPr/>
        </p:nvSpPr>
        <p:spPr>
          <a:xfrm>
            <a:off x="1314390" y="5387724"/>
            <a:ext cx="6385917" cy="892420"/>
          </a:xfrm>
          <a:prstGeom prst="rect">
            <a:avLst/>
          </a:prstGeom>
        </p:spPr>
        <p:txBody>
          <a:bodyPr lIns="0" tIns="0" rIns="0" bIns="0" rtlCol="0" anchor="t">
            <a:spAutoFit/>
          </a:bodyPr>
          <a:lstStyle/>
          <a:p>
            <a:pPr algn="ctr">
              <a:lnSpc>
                <a:spcPts val="7095"/>
              </a:lnSpc>
              <a:spcBef>
                <a:spcPct val="0"/>
              </a:spcBef>
            </a:pPr>
            <a:r>
              <a:rPr lang="en-US" sz="5769" b="1" dirty="0" err="1">
                <a:solidFill>
                  <a:srgbClr val="F3F3F3"/>
                </a:solidFill>
                <a:latin typeface="Canva Sans Bold"/>
                <a:ea typeface="Canva Sans Bold"/>
                <a:cs typeface="Canva Sans Bold"/>
                <a:sym typeface="Canva Sans Bold"/>
              </a:rPr>
              <a:t>Nguyễn</a:t>
            </a:r>
            <a:r>
              <a:rPr lang="en-US" sz="5769" b="1" dirty="0">
                <a:solidFill>
                  <a:srgbClr val="F3F3F3"/>
                </a:solidFill>
                <a:latin typeface="Canva Sans Bold"/>
                <a:ea typeface="Canva Sans Bold"/>
                <a:cs typeface="Canva Sans Bold"/>
                <a:sym typeface="Canva Sans Bold"/>
              </a:rPr>
              <a:t> </a:t>
            </a:r>
            <a:r>
              <a:rPr lang="en-US" sz="5769" b="1" dirty="0" err="1">
                <a:solidFill>
                  <a:srgbClr val="F3F3F3"/>
                </a:solidFill>
                <a:latin typeface="Canva Sans Bold"/>
                <a:ea typeface="Canva Sans Bold"/>
                <a:cs typeface="Canva Sans Bold"/>
                <a:sym typeface="Canva Sans Bold"/>
              </a:rPr>
              <a:t>Tiến</a:t>
            </a:r>
            <a:r>
              <a:rPr lang="en-US" sz="5769" b="1" dirty="0">
                <a:solidFill>
                  <a:srgbClr val="F3F3F3"/>
                </a:solidFill>
                <a:latin typeface="Canva Sans Bold"/>
                <a:ea typeface="Canva Sans Bold"/>
                <a:cs typeface="Canva Sans Bold"/>
                <a:sym typeface="Canva Sans Bold"/>
              </a:rPr>
              <a:t> </a:t>
            </a:r>
            <a:r>
              <a:rPr lang="en-US" sz="5769" b="1" dirty="0" err="1">
                <a:solidFill>
                  <a:srgbClr val="F3F3F3"/>
                </a:solidFill>
                <a:latin typeface="Canva Sans Bold"/>
                <a:ea typeface="Canva Sans Bold"/>
                <a:cs typeface="Canva Sans Bold"/>
                <a:sym typeface="Canva Sans Bold"/>
              </a:rPr>
              <a:t>Đạt</a:t>
            </a:r>
            <a:endParaRPr lang="en-US" sz="5769" b="1" dirty="0">
              <a:solidFill>
                <a:srgbClr val="F3F3F3"/>
              </a:solidFill>
              <a:latin typeface="Canva Sans Bold"/>
              <a:ea typeface="Canva Sans Bold"/>
              <a:cs typeface="Canva Sans Bold"/>
              <a:sym typeface="Canva Sans Bold"/>
            </a:endParaRPr>
          </a:p>
        </p:txBody>
      </p:sp>
      <p:sp>
        <p:nvSpPr>
          <p:cNvPr id="9" name="TextBox 9"/>
          <p:cNvSpPr txBox="1"/>
          <p:nvPr/>
        </p:nvSpPr>
        <p:spPr>
          <a:xfrm>
            <a:off x="1536590" y="6567000"/>
            <a:ext cx="8514517" cy="892407"/>
          </a:xfrm>
          <a:prstGeom prst="rect">
            <a:avLst/>
          </a:prstGeom>
        </p:spPr>
        <p:txBody>
          <a:bodyPr lIns="0" tIns="0" rIns="0" bIns="0" rtlCol="0" anchor="t">
            <a:spAutoFit/>
          </a:bodyPr>
          <a:lstStyle/>
          <a:p>
            <a:pPr algn="ctr">
              <a:lnSpc>
                <a:spcPts val="7099"/>
              </a:lnSpc>
              <a:spcBef>
                <a:spcPct val="0"/>
              </a:spcBef>
            </a:pPr>
            <a:r>
              <a:rPr lang="en-US" sz="5772" b="1">
                <a:solidFill>
                  <a:srgbClr val="F3F3F3"/>
                </a:solidFill>
                <a:latin typeface="Canva Sans Bold"/>
                <a:ea typeface="Canva Sans Bold"/>
                <a:cs typeface="Canva Sans Bold"/>
                <a:sym typeface="Canva Sans Bold"/>
              </a:rPr>
              <a:t>Ngô Ngọc Phương Trinh</a:t>
            </a:r>
          </a:p>
        </p:txBody>
      </p:sp>
      <p:sp>
        <p:nvSpPr>
          <p:cNvPr id="10" name="TextBox 10"/>
          <p:cNvSpPr txBox="1"/>
          <p:nvPr/>
        </p:nvSpPr>
        <p:spPr>
          <a:xfrm>
            <a:off x="1476419" y="7697533"/>
            <a:ext cx="9025533" cy="892425"/>
          </a:xfrm>
          <a:prstGeom prst="rect">
            <a:avLst/>
          </a:prstGeom>
        </p:spPr>
        <p:txBody>
          <a:bodyPr lIns="0" tIns="0" rIns="0" bIns="0" rtlCol="0" anchor="t">
            <a:spAutoFit/>
          </a:bodyPr>
          <a:lstStyle/>
          <a:p>
            <a:pPr algn="ctr">
              <a:lnSpc>
                <a:spcPts val="7094"/>
              </a:lnSpc>
              <a:spcBef>
                <a:spcPct val="0"/>
              </a:spcBef>
            </a:pPr>
            <a:r>
              <a:rPr lang="en-US" sz="5767" b="1">
                <a:solidFill>
                  <a:srgbClr val="F3F3F3"/>
                </a:solidFill>
                <a:latin typeface="Canva Sans Bold"/>
                <a:ea typeface="Canva Sans Bold"/>
                <a:cs typeface="Canva Sans Bold"/>
                <a:sym typeface="Canva Sans Bold"/>
              </a:rPr>
              <a:t>Dương Huỳnh Ngọc Trâm</a:t>
            </a:r>
          </a:p>
        </p:txBody>
      </p:sp>
      <p:sp>
        <p:nvSpPr>
          <p:cNvPr id="11" name="TextBox 11"/>
          <p:cNvSpPr txBox="1"/>
          <p:nvPr/>
        </p:nvSpPr>
        <p:spPr>
          <a:xfrm>
            <a:off x="11993325" y="2909950"/>
            <a:ext cx="3098483" cy="827431"/>
          </a:xfrm>
          <a:prstGeom prst="rect">
            <a:avLst/>
          </a:prstGeom>
        </p:spPr>
        <p:txBody>
          <a:bodyPr lIns="0" tIns="0" rIns="0" bIns="0" rtlCol="0" anchor="t">
            <a:spAutoFit/>
          </a:bodyPr>
          <a:lstStyle/>
          <a:p>
            <a:pPr algn="ctr">
              <a:lnSpc>
                <a:spcPts val="6551"/>
              </a:lnSpc>
              <a:spcBef>
                <a:spcPct val="0"/>
              </a:spcBef>
            </a:pPr>
            <a:r>
              <a:rPr lang="en-US" sz="5326" b="1">
                <a:solidFill>
                  <a:srgbClr val="F3F3F3"/>
                </a:solidFill>
                <a:latin typeface="Canva Sans Bold"/>
                <a:ea typeface="Canva Sans Bold"/>
                <a:cs typeface="Canva Sans Bold"/>
                <a:sym typeface="Canva Sans Bold"/>
              </a:rPr>
              <a:t>23678281</a:t>
            </a:r>
          </a:p>
        </p:txBody>
      </p:sp>
      <p:sp>
        <p:nvSpPr>
          <p:cNvPr id="12" name="TextBox 12"/>
          <p:cNvSpPr txBox="1"/>
          <p:nvPr/>
        </p:nvSpPr>
        <p:spPr>
          <a:xfrm>
            <a:off x="11975465" y="4173844"/>
            <a:ext cx="3134201" cy="827431"/>
          </a:xfrm>
          <a:prstGeom prst="rect">
            <a:avLst/>
          </a:prstGeom>
        </p:spPr>
        <p:txBody>
          <a:bodyPr lIns="0" tIns="0" rIns="0" bIns="0" rtlCol="0" anchor="t">
            <a:spAutoFit/>
          </a:bodyPr>
          <a:lstStyle/>
          <a:p>
            <a:pPr algn="ctr">
              <a:lnSpc>
                <a:spcPts val="6551"/>
              </a:lnSpc>
              <a:spcBef>
                <a:spcPct val="0"/>
              </a:spcBef>
            </a:pPr>
            <a:r>
              <a:rPr lang="en-US" sz="5326" b="1">
                <a:solidFill>
                  <a:srgbClr val="F3F3F3"/>
                </a:solidFill>
                <a:latin typeface="Canva Sans Bold"/>
                <a:ea typeface="Canva Sans Bold"/>
                <a:cs typeface="Canva Sans Bold"/>
                <a:sym typeface="Canva Sans Bold"/>
              </a:rPr>
              <a:t>23692131</a:t>
            </a:r>
          </a:p>
        </p:txBody>
      </p:sp>
      <p:sp>
        <p:nvSpPr>
          <p:cNvPr id="13" name="TextBox 13"/>
          <p:cNvSpPr txBox="1"/>
          <p:nvPr/>
        </p:nvSpPr>
        <p:spPr>
          <a:xfrm>
            <a:off x="11761169" y="5387724"/>
            <a:ext cx="3425428" cy="827431"/>
          </a:xfrm>
          <a:prstGeom prst="rect">
            <a:avLst/>
          </a:prstGeom>
        </p:spPr>
        <p:txBody>
          <a:bodyPr lIns="0" tIns="0" rIns="0" bIns="0" rtlCol="0" anchor="t">
            <a:spAutoFit/>
          </a:bodyPr>
          <a:lstStyle/>
          <a:p>
            <a:pPr algn="ctr">
              <a:lnSpc>
                <a:spcPts val="6551"/>
              </a:lnSpc>
              <a:spcBef>
                <a:spcPct val="0"/>
              </a:spcBef>
            </a:pPr>
            <a:r>
              <a:rPr lang="en-US" sz="5326" b="1">
                <a:solidFill>
                  <a:srgbClr val="F3F3F3"/>
                </a:solidFill>
                <a:latin typeface="Canva Sans Bold"/>
                <a:ea typeface="Canva Sans Bold"/>
                <a:cs typeface="Canva Sans Bold"/>
                <a:sym typeface="Canva Sans Bold"/>
              </a:rPr>
              <a:t> 23695981</a:t>
            </a:r>
          </a:p>
        </p:txBody>
      </p:sp>
      <p:sp>
        <p:nvSpPr>
          <p:cNvPr id="14" name="TextBox 14"/>
          <p:cNvSpPr txBox="1"/>
          <p:nvPr/>
        </p:nvSpPr>
        <p:spPr>
          <a:xfrm>
            <a:off x="12085463" y="6601605"/>
            <a:ext cx="3051572" cy="827431"/>
          </a:xfrm>
          <a:prstGeom prst="rect">
            <a:avLst/>
          </a:prstGeom>
        </p:spPr>
        <p:txBody>
          <a:bodyPr lIns="0" tIns="0" rIns="0" bIns="0" rtlCol="0" anchor="t">
            <a:spAutoFit/>
          </a:bodyPr>
          <a:lstStyle/>
          <a:p>
            <a:pPr algn="ctr">
              <a:lnSpc>
                <a:spcPts val="6551"/>
              </a:lnSpc>
              <a:spcBef>
                <a:spcPct val="0"/>
              </a:spcBef>
            </a:pPr>
            <a:r>
              <a:rPr lang="en-US" sz="5326" b="1">
                <a:solidFill>
                  <a:srgbClr val="F3F3F3"/>
                </a:solidFill>
                <a:latin typeface="Canva Sans Bold"/>
                <a:ea typeface="Canva Sans Bold"/>
                <a:cs typeface="Canva Sans Bold"/>
                <a:sym typeface="Canva Sans Bold"/>
              </a:rPr>
              <a:t>23676741</a:t>
            </a:r>
          </a:p>
        </p:txBody>
      </p:sp>
      <p:sp>
        <p:nvSpPr>
          <p:cNvPr id="15" name="TextBox 15"/>
          <p:cNvSpPr txBox="1"/>
          <p:nvPr/>
        </p:nvSpPr>
        <p:spPr>
          <a:xfrm>
            <a:off x="11967548" y="7732147"/>
            <a:ext cx="3150037" cy="827431"/>
          </a:xfrm>
          <a:prstGeom prst="rect">
            <a:avLst/>
          </a:prstGeom>
        </p:spPr>
        <p:txBody>
          <a:bodyPr lIns="0" tIns="0" rIns="0" bIns="0" rtlCol="0" anchor="t">
            <a:spAutoFit/>
          </a:bodyPr>
          <a:lstStyle/>
          <a:p>
            <a:pPr algn="ctr">
              <a:lnSpc>
                <a:spcPts val="6551"/>
              </a:lnSpc>
              <a:spcBef>
                <a:spcPct val="0"/>
              </a:spcBef>
            </a:pPr>
            <a:r>
              <a:rPr lang="en-US" sz="5326" b="1">
                <a:solidFill>
                  <a:srgbClr val="F3F3F3"/>
                </a:solidFill>
                <a:latin typeface="Canva Sans Bold"/>
                <a:ea typeface="Canva Sans Bold"/>
                <a:cs typeface="Canva Sans Bold"/>
                <a:sym typeface="Canva Sans Bold"/>
              </a:rPr>
              <a:t>23693311</a:t>
            </a:r>
          </a:p>
        </p:txBody>
      </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20</a:t>
            </a:r>
          </a:p>
        </p:txBody>
      </p:sp>
      <p:grpSp>
        <p:nvGrpSpPr>
          <p:cNvPr id="3" name="Group 3"/>
          <p:cNvGrpSpPr/>
          <p:nvPr/>
        </p:nvGrpSpPr>
        <p:grpSpPr>
          <a:xfrm>
            <a:off x="-405324" y="0"/>
            <a:ext cx="8516418" cy="1284545"/>
            <a:chOff x="0" y="0"/>
            <a:chExt cx="2243007" cy="338316"/>
          </a:xfrm>
        </p:grpSpPr>
        <p:sp>
          <p:nvSpPr>
            <p:cNvPr id="4" name="Freeform 4"/>
            <p:cNvSpPr/>
            <p:nvPr/>
          </p:nvSpPr>
          <p:spPr>
            <a:xfrm>
              <a:off x="0" y="0"/>
              <a:ext cx="2243007" cy="338316"/>
            </a:xfrm>
            <a:custGeom>
              <a:avLst/>
              <a:gdLst/>
              <a:ahLst/>
              <a:cxnLst/>
              <a:rect l="l" t="t" r="r" b="b"/>
              <a:pathLst>
                <a:path w="2243007" h="338316">
                  <a:moveTo>
                    <a:pt x="90906" y="0"/>
                  </a:moveTo>
                  <a:lnTo>
                    <a:pt x="2152101" y="0"/>
                  </a:lnTo>
                  <a:cubicBezTo>
                    <a:pt x="2202307" y="0"/>
                    <a:pt x="2243007" y="40700"/>
                    <a:pt x="2243007" y="90906"/>
                  </a:cubicBezTo>
                  <a:lnTo>
                    <a:pt x="2243007" y="247411"/>
                  </a:lnTo>
                  <a:cubicBezTo>
                    <a:pt x="2243007" y="271520"/>
                    <a:pt x="2233430" y="294643"/>
                    <a:pt x="2216382" y="311691"/>
                  </a:cubicBezTo>
                  <a:cubicBezTo>
                    <a:pt x="2199333" y="328739"/>
                    <a:pt x="2176211" y="338316"/>
                    <a:pt x="2152101" y="338316"/>
                  </a:cubicBezTo>
                  <a:lnTo>
                    <a:pt x="90906" y="338316"/>
                  </a:lnTo>
                  <a:cubicBezTo>
                    <a:pt x="66796" y="338316"/>
                    <a:pt x="43674" y="328739"/>
                    <a:pt x="26626" y="311691"/>
                  </a:cubicBezTo>
                  <a:cubicBezTo>
                    <a:pt x="9578" y="294643"/>
                    <a:pt x="0" y="271520"/>
                    <a:pt x="0" y="247411"/>
                  </a:cubicBezTo>
                  <a:lnTo>
                    <a:pt x="0" y="90906"/>
                  </a:lnTo>
                  <a:cubicBezTo>
                    <a:pt x="0" y="66796"/>
                    <a:pt x="9578" y="43674"/>
                    <a:pt x="26626" y="26626"/>
                  </a:cubicBezTo>
                  <a:cubicBezTo>
                    <a:pt x="43674" y="9578"/>
                    <a:pt x="66796" y="0"/>
                    <a:pt x="90906" y="0"/>
                  </a:cubicBezTo>
                  <a:close/>
                </a:path>
              </a:pathLst>
            </a:custGeom>
            <a:solidFill>
              <a:srgbClr val="B6B6A6">
                <a:alpha val="65882"/>
              </a:srgbClr>
            </a:solidFill>
            <a:ln cap="rnd">
              <a:noFill/>
              <a:prstDash val="solid"/>
              <a:round/>
            </a:ln>
          </p:spPr>
        </p:sp>
        <p:sp>
          <p:nvSpPr>
            <p:cNvPr id="5" name="TextBox 5"/>
            <p:cNvSpPr txBox="1"/>
            <p:nvPr/>
          </p:nvSpPr>
          <p:spPr>
            <a:xfrm>
              <a:off x="0" y="-57150"/>
              <a:ext cx="2243007" cy="39546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6" name="TextBox 6"/>
          <p:cNvSpPr txBox="1"/>
          <p:nvPr/>
        </p:nvSpPr>
        <p:spPr>
          <a:xfrm>
            <a:off x="0" y="147895"/>
            <a:ext cx="5916725" cy="1136651"/>
          </a:xfrm>
          <a:prstGeom prst="rect">
            <a:avLst/>
          </a:prstGeom>
        </p:spPr>
        <p:txBody>
          <a:bodyPr lIns="0" tIns="0" rIns="0" bIns="0" rtlCol="0" anchor="t">
            <a:spAutoFit/>
          </a:bodyPr>
          <a:lstStyle/>
          <a:p>
            <a:pPr algn="ctr">
              <a:lnSpc>
                <a:spcPts val="6299"/>
              </a:lnSpc>
              <a:spcBef>
                <a:spcPct val="0"/>
              </a:spcBef>
            </a:pPr>
            <a:r>
              <a:rPr lang="en-US" sz="4499" b="1">
                <a:solidFill>
                  <a:srgbClr val="000000"/>
                </a:solidFill>
                <a:latin typeface="Clear Sans Bold"/>
                <a:ea typeface="Clear Sans Bold"/>
                <a:cs typeface="Clear Sans Bold"/>
                <a:sym typeface="Clear Sans Bold"/>
              </a:rPr>
              <a:t>4.4. Hai câu Group by</a:t>
            </a:r>
          </a:p>
          <a:p>
            <a:pPr algn="ctr">
              <a:lnSpc>
                <a:spcPts val="2800"/>
              </a:lnSpc>
              <a:spcBef>
                <a:spcPct val="0"/>
              </a:spcBef>
            </a:pPr>
            <a:endParaRPr lang="en-US" sz="4499" b="1">
              <a:solidFill>
                <a:srgbClr val="000000"/>
              </a:solidFill>
              <a:latin typeface="Clear Sans Bold"/>
              <a:ea typeface="Clear Sans Bold"/>
              <a:cs typeface="Clear Sans Bold"/>
              <a:sym typeface="Clear Sans Bold"/>
            </a:endParaRPr>
          </a:p>
        </p:txBody>
      </p:sp>
      <p:sp>
        <p:nvSpPr>
          <p:cNvPr id="7" name="TextBox 7"/>
          <p:cNvSpPr txBox="1"/>
          <p:nvPr/>
        </p:nvSpPr>
        <p:spPr>
          <a:xfrm>
            <a:off x="392877" y="1487885"/>
            <a:ext cx="9190862" cy="1110616"/>
          </a:xfrm>
          <a:prstGeom prst="rect">
            <a:avLst/>
          </a:prstGeom>
        </p:spPr>
        <p:txBody>
          <a:bodyPr lIns="0" tIns="0" rIns="0" bIns="0" rtlCol="0" anchor="t">
            <a:spAutoFit/>
          </a:bodyPr>
          <a:lstStyle/>
          <a:p>
            <a:pPr algn="l">
              <a:lnSpc>
                <a:spcPts val="5739"/>
              </a:lnSpc>
              <a:spcBef>
                <a:spcPct val="0"/>
              </a:spcBef>
            </a:pPr>
            <a:r>
              <a:rPr lang="en-US" sz="4099" b="1">
                <a:solidFill>
                  <a:srgbClr val="000000"/>
                </a:solidFill>
                <a:latin typeface="Clear Sans Bold"/>
                <a:ea typeface="Clear Sans Bold"/>
                <a:cs typeface="Clear Sans Bold"/>
                <a:sym typeface="Clear Sans Bold"/>
              </a:rPr>
              <a:t>Số lượng điện kế theo từng trạm điện</a:t>
            </a:r>
          </a:p>
          <a:p>
            <a:pPr algn="l">
              <a:lnSpc>
                <a:spcPts val="3079"/>
              </a:lnSpc>
              <a:spcBef>
                <a:spcPct val="0"/>
              </a:spcBef>
            </a:pPr>
            <a:endParaRPr lang="en-US" sz="4099" b="1">
              <a:solidFill>
                <a:srgbClr val="000000"/>
              </a:solidFill>
              <a:latin typeface="Clear Sans Bold"/>
              <a:ea typeface="Clear Sans Bold"/>
              <a:cs typeface="Clear Sans Bold"/>
              <a:sym typeface="Clear Sans Bold"/>
            </a:endParaRPr>
          </a:p>
        </p:txBody>
      </p:sp>
      <p:sp>
        <p:nvSpPr>
          <p:cNvPr id="8" name="TextBox 8"/>
          <p:cNvSpPr txBox="1"/>
          <p:nvPr/>
        </p:nvSpPr>
        <p:spPr>
          <a:xfrm>
            <a:off x="1290330" y="2531826"/>
            <a:ext cx="11350972" cy="1944371"/>
          </a:xfrm>
          <a:prstGeom prst="rect">
            <a:avLst/>
          </a:prstGeom>
        </p:spPr>
        <p:txBody>
          <a:bodyPr lIns="0" tIns="0" rIns="0" bIns="0" rtlCol="0" anchor="t">
            <a:spAutoFit/>
          </a:bodyPr>
          <a:lstStyle/>
          <a:p>
            <a:pPr algn="just">
              <a:lnSpc>
                <a:spcPts val="5179"/>
              </a:lnSpc>
              <a:spcBef>
                <a:spcPct val="0"/>
              </a:spcBef>
            </a:pPr>
            <a:r>
              <a:rPr lang="en-US" sz="3699">
                <a:solidFill>
                  <a:srgbClr val="000000"/>
                </a:solidFill>
                <a:latin typeface="Clear Sans"/>
                <a:ea typeface="Clear Sans"/>
                <a:cs typeface="Clear Sans"/>
                <a:sym typeface="Clear Sans"/>
              </a:rPr>
              <a:t>SELECT TENTRAM, COUNT(*) AS SoLuongDienKe</a:t>
            </a:r>
          </a:p>
          <a:p>
            <a:pPr algn="just">
              <a:lnSpc>
                <a:spcPts val="5179"/>
              </a:lnSpc>
              <a:spcBef>
                <a:spcPct val="0"/>
              </a:spcBef>
            </a:pPr>
            <a:r>
              <a:rPr lang="en-US" sz="3699">
                <a:solidFill>
                  <a:srgbClr val="000000"/>
                </a:solidFill>
                <a:latin typeface="Clear Sans"/>
                <a:ea typeface="Clear Sans"/>
                <a:cs typeface="Clear Sans"/>
                <a:sym typeface="Clear Sans"/>
              </a:rPr>
              <a:t>FROM DIENKE</a:t>
            </a:r>
          </a:p>
          <a:p>
            <a:pPr algn="just">
              <a:lnSpc>
                <a:spcPts val="5179"/>
              </a:lnSpc>
              <a:spcBef>
                <a:spcPct val="0"/>
              </a:spcBef>
            </a:pPr>
            <a:r>
              <a:rPr lang="en-US" sz="3699">
                <a:solidFill>
                  <a:srgbClr val="000000"/>
                </a:solidFill>
                <a:latin typeface="Clear Sans"/>
                <a:ea typeface="Clear Sans"/>
                <a:cs typeface="Clear Sans"/>
                <a:sym typeface="Clear Sans"/>
              </a:rPr>
              <a:t>GROUP BY TENTRAM</a:t>
            </a:r>
          </a:p>
        </p:txBody>
      </p:sp>
      <p:sp>
        <p:nvSpPr>
          <p:cNvPr id="9" name="TextBox 9"/>
          <p:cNvSpPr txBox="1"/>
          <p:nvPr/>
        </p:nvSpPr>
        <p:spPr>
          <a:xfrm>
            <a:off x="392877" y="5067300"/>
            <a:ext cx="11734672" cy="1110616"/>
          </a:xfrm>
          <a:prstGeom prst="rect">
            <a:avLst/>
          </a:prstGeom>
        </p:spPr>
        <p:txBody>
          <a:bodyPr lIns="0" tIns="0" rIns="0" bIns="0" rtlCol="0" anchor="t">
            <a:spAutoFit/>
          </a:bodyPr>
          <a:lstStyle/>
          <a:p>
            <a:pPr algn="l">
              <a:lnSpc>
                <a:spcPts val="5739"/>
              </a:lnSpc>
              <a:spcBef>
                <a:spcPct val="0"/>
              </a:spcBef>
            </a:pPr>
            <a:r>
              <a:rPr lang="en-US" sz="4099" b="1">
                <a:solidFill>
                  <a:srgbClr val="000000"/>
                </a:solidFill>
                <a:latin typeface="Clear Sans Bold"/>
                <a:ea typeface="Clear Sans Bold"/>
                <a:cs typeface="Clear Sans Bold"/>
                <a:sym typeface="Clear Sans Bold"/>
              </a:rPr>
              <a:t>Tổng chỉ số điện kế được ghi bởi mỗi nhân viên</a:t>
            </a:r>
          </a:p>
          <a:p>
            <a:pPr algn="l">
              <a:lnSpc>
                <a:spcPts val="3079"/>
              </a:lnSpc>
              <a:spcBef>
                <a:spcPct val="0"/>
              </a:spcBef>
            </a:pPr>
            <a:endParaRPr lang="en-US" sz="4099" b="1">
              <a:solidFill>
                <a:srgbClr val="000000"/>
              </a:solidFill>
              <a:latin typeface="Clear Sans Bold"/>
              <a:ea typeface="Clear Sans Bold"/>
              <a:cs typeface="Clear Sans Bold"/>
              <a:sym typeface="Clear Sans Bold"/>
            </a:endParaRPr>
          </a:p>
        </p:txBody>
      </p:sp>
      <p:sp>
        <p:nvSpPr>
          <p:cNvPr id="10" name="TextBox 10"/>
          <p:cNvSpPr txBox="1"/>
          <p:nvPr/>
        </p:nvSpPr>
        <p:spPr>
          <a:xfrm>
            <a:off x="1290330" y="6111241"/>
            <a:ext cx="12922313" cy="1944371"/>
          </a:xfrm>
          <a:prstGeom prst="rect">
            <a:avLst/>
          </a:prstGeom>
        </p:spPr>
        <p:txBody>
          <a:bodyPr lIns="0" tIns="0" rIns="0" bIns="0" rtlCol="0" anchor="t">
            <a:spAutoFit/>
          </a:bodyPr>
          <a:lstStyle/>
          <a:p>
            <a:pPr algn="just">
              <a:lnSpc>
                <a:spcPts val="5179"/>
              </a:lnSpc>
              <a:spcBef>
                <a:spcPct val="0"/>
              </a:spcBef>
            </a:pPr>
            <a:r>
              <a:rPr lang="en-US" sz="3699">
                <a:solidFill>
                  <a:srgbClr val="000000"/>
                </a:solidFill>
                <a:latin typeface="Clear Sans"/>
                <a:ea typeface="Clear Sans"/>
                <a:cs typeface="Clear Sans"/>
                <a:sym typeface="Clear Sans"/>
              </a:rPr>
              <a:t>SELECT TENNHANVIEN, SUM(CHISO) AS TongChiSo</a:t>
            </a:r>
          </a:p>
          <a:p>
            <a:pPr algn="just">
              <a:lnSpc>
                <a:spcPts val="5179"/>
              </a:lnSpc>
              <a:spcBef>
                <a:spcPct val="0"/>
              </a:spcBef>
            </a:pPr>
            <a:r>
              <a:rPr lang="en-US" sz="3699">
                <a:solidFill>
                  <a:srgbClr val="000000"/>
                </a:solidFill>
                <a:latin typeface="Clear Sans"/>
                <a:ea typeface="Clear Sans"/>
                <a:cs typeface="Clear Sans"/>
                <a:sym typeface="Clear Sans"/>
              </a:rPr>
              <a:t>FROM CHISODIENKE</a:t>
            </a:r>
          </a:p>
          <a:p>
            <a:pPr algn="just">
              <a:lnSpc>
                <a:spcPts val="5179"/>
              </a:lnSpc>
              <a:spcBef>
                <a:spcPct val="0"/>
              </a:spcBef>
            </a:pPr>
            <a:r>
              <a:rPr lang="en-US" sz="3699">
                <a:solidFill>
                  <a:srgbClr val="000000"/>
                </a:solidFill>
                <a:latin typeface="Clear Sans"/>
                <a:ea typeface="Clear Sans"/>
                <a:cs typeface="Clear Sans"/>
                <a:sym typeface="Clear Sans"/>
              </a:rPr>
              <a:t>GROUP BY TENNHANVIEN</a:t>
            </a:r>
          </a:p>
        </p:txBody>
      </p:sp>
      <p:sp>
        <p:nvSpPr>
          <p:cNvPr id="11" name="TextBox 11"/>
          <p:cNvSpPr txBox="1"/>
          <p:nvPr/>
        </p:nvSpPr>
        <p:spPr>
          <a:xfrm>
            <a:off x="11637086" y="9342437"/>
            <a:ext cx="5151114" cy="629921"/>
          </a:xfrm>
          <a:prstGeom prst="rect">
            <a:avLst/>
          </a:prstGeom>
        </p:spPr>
        <p:txBody>
          <a:bodyPr lIns="0" tIns="0" rIns="0" bIns="0" rtlCol="0" anchor="t">
            <a:spAutoFit/>
          </a:bodyPr>
          <a:lstStyle/>
          <a:p>
            <a:pPr algn="ctr">
              <a:lnSpc>
                <a:spcPts val="5179"/>
              </a:lnSpc>
              <a:spcBef>
                <a:spcPct val="0"/>
              </a:spcBef>
            </a:pPr>
            <a:r>
              <a:rPr lang="en-US" sz="3699" b="1">
                <a:solidFill>
                  <a:srgbClr val="241842"/>
                </a:solidFill>
                <a:latin typeface="Canva Sans Bold"/>
                <a:ea typeface="Canva Sans Bold"/>
                <a:cs typeface="Canva Sans Bold"/>
                <a:sym typeface="Canva Sans Bold"/>
              </a:rPr>
              <a:t>Nguyễn Tiến Đạt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6E0EB"/>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21</a:t>
            </a:r>
          </a:p>
        </p:txBody>
      </p:sp>
      <p:grpSp>
        <p:nvGrpSpPr>
          <p:cNvPr id="3" name="Group 3"/>
          <p:cNvGrpSpPr/>
          <p:nvPr/>
        </p:nvGrpSpPr>
        <p:grpSpPr>
          <a:xfrm>
            <a:off x="-392694" y="180354"/>
            <a:ext cx="8516418" cy="1284545"/>
            <a:chOff x="0" y="0"/>
            <a:chExt cx="2243007" cy="338316"/>
          </a:xfrm>
        </p:grpSpPr>
        <p:sp>
          <p:nvSpPr>
            <p:cNvPr id="4" name="Freeform 4"/>
            <p:cNvSpPr/>
            <p:nvPr/>
          </p:nvSpPr>
          <p:spPr>
            <a:xfrm>
              <a:off x="0" y="0"/>
              <a:ext cx="2243007" cy="338316"/>
            </a:xfrm>
            <a:custGeom>
              <a:avLst/>
              <a:gdLst/>
              <a:ahLst/>
              <a:cxnLst/>
              <a:rect l="l" t="t" r="r" b="b"/>
              <a:pathLst>
                <a:path w="2243007" h="338316">
                  <a:moveTo>
                    <a:pt x="90906" y="0"/>
                  </a:moveTo>
                  <a:lnTo>
                    <a:pt x="2152101" y="0"/>
                  </a:lnTo>
                  <a:cubicBezTo>
                    <a:pt x="2202307" y="0"/>
                    <a:pt x="2243007" y="40700"/>
                    <a:pt x="2243007" y="90906"/>
                  </a:cubicBezTo>
                  <a:lnTo>
                    <a:pt x="2243007" y="247411"/>
                  </a:lnTo>
                  <a:cubicBezTo>
                    <a:pt x="2243007" y="271520"/>
                    <a:pt x="2233430" y="294643"/>
                    <a:pt x="2216382" y="311691"/>
                  </a:cubicBezTo>
                  <a:cubicBezTo>
                    <a:pt x="2199333" y="328739"/>
                    <a:pt x="2176211" y="338316"/>
                    <a:pt x="2152101" y="338316"/>
                  </a:cubicBezTo>
                  <a:lnTo>
                    <a:pt x="90906" y="338316"/>
                  </a:lnTo>
                  <a:cubicBezTo>
                    <a:pt x="66796" y="338316"/>
                    <a:pt x="43674" y="328739"/>
                    <a:pt x="26626" y="311691"/>
                  </a:cubicBezTo>
                  <a:cubicBezTo>
                    <a:pt x="9578" y="294643"/>
                    <a:pt x="0" y="271520"/>
                    <a:pt x="0" y="247411"/>
                  </a:cubicBezTo>
                  <a:lnTo>
                    <a:pt x="0" y="90906"/>
                  </a:lnTo>
                  <a:cubicBezTo>
                    <a:pt x="0" y="66796"/>
                    <a:pt x="9578" y="43674"/>
                    <a:pt x="26626" y="26626"/>
                  </a:cubicBezTo>
                  <a:cubicBezTo>
                    <a:pt x="43674" y="9578"/>
                    <a:pt x="66796" y="0"/>
                    <a:pt x="90906" y="0"/>
                  </a:cubicBezTo>
                  <a:close/>
                </a:path>
              </a:pathLst>
            </a:custGeom>
            <a:solidFill>
              <a:srgbClr val="B6B6A6">
                <a:alpha val="65882"/>
              </a:srgbClr>
            </a:solidFill>
            <a:ln cap="rnd">
              <a:noFill/>
              <a:prstDash val="solid"/>
              <a:round/>
            </a:ln>
          </p:spPr>
        </p:sp>
        <p:sp>
          <p:nvSpPr>
            <p:cNvPr id="5" name="TextBox 5"/>
            <p:cNvSpPr txBox="1"/>
            <p:nvPr/>
          </p:nvSpPr>
          <p:spPr>
            <a:xfrm>
              <a:off x="0" y="-57150"/>
              <a:ext cx="2243007" cy="39546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6" name="TextBox 6"/>
          <p:cNvSpPr txBox="1"/>
          <p:nvPr/>
        </p:nvSpPr>
        <p:spPr>
          <a:xfrm>
            <a:off x="0" y="356218"/>
            <a:ext cx="6540371" cy="821057"/>
          </a:xfrm>
          <a:prstGeom prst="rect">
            <a:avLst/>
          </a:prstGeom>
        </p:spPr>
        <p:txBody>
          <a:bodyPr lIns="0" tIns="0" rIns="0" bIns="0" rtlCol="0" anchor="t">
            <a:spAutoFit/>
          </a:bodyPr>
          <a:lstStyle/>
          <a:p>
            <a:pPr algn="ctr">
              <a:lnSpc>
                <a:spcPts val="6719"/>
              </a:lnSpc>
              <a:spcBef>
                <a:spcPct val="0"/>
              </a:spcBef>
            </a:pPr>
            <a:r>
              <a:rPr lang="en-US" sz="4799" b="1">
                <a:solidFill>
                  <a:srgbClr val="000000"/>
                </a:solidFill>
                <a:latin typeface="Clear Sans Bold"/>
                <a:ea typeface="Clear Sans Bold"/>
                <a:cs typeface="Clear Sans Bold"/>
                <a:sym typeface="Clear Sans Bold"/>
              </a:rPr>
              <a:t>4.5. Hai câu Subquery</a:t>
            </a:r>
          </a:p>
        </p:txBody>
      </p:sp>
      <p:sp>
        <p:nvSpPr>
          <p:cNvPr id="7" name="TextBox 7"/>
          <p:cNvSpPr txBox="1"/>
          <p:nvPr/>
        </p:nvSpPr>
        <p:spPr>
          <a:xfrm>
            <a:off x="377554" y="1612331"/>
            <a:ext cx="12880784" cy="745491"/>
          </a:xfrm>
          <a:prstGeom prst="rect">
            <a:avLst/>
          </a:prstGeom>
        </p:spPr>
        <p:txBody>
          <a:bodyPr lIns="0" tIns="0" rIns="0" bIns="0" rtlCol="0" anchor="t">
            <a:spAutoFit/>
          </a:bodyPr>
          <a:lstStyle/>
          <a:p>
            <a:pPr algn="l">
              <a:lnSpc>
                <a:spcPts val="6159"/>
              </a:lnSpc>
              <a:spcBef>
                <a:spcPct val="0"/>
              </a:spcBef>
            </a:pPr>
            <a:r>
              <a:rPr lang="en-US" sz="4399" b="1">
                <a:solidFill>
                  <a:srgbClr val="000000"/>
                </a:solidFill>
                <a:latin typeface="Clear Sans Bold"/>
                <a:ea typeface="Clear Sans Bold"/>
                <a:cs typeface="Clear Sans Bold"/>
                <a:sym typeface="Clear Sans Bold"/>
              </a:rPr>
              <a:t>Danh sách khách hàng có chỉ số điện kế cao nhất</a:t>
            </a:r>
          </a:p>
        </p:txBody>
      </p:sp>
      <p:sp>
        <p:nvSpPr>
          <p:cNvPr id="8" name="TextBox 8"/>
          <p:cNvSpPr txBox="1"/>
          <p:nvPr/>
        </p:nvSpPr>
        <p:spPr>
          <a:xfrm>
            <a:off x="647389" y="2500697"/>
            <a:ext cx="17640611" cy="3813811"/>
          </a:xfrm>
          <a:prstGeom prst="rect">
            <a:avLst/>
          </a:prstGeom>
        </p:spPr>
        <p:txBody>
          <a:bodyPr lIns="0" tIns="0" rIns="0" bIns="0" rtlCol="0" anchor="t">
            <a:spAutoFit/>
          </a:bodyPr>
          <a:lstStyle/>
          <a:p>
            <a:pPr algn="just">
              <a:lnSpc>
                <a:spcPts val="5039"/>
              </a:lnSpc>
            </a:pPr>
            <a:r>
              <a:rPr lang="en-US" sz="3599">
                <a:solidFill>
                  <a:srgbClr val="000000"/>
                </a:solidFill>
                <a:latin typeface="Clear Sans"/>
                <a:ea typeface="Clear Sans"/>
                <a:cs typeface="Clear Sans"/>
                <a:sym typeface="Clear Sans"/>
              </a:rPr>
              <a:t>SELECT KH.TENKHACHHANG</a:t>
            </a:r>
          </a:p>
          <a:p>
            <a:pPr algn="just">
              <a:lnSpc>
                <a:spcPts val="5039"/>
              </a:lnSpc>
            </a:pPr>
            <a:r>
              <a:rPr lang="en-US" sz="3599">
                <a:solidFill>
                  <a:srgbClr val="000000"/>
                </a:solidFill>
                <a:latin typeface="Clear Sans"/>
                <a:ea typeface="Clear Sans"/>
                <a:cs typeface="Clear Sans"/>
                <a:sym typeface="Clear Sans"/>
              </a:rPr>
              <a:t>FROM KHACHHANG KH</a:t>
            </a:r>
          </a:p>
          <a:p>
            <a:pPr algn="just">
              <a:lnSpc>
                <a:spcPts val="5039"/>
              </a:lnSpc>
            </a:pPr>
            <a:r>
              <a:rPr lang="en-US" sz="3599">
                <a:solidFill>
                  <a:srgbClr val="000000"/>
                </a:solidFill>
                <a:latin typeface="Clear Sans"/>
                <a:ea typeface="Clear Sans"/>
                <a:cs typeface="Clear Sans"/>
                <a:sym typeface="Clear Sans"/>
              </a:rPr>
              <a:t>JOIN DIENKE DK ON KH.MAKHACHHANG = DK.MAKHACHHANG</a:t>
            </a:r>
          </a:p>
          <a:p>
            <a:pPr algn="just">
              <a:lnSpc>
                <a:spcPts val="5039"/>
              </a:lnSpc>
            </a:pPr>
            <a:r>
              <a:rPr lang="en-US" sz="3599">
                <a:solidFill>
                  <a:srgbClr val="000000"/>
                </a:solidFill>
                <a:latin typeface="Clear Sans"/>
                <a:ea typeface="Clear Sans"/>
                <a:cs typeface="Clear Sans"/>
                <a:sym typeface="Clear Sans"/>
              </a:rPr>
              <a:t>WHERE DK.SODIENKE IN (</a:t>
            </a:r>
          </a:p>
          <a:p>
            <a:pPr algn="just">
              <a:lnSpc>
                <a:spcPts val="5039"/>
              </a:lnSpc>
              <a:spcBef>
                <a:spcPct val="0"/>
              </a:spcBef>
            </a:pPr>
            <a:r>
              <a:rPr lang="en-US" sz="3599">
                <a:solidFill>
                  <a:srgbClr val="000000"/>
                </a:solidFill>
                <a:latin typeface="Clear Sans"/>
                <a:ea typeface="Clear Sans"/>
                <a:cs typeface="Clear Sans"/>
                <a:sym typeface="Clear Sans"/>
              </a:rPr>
              <a:t>   SELECT SODIENKE FROM CHISODIENKE</a:t>
            </a:r>
          </a:p>
          <a:p>
            <a:pPr algn="just">
              <a:lnSpc>
                <a:spcPts val="5039"/>
              </a:lnSpc>
              <a:spcBef>
                <a:spcPct val="0"/>
              </a:spcBef>
            </a:pPr>
            <a:r>
              <a:rPr lang="en-US" sz="3599">
                <a:solidFill>
                  <a:srgbClr val="000000"/>
                </a:solidFill>
                <a:latin typeface="Clear Sans"/>
                <a:ea typeface="Clear Sans"/>
                <a:cs typeface="Clear Sans"/>
                <a:sym typeface="Clear Sans"/>
              </a:rPr>
              <a:t>   WHERE CHISO = (SELECT MAX(CHISO) FROM CHISODIENKE))</a:t>
            </a:r>
          </a:p>
        </p:txBody>
      </p:sp>
      <p:sp>
        <p:nvSpPr>
          <p:cNvPr id="9" name="TextBox 9"/>
          <p:cNvSpPr txBox="1"/>
          <p:nvPr/>
        </p:nvSpPr>
        <p:spPr>
          <a:xfrm>
            <a:off x="377554" y="6457383"/>
            <a:ext cx="10141297" cy="745491"/>
          </a:xfrm>
          <a:prstGeom prst="rect">
            <a:avLst/>
          </a:prstGeom>
        </p:spPr>
        <p:txBody>
          <a:bodyPr lIns="0" tIns="0" rIns="0" bIns="0" rtlCol="0" anchor="t">
            <a:spAutoFit/>
          </a:bodyPr>
          <a:lstStyle/>
          <a:p>
            <a:pPr algn="l">
              <a:lnSpc>
                <a:spcPts val="6159"/>
              </a:lnSpc>
              <a:spcBef>
                <a:spcPct val="0"/>
              </a:spcBef>
            </a:pPr>
            <a:r>
              <a:rPr lang="en-US" sz="4399" b="1">
                <a:solidFill>
                  <a:srgbClr val="000000"/>
                </a:solidFill>
                <a:latin typeface="Clear Sans Bold"/>
                <a:ea typeface="Clear Sans Bold"/>
                <a:cs typeface="Clear Sans Bold"/>
                <a:sym typeface="Clear Sans Bold"/>
              </a:rPr>
              <a:t>Danh sách trạm điện không có điện kế</a:t>
            </a:r>
          </a:p>
        </p:txBody>
      </p:sp>
      <p:sp>
        <p:nvSpPr>
          <p:cNvPr id="10" name="TextBox 10"/>
          <p:cNvSpPr txBox="1"/>
          <p:nvPr/>
        </p:nvSpPr>
        <p:spPr>
          <a:xfrm>
            <a:off x="647389" y="7359014"/>
            <a:ext cx="13615242" cy="1899286"/>
          </a:xfrm>
          <a:prstGeom prst="rect">
            <a:avLst/>
          </a:prstGeom>
        </p:spPr>
        <p:txBody>
          <a:bodyPr lIns="0" tIns="0" rIns="0" bIns="0" rtlCol="0" anchor="t">
            <a:spAutoFit/>
          </a:bodyPr>
          <a:lstStyle/>
          <a:p>
            <a:pPr algn="just">
              <a:lnSpc>
                <a:spcPts val="5039"/>
              </a:lnSpc>
            </a:pPr>
            <a:r>
              <a:rPr lang="en-US" sz="3599">
                <a:solidFill>
                  <a:srgbClr val="000000"/>
                </a:solidFill>
                <a:latin typeface="Clear Sans"/>
                <a:ea typeface="Clear Sans"/>
                <a:cs typeface="Clear Sans"/>
                <a:sym typeface="Clear Sans"/>
              </a:rPr>
              <a:t>SELECT TENTRAM</a:t>
            </a:r>
          </a:p>
          <a:p>
            <a:pPr algn="just">
              <a:lnSpc>
                <a:spcPts val="5039"/>
              </a:lnSpc>
            </a:pPr>
            <a:r>
              <a:rPr lang="en-US" sz="3599">
                <a:solidFill>
                  <a:srgbClr val="000000"/>
                </a:solidFill>
                <a:latin typeface="Clear Sans"/>
                <a:ea typeface="Clear Sans"/>
                <a:cs typeface="Clear Sans"/>
                <a:sym typeface="Clear Sans"/>
              </a:rPr>
              <a:t>FROM TRAMDIEN</a:t>
            </a:r>
          </a:p>
          <a:p>
            <a:pPr algn="just">
              <a:lnSpc>
                <a:spcPts val="5039"/>
              </a:lnSpc>
              <a:spcBef>
                <a:spcPct val="0"/>
              </a:spcBef>
            </a:pPr>
            <a:r>
              <a:rPr lang="en-US" sz="3599">
                <a:solidFill>
                  <a:srgbClr val="000000"/>
                </a:solidFill>
                <a:latin typeface="Clear Sans"/>
                <a:ea typeface="Clear Sans"/>
                <a:cs typeface="Clear Sans"/>
                <a:sym typeface="Clear Sans"/>
              </a:rPr>
              <a:t>WHERE TENTRAM NOT IN (SELECT TENTRAM FROM DIENKE)</a:t>
            </a:r>
          </a:p>
        </p:txBody>
      </p:sp>
      <p:sp>
        <p:nvSpPr>
          <p:cNvPr id="11" name="TextBox 11"/>
          <p:cNvSpPr txBox="1"/>
          <p:nvPr/>
        </p:nvSpPr>
        <p:spPr>
          <a:xfrm>
            <a:off x="12622360" y="9342437"/>
            <a:ext cx="5460950" cy="629921"/>
          </a:xfrm>
          <a:prstGeom prst="rect">
            <a:avLst/>
          </a:prstGeom>
        </p:spPr>
        <p:txBody>
          <a:bodyPr lIns="0" tIns="0" rIns="0" bIns="0" rtlCol="0" anchor="t">
            <a:spAutoFit/>
          </a:bodyPr>
          <a:lstStyle/>
          <a:p>
            <a:pPr algn="ctr">
              <a:lnSpc>
                <a:spcPts val="5179"/>
              </a:lnSpc>
              <a:spcBef>
                <a:spcPct val="0"/>
              </a:spcBef>
            </a:pPr>
            <a:r>
              <a:rPr lang="en-US" sz="3699" b="1">
                <a:solidFill>
                  <a:srgbClr val="241842"/>
                </a:solidFill>
                <a:latin typeface="Clear Sans Bold"/>
                <a:ea typeface="Clear Sans Bold"/>
                <a:cs typeface="Clear Sans Bold"/>
                <a:sym typeface="Clear Sans Bold"/>
              </a:rPr>
              <a:t>Dương Huỳnh Ngọc Trâm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22</a:t>
            </a:r>
          </a:p>
        </p:txBody>
      </p:sp>
      <p:grpSp>
        <p:nvGrpSpPr>
          <p:cNvPr id="3" name="Group 3"/>
          <p:cNvGrpSpPr/>
          <p:nvPr/>
        </p:nvGrpSpPr>
        <p:grpSpPr>
          <a:xfrm>
            <a:off x="-240294" y="332754"/>
            <a:ext cx="8516418" cy="1284545"/>
            <a:chOff x="0" y="0"/>
            <a:chExt cx="2243007" cy="338316"/>
          </a:xfrm>
        </p:grpSpPr>
        <p:sp>
          <p:nvSpPr>
            <p:cNvPr id="4" name="Freeform 4"/>
            <p:cNvSpPr/>
            <p:nvPr/>
          </p:nvSpPr>
          <p:spPr>
            <a:xfrm>
              <a:off x="0" y="0"/>
              <a:ext cx="2243007" cy="338316"/>
            </a:xfrm>
            <a:custGeom>
              <a:avLst/>
              <a:gdLst/>
              <a:ahLst/>
              <a:cxnLst/>
              <a:rect l="l" t="t" r="r" b="b"/>
              <a:pathLst>
                <a:path w="2243007" h="338316">
                  <a:moveTo>
                    <a:pt x="90906" y="0"/>
                  </a:moveTo>
                  <a:lnTo>
                    <a:pt x="2152101" y="0"/>
                  </a:lnTo>
                  <a:cubicBezTo>
                    <a:pt x="2202307" y="0"/>
                    <a:pt x="2243007" y="40700"/>
                    <a:pt x="2243007" y="90906"/>
                  </a:cubicBezTo>
                  <a:lnTo>
                    <a:pt x="2243007" y="247411"/>
                  </a:lnTo>
                  <a:cubicBezTo>
                    <a:pt x="2243007" y="271520"/>
                    <a:pt x="2233430" y="294643"/>
                    <a:pt x="2216382" y="311691"/>
                  </a:cubicBezTo>
                  <a:cubicBezTo>
                    <a:pt x="2199333" y="328739"/>
                    <a:pt x="2176211" y="338316"/>
                    <a:pt x="2152101" y="338316"/>
                  </a:cubicBezTo>
                  <a:lnTo>
                    <a:pt x="90906" y="338316"/>
                  </a:lnTo>
                  <a:cubicBezTo>
                    <a:pt x="66796" y="338316"/>
                    <a:pt x="43674" y="328739"/>
                    <a:pt x="26626" y="311691"/>
                  </a:cubicBezTo>
                  <a:cubicBezTo>
                    <a:pt x="9578" y="294643"/>
                    <a:pt x="0" y="271520"/>
                    <a:pt x="0" y="247411"/>
                  </a:cubicBezTo>
                  <a:lnTo>
                    <a:pt x="0" y="90906"/>
                  </a:lnTo>
                  <a:cubicBezTo>
                    <a:pt x="0" y="66796"/>
                    <a:pt x="9578" y="43674"/>
                    <a:pt x="26626" y="26626"/>
                  </a:cubicBezTo>
                  <a:cubicBezTo>
                    <a:pt x="43674" y="9578"/>
                    <a:pt x="66796" y="0"/>
                    <a:pt x="90906" y="0"/>
                  </a:cubicBezTo>
                  <a:close/>
                </a:path>
              </a:pathLst>
            </a:custGeom>
            <a:solidFill>
              <a:srgbClr val="B6B6A6">
                <a:alpha val="65882"/>
              </a:srgbClr>
            </a:solidFill>
            <a:ln cap="rnd">
              <a:noFill/>
              <a:prstDash val="solid"/>
              <a:round/>
            </a:ln>
          </p:spPr>
        </p:sp>
        <p:sp>
          <p:nvSpPr>
            <p:cNvPr id="5" name="TextBox 5"/>
            <p:cNvSpPr txBox="1"/>
            <p:nvPr/>
          </p:nvSpPr>
          <p:spPr>
            <a:xfrm>
              <a:off x="0" y="-57150"/>
              <a:ext cx="2243007" cy="395466"/>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6" name="TextBox 6"/>
          <p:cNvSpPr txBox="1"/>
          <p:nvPr/>
        </p:nvSpPr>
        <p:spPr>
          <a:xfrm>
            <a:off x="152400" y="508618"/>
            <a:ext cx="7854206" cy="821057"/>
          </a:xfrm>
          <a:prstGeom prst="rect">
            <a:avLst/>
          </a:prstGeom>
        </p:spPr>
        <p:txBody>
          <a:bodyPr lIns="0" tIns="0" rIns="0" bIns="0" rtlCol="0" anchor="t">
            <a:spAutoFit/>
          </a:bodyPr>
          <a:lstStyle/>
          <a:p>
            <a:pPr algn="ctr">
              <a:lnSpc>
                <a:spcPts val="6719"/>
              </a:lnSpc>
              <a:spcBef>
                <a:spcPct val="0"/>
              </a:spcBef>
            </a:pPr>
            <a:r>
              <a:rPr lang="en-US" sz="4799" b="1">
                <a:solidFill>
                  <a:srgbClr val="000000"/>
                </a:solidFill>
                <a:latin typeface="Clear Sans Bold"/>
                <a:ea typeface="Clear Sans Bold"/>
                <a:cs typeface="Clear Sans Bold"/>
                <a:sym typeface="Clear Sans Bold"/>
              </a:rPr>
              <a:t>4.6. Hai câu truy vấn bất kỳ</a:t>
            </a:r>
          </a:p>
        </p:txBody>
      </p:sp>
      <p:sp>
        <p:nvSpPr>
          <p:cNvPr id="7" name="TextBox 7"/>
          <p:cNvSpPr txBox="1"/>
          <p:nvPr/>
        </p:nvSpPr>
        <p:spPr>
          <a:xfrm>
            <a:off x="529954" y="1764731"/>
            <a:ext cx="10085389" cy="745491"/>
          </a:xfrm>
          <a:prstGeom prst="rect">
            <a:avLst/>
          </a:prstGeom>
        </p:spPr>
        <p:txBody>
          <a:bodyPr lIns="0" tIns="0" rIns="0" bIns="0" rtlCol="0" anchor="t">
            <a:spAutoFit/>
          </a:bodyPr>
          <a:lstStyle/>
          <a:p>
            <a:pPr algn="l">
              <a:lnSpc>
                <a:spcPts val="6159"/>
              </a:lnSpc>
              <a:spcBef>
                <a:spcPct val="0"/>
              </a:spcBef>
            </a:pPr>
            <a:r>
              <a:rPr lang="en-US" sz="4399" b="1">
                <a:solidFill>
                  <a:srgbClr val="000000"/>
                </a:solidFill>
                <a:latin typeface="Clear Sans Bold"/>
                <a:ea typeface="Clear Sans Bold"/>
                <a:cs typeface="Clear Sans Bold"/>
                <a:sym typeface="Clear Sans Bold"/>
              </a:rPr>
              <a:t>Tìm số lượng điện kế ở mỗi chi nhánh</a:t>
            </a:r>
          </a:p>
        </p:txBody>
      </p:sp>
      <p:sp>
        <p:nvSpPr>
          <p:cNvPr id="8" name="TextBox 8"/>
          <p:cNvSpPr txBox="1"/>
          <p:nvPr/>
        </p:nvSpPr>
        <p:spPr>
          <a:xfrm>
            <a:off x="799789" y="2653097"/>
            <a:ext cx="11406880" cy="1979931"/>
          </a:xfrm>
          <a:prstGeom prst="rect">
            <a:avLst/>
          </a:prstGeom>
        </p:spPr>
        <p:txBody>
          <a:bodyPr lIns="0" tIns="0" rIns="0" bIns="0" rtlCol="0" anchor="t">
            <a:spAutoFit/>
          </a:bodyPr>
          <a:lstStyle/>
          <a:p>
            <a:pPr algn="just">
              <a:lnSpc>
                <a:spcPts val="5319"/>
              </a:lnSpc>
              <a:spcBef>
                <a:spcPct val="0"/>
              </a:spcBef>
            </a:pPr>
            <a:r>
              <a:rPr lang="en-US" sz="3799">
                <a:solidFill>
                  <a:srgbClr val="000000"/>
                </a:solidFill>
                <a:latin typeface="Clear Sans"/>
                <a:ea typeface="Clear Sans"/>
                <a:cs typeface="Clear Sans"/>
                <a:sym typeface="Clear Sans"/>
              </a:rPr>
              <a:t>SELECT TENCHINHANH, COUNT(*) AS SoDienKe</a:t>
            </a:r>
          </a:p>
          <a:p>
            <a:pPr algn="just">
              <a:lnSpc>
                <a:spcPts val="5319"/>
              </a:lnSpc>
              <a:spcBef>
                <a:spcPct val="0"/>
              </a:spcBef>
            </a:pPr>
            <a:r>
              <a:rPr lang="en-US" sz="3799">
                <a:solidFill>
                  <a:srgbClr val="000000"/>
                </a:solidFill>
                <a:latin typeface="Clear Sans"/>
                <a:ea typeface="Clear Sans"/>
                <a:cs typeface="Clear Sans"/>
                <a:sym typeface="Clear Sans"/>
              </a:rPr>
              <a:t>FROM DIENKE</a:t>
            </a:r>
          </a:p>
          <a:p>
            <a:pPr algn="just">
              <a:lnSpc>
                <a:spcPts val="5319"/>
              </a:lnSpc>
              <a:spcBef>
                <a:spcPct val="0"/>
              </a:spcBef>
            </a:pPr>
            <a:r>
              <a:rPr lang="en-US" sz="3799">
                <a:solidFill>
                  <a:srgbClr val="000000"/>
                </a:solidFill>
                <a:latin typeface="Clear Sans"/>
                <a:ea typeface="Clear Sans"/>
                <a:cs typeface="Clear Sans"/>
                <a:sym typeface="Clear Sans"/>
              </a:rPr>
              <a:t>GROUP BY TENCHINHANH</a:t>
            </a:r>
          </a:p>
        </p:txBody>
      </p:sp>
      <p:sp>
        <p:nvSpPr>
          <p:cNvPr id="9" name="TextBox 9"/>
          <p:cNvSpPr txBox="1"/>
          <p:nvPr/>
        </p:nvSpPr>
        <p:spPr>
          <a:xfrm>
            <a:off x="529954" y="5067300"/>
            <a:ext cx="10672422" cy="745491"/>
          </a:xfrm>
          <a:prstGeom prst="rect">
            <a:avLst/>
          </a:prstGeom>
        </p:spPr>
        <p:txBody>
          <a:bodyPr lIns="0" tIns="0" rIns="0" bIns="0" rtlCol="0" anchor="t">
            <a:spAutoFit/>
          </a:bodyPr>
          <a:lstStyle/>
          <a:p>
            <a:pPr algn="l">
              <a:lnSpc>
                <a:spcPts val="6159"/>
              </a:lnSpc>
              <a:spcBef>
                <a:spcPct val="0"/>
              </a:spcBef>
            </a:pPr>
            <a:r>
              <a:rPr lang="en-US" sz="4399" b="1">
                <a:solidFill>
                  <a:srgbClr val="000000"/>
                </a:solidFill>
                <a:latin typeface="Clear Sans Bold"/>
                <a:ea typeface="Clear Sans Bold"/>
                <a:cs typeface="Clear Sans Bold"/>
                <a:sym typeface="Clear Sans Bold"/>
              </a:rPr>
              <a:t>Danh sách điện kế chưa từng ghi chỉ số</a:t>
            </a:r>
          </a:p>
        </p:txBody>
      </p:sp>
      <p:sp>
        <p:nvSpPr>
          <p:cNvPr id="10" name="TextBox 10"/>
          <p:cNvSpPr txBox="1"/>
          <p:nvPr/>
        </p:nvSpPr>
        <p:spPr>
          <a:xfrm>
            <a:off x="799789" y="5955666"/>
            <a:ext cx="17488211" cy="2646681"/>
          </a:xfrm>
          <a:prstGeom prst="rect">
            <a:avLst/>
          </a:prstGeom>
        </p:spPr>
        <p:txBody>
          <a:bodyPr lIns="0" tIns="0" rIns="0" bIns="0" rtlCol="0" anchor="t">
            <a:spAutoFit/>
          </a:bodyPr>
          <a:lstStyle/>
          <a:p>
            <a:pPr algn="just">
              <a:lnSpc>
                <a:spcPts val="5319"/>
              </a:lnSpc>
            </a:pPr>
            <a:r>
              <a:rPr lang="en-US" sz="3799">
                <a:solidFill>
                  <a:srgbClr val="000000"/>
                </a:solidFill>
                <a:latin typeface="Clear Sans"/>
                <a:ea typeface="Clear Sans"/>
                <a:cs typeface="Clear Sans"/>
                <a:sym typeface="Clear Sans"/>
              </a:rPr>
              <a:t>SELECT SODIENKE</a:t>
            </a:r>
          </a:p>
          <a:p>
            <a:pPr algn="just">
              <a:lnSpc>
                <a:spcPts val="5319"/>
              </a:lnSpc>
            </a:pPr>
            <a:r>
              <a:rPr lang="en-US" sz="3799">
                <a:solidFill>
                  <a:srgbClr val="000000"/>
                </a:solidFill>
                <a:latin typeface="Clear Sans"/>
                <a:ea typeface="Clear Sans"/>
                <a:cs typeface="Clear Sans"/>
                <a:sym typeface="Clear Sans"/>
              </a:rPr>
              <a:t>FROM DIENKE</a:t>
            </a:r>
          </a:p>
          <a:p>
            <a:pPr algn="just">
              <a:lnSpc>
                <a:spcPts val="5319"/>
              </a:lnSpc>
              <a:spcBef>
                <a:spcPct val="0"/>
              </a:spcBef>
            </a:pPr>
            <a:r>
              <a:rPr lang="en-US" sz="3799">
                <a:solidFill>
                  <a:srgbClr val="000000"/>
                </a:solidFill>
                <a:latin typeface="Clear Sans"/>
                <a:ea typeface="Clear Sans"/>
                <a:cs typeface="Clear Sans"/>
                <a:sym typeface="Clear Sans"/>
              </a:rPr>
              <a:t>WHERE SODIENKE NOT IN (SELECT DISTINCT SODIENKE FROM CHISODIENKE)</a:t>
            </a:r>
          </a:p>
          <a:p>
            <a:pPr algn="just">
              <a:lnSpc>
                <a:spcPts val="5319"/>
              </a:lnSpc>
              <a:spcBef>
                <a:spcPct val="0"/>
              </a:spcBef>
            </a:pPr>
            <a:endParaRPr lang="en-US" sz="3799">
              <a:solidFill>
                <a:srgbClr val="000000"/>
              </a:solidFill>
              <a:latin typeface="Clear Sans"/>
              <a:ea typeface="Clear Sans"/>
              <a:cs typeface="Clear Sans"/>
              <a:sym typeface="Clear Sans"/>
            </a:endParaRPr>
          </a:p>
        </p:txBody>
      </p:sp>
      <p:sp>
        <p:nvSpPr>
          <p:cNvPr id="11" name="TextBox 11"/>
          <p:cNvSpPr txBox="1"/>
          <p:nvPr/>
        </p:nvSpPr>
        <p:spPr>
          <a:xfrm>
            <a:off x="10615342" y="8910002"/>
            <a:ext cx="6336804" cy="629921"/>
          </a:xfrm>
          <a:prstGeom prst="rect">
            <a:avLst/>
          </a:prstGeom>
        </p:spPr>
        <p:txBody>
          <a:bodyPr lIns="0" tIns="0" rIns="0" bIns="0" rtlCol="0" anchor="t">
            <a:spAutoFit/>
          </a:bodyPr>
          <a:lstStyle/>
          <a:p>
            <a:pPr algn="ctr">
              <a:lnSpc>
                <a:spcPts val="5179"/>
              </a:lnSpc>
              <a:spcBef>
                <a:spcPct val="0"/>
              </a:spcBef>
            </a:pPr>
            <a:r>
              <a:rPr lang="en-US" sz="3699" b="1">
                <a:solidFill>
                  <a:srgbClr val="241842"/>
                </a:solidFill>
                <a:latin typeface="Clear Sans Bold"/>
                <a:ea typeface="Clear Sans Bold"/>
                <a:cs typeface="Clear Sans Bold"/>
                <a:sym typeface="Clear Sans Bold"/>
              </a:rPr>
              <a:t>Nguyên Phong-Phương Trinh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2145326" y="4813448"/>
            <a:ext cx="1330189" cy="1369874"/>
            <a:chOff x="0" y="0"/>
            <a:chExt cx="271273" cy="279366"/>
          </a:xfrm>
        </p:grpSpPr>
        <p:sp>
          <p:nvSpPr>
            <p:cNvPr id="4" name="Freeform 4"/>
            <p:cNvSpPr/>
            <p:nvPr/>
          </p:nvSpPr>
          <p:spPr>
            <a:xfrm>
              <a:off x="0" y="0"/>
              <a:ext cx="271273" cy="279366"/>
            </a:xfrm>
            <a:custGeom>
              <a:avLst/>
              <a:gdLst/>
              <a:ahLst/>
              <a:cxnLst/>
              <a:rect l="l" t="t" r="r" b="b"/>
              <a:pathLst>
                <a:path w="271273" h="279366">
                  <a:moveTo>
                    <a:pt x="0" y="0"/>
                  </a:moveTo>
                  <a:lnTo>
                    <a:pt x="271273" y="0"/>
                  </a:lnTo>
                  <a:lnTo>
                    <a:pt x="271273" y="279366"/>
                  </a:lnTo>
                  <a:lnTo>
                    <a:pt x="0" y="279366"/>
                  </a:lnTo>
                  <a:close/>
                </a:path>
              </a:pathLst>
            </a:custGeom>
            <a:solidFill>
              <a:srgbClr val="94B2CD"/>
            </a:solidFill>
          </p:spPr>
        </p:sp>
        <p:sp>
          <p:nvSpPr>
            <p:cNvPr id="5" name="TextBox 5"/>
            <p:cNvSpPr txBox="1"/>
            <p:nvPr/>
          </p:nvSpPr>
          <p:spPr>
            <a:xfrm>
              <a:off x="0" y="19050"/>
              <a:ext cx="271273" cy="260316"/>
            </a:xfrm>
            <a:prstGeom prst="rect">
              <a:avLst/>
            </a:prstGeom>
          </p:spPr>
          <p:txBody>
            <a:bodyPr lIns="50800" tIns="50800" rIns="50800" bIns="50800" rtlCol="0" anchor="ctr"/>
            <a:lstStyle/>
            <a:p>
              <a:pPr algn="ctr">
                <a:lnSpc>
                  <a:spcPts val="1704"/>
                </a:lnSpc>
              </a:pPr>
              <a:endParaRPr/>
            </a:p>
          </p:txBody>
        </p:sp>
      </p:grpSp>
      <p:grpSp>
        <p:nvGrpSpPr>
          <p:cNvPr id="6" name="Group 6"/>
          <p:cNvGrpSpPr/>
          <p:nvPr/>
        </p:nvGrpSpPr>
        <p:grpSpPr>
          <a:xfrm>
            <a:off x="1432535" y="4079391"/>
            <a:ext cx="712791" cy="734057"/>
            <a:chOff x="0" y="0"/>
            <a:chExt cx="145364" cy="149700"/>
          </a:xfrm>
        </p:grpSpPr>
        <p:sp>
          <p:nvSpPr>
            <p:cNvPr id="7" name="Freeform 7"/>
            <p:cNvSpPr/>
            <p:nvPr/>
          </p:nvSpPr>
          <p:spPr>
            <a:xfrm>
              <a:off x="0" y="0"/>
              <a:ext cx="145364" cy="149700"/>
            </a:xfrm>
            <a:custGeom>
              <a:avLst/>
              <a:gdLst/>
              <a:ahLst/>
              <a:cxnLst/>
              <a:rect l="l" t="t" r="r" b="b"/>
              <a:pathLst>
                <a:path w="145364" h="149700">
                  <a:moveTo>
                    <a:pt x="0" y="0"/>
                  </a:moveTo>
                  <a:lnTo>
                    <a:pt x="145364" y="0"/>
                  </a:lnTo>
                  <a:lnTo>
                    <a:pt x="145364" y="149700"/>
                  </a:lnTo>
                  <a:lnTo>
                    <a:pt x="0" y="149700"/>
                  </a:lnTo>
                  <a:close/>
                </a:path>
              </a:pathLst>
            </a:custGeom>
            <a:solidFill>
              <a:srgbClr val="94B2CD"/>
            </a:solidFill>
          </p:spPr>
        </p:sp>
        <p:sp>
          <p:nvSpPr>
            <p:cNvPr id="8" name="TextBox 8"/>
            <p:cNvSpPr txBox="1"/>
            <p:nvPr/>
          </p:nvSpPr>
          <p:spPr>
            <a:xfrm>
              <a:off x="0" y="19050"/>
              <a:ext cx="145364" cy="130650"/>
            </a:xfrm>
            <a:prstGeom prst="rect">
              <a:avLst/>
            </a:prstGeom>
          </p:spPr>
          <p:txBody>
            <a:bodyPr lIns="50800" tIns="50800" rIns="50800" bIns="50800" rtlCol="0" anchor="ctr"/>
            <a:lstStyle/>
            <a:p>
              <a:pPr algn="ctr">
                <a:lnSpc>
                  <a:spcPts val="1704"/>
                </a:lnSpc>
              </a:pPr>
              <a:endParaRPr/>
            </a:p>
          </p:txBody>
        </p:sp>
      </p:grpSp>
      <p:sp>
        <p:nvSpPr>
          <p:cNvPr id="9" name="TextBox 9"/>
          <p:cNvSpPr txBox="1"/>
          <p:nvPr/>
        </p:nvSpPr>
        <p:spPr>
          <a:xfrm>
            <a:off x="16767472" y="1095082"/>
            <a:ext cx="324030" cy="306779"/>
          </a:xfrm>
          <a:prstGeom prst="rect">
            <a:avLst/>
          </a:prstGeom>
        </p:spPr>
        <p:txBody>
          <a:bodyPr lIns="0" tIns="0" rIns="0" bIns="0" rtlCol="0" anchor="t">
            <a:spAutoFit/>
          </a:bodyPr>
          <a:lstStyle/>
          <a:p>
            <a:pPr algn="ctr">
              <a:lnSpc>
                <a:spcPts val="2520"/>
              </a:lnSpc>
              <a:spcBef>
                <a:spcPct val="0"/>
              </a:spcBef>
            </a:pPr>
            <a:r>
              <a:rPr lang="en-US" sz="1800">
                <a:solidFill>
                  <a:srgbClr val="F4FAFB"/>
                </a:solidFill>
                <a:latin typeface="Inter"/>
                <a:ea typeface="Inter"/>
                <a:cs typeface="Inter"/>
                <a:sym typeface="Inter"/>
              </a:rPr>
              <a:t>01</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23</a:t>
            </a:r>
          </a:p>
        </p:txBody>
      </p:sp>
      <p:sp>
        <p:nvSpPr>
          <p:cNvPr id="11" name="TextBox 11"/>
          <p:cNvSpPr txBox="1"/>
          <p:nvPr/>
        </p:nvSpPr>
        <p:spPr>
          <a:xfrm>
            <a:off x="1930182" y="3368422"/>
            <a:ext cx="15472514" cy="2814900"/>
          </a:xfrm>
          <a:prstGeom prst="rect">
            <a:avLst/>
          </a:prstGeom>
        </p:spPr>
        <p:txBody>
          <a:bodyPr lIns="0" tIns="0" rIns="0" bIns="0" rtlCol="0" anchor="t">
            <a:spAutoFit/>
          </a:bodyPr>
          <a:lstStyle/>
          <a:p>
            <a:pPr algn="ctr">
              <a:lnSpc>
                <a:spcPts val="11365"/>
              </a:lnSpc>
              <a:spcBef>
                <a:spcPct val="0"/>
              </a:spcBef>
            </a:pPr>
            <a:r>
              <a:rPr lang="en-US" sz="8118" b="1">
                <a:solidFill>
                  <a:srgbClr val="283C4C"/>
                </a:solidFill>
                <a:latin typeface="Clear Sans Bold"/>
                <a:ea typeface="Clear Sans Bold"/>
                <a:cs typeface="Clear Sans Bold"/>
                <a:sym typeface="Clear Sans Bold"/>
              </a:rPr>
              <a:t> PHẦN B: CHUẨN HOÁ DỮ LIỆU CÁ NHÂN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Freeform 2"/>
          <p:cNvSpPr/>
          <p:nvPr/>
        </p:nvSpPr>
        <p:spPr>
          <a:xfrm>
            <a:off x="-1797362" y="-1539905"/>
            <a:ext cx="3223648" cy="3735639"/>
          </a:xfrm>
          <a:custGeom>
            <a:avLst/>
            <a:gdLst/>
            <a:ahLst/>
            <a:cxnLst/>
            <a:rect l="l" t="t" r="r" b="b"/>
            <a:pathLst>
              <a:path w="3223648" h="3735639">
                <a:moveTo>
                  <a:pt x="0" y="0"/>
                </a:moveTo>
                <a:lnTo>
                  <a:pt x="3223648" y="0"/>
                </a:lnTo>
                <a:lnTo>
                  <a:pt x="3223648" y="3735639"/>
                </a:lnTo>
                <a:lnTo>
                  <a:pt x="0" y="3735639"/>
                </a:lnTo>
                <a:lnTo>
                  <a:pt x="0" y="0"/>
                </a:lnTo>
                <a:close/>
              </a:path>
            </a:pathLst>
          </a:custGeom>
          <a:blipFill>
            <a:blip r:embed="rId2"/>
            <a:stretch>
              <a:fillRect/>
            </a:stretch>
          </a:blipFill>
        </p:spPr>
      </p:sp>
      <p:sp>
        <p:nvSpPr>
          <p:cNvPr id="3" name="Freeform 3"/>
          <p:cNvSpPr/>
          <p:nvPr/>
        </p:nvSpPr>
        <p:spPr>
          <a:xfrm rot="122722">
            <a:off x="-790464" y="1328321"/>
            <a:ext cx="2476725" cy="1325983"/>
          </a:xfrm>
          <a:custGeom>
            <a:avLst/>
            <a:gdLst/>
            <a:ahLst/>
            <a:cxnLst/>
            <a:rect l="l" t="t" r="r" b="b"/>
            <a:pathLst>
              <a:path w="2476725" h="1325983">
                <a:moveTo>
                  <a:pt x="0" y="0"/>
                </a:moveTo>
                <a:lnTo>
                  <a:pt x="2476725" y="0"/>
                </a:lnTo>
                <a:lnTo>
                  <a:pt x="2476725" y="1325983"/>
                </a:lnTo>
                <a:lnTo>
                  <a:pt x="0" y="1325983"/>
                </a:lnTo>
                <a:lnTo>
                  <a:pt x="0" y="0"/>
                </a:lnTo>
                <a:close/>
              </a:path>
            </a:pathLst>
          </a:custGeom>
          <a:blipFill>
            <a:blip r:embed="rId3"/>
            <a:stretch>
              <a:fillRect/>
            </a:stretch>
          </a:blipFill>
        </p:spPr>
      </p:sp>
      <p:sp>
        <p:nvSpPr>
          <p:cNvPr id="4" name="Freeform 4"/>
          <p:cNvSpPr/>
          <p:nvPr/>
        </p:nvSpPr>
        <p:spPr>
          <a:xfrm>
            <a:off x="15041407" y="7309798"/>
            <a:ext cx="8765490" cy="5065179"/>
          </a:xfrm>
          <a:custGeom>
            <a:avLst/>
            <a:gdLst/>
            <a:ahLst/>
            <a:cxnLst/>
            <a:rect l="l" t="t" r="r" b="b"/>
            <a:pathLst>
              <a:path w="8765490" h="5065179">
                <a:moveTo>
                  <a:pt x="0" y="0"/>
                </a:moveTo>
                <a:lnTo>
                  <a:pt x="8765490" y="0"/>
                </a:lnTo>
                <a:lnTo>
                  <a:pt x="8765490" y="5065179"/>
                </a:lnTo>
                <a:lnTo>
                  <a:pt x="0" y="5065179"/>
                </a:lnTo>
                <a:lnTo>
                  <a:pt x="0" y="0"/>
                </a:lnTo>
                <a:close/>
              </a:path>
            </a:pathLst>
          </a:custGeom>
          <a:blipFill>
            <a:blip r:embed="rId4"/>
            <a:stretch>
              <a:fillRect/>
            </a:stretch>
          </a:blipFill>
        </p:spPr>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24</a:t>
            </a:r>
          </a:p>
        </p:txBody>
      </p:sp>
      <p:grpSp>
        <p:nvGrpSpPr>
          <p:cNvPr id="6" name="Group 6"/>
          <p:cNvGrpSpPr/>
          <p:nvPr/>
        </p:nvGrpSpPr>
        <p:grpSpPr>
          <a:xfrm>
            <a:off x="1028700" y="0"/>
            <a:ext cx="2874632" cy="1116822"/>
            <a:chOff x="0" y="0"/>
            <a:chExt cx="757105" cy="294142"/>
          </a:xfrm>
        </p:grpSpPr>
        <p:sp>
          <p:nvSpPr>
            <p:cNvPr id="7" name="Freeform 7"/>
            <p:cNvSpPr/>
            <p:nvPr/>
          </p:nvSpPr>
          <p:spPr>
            <a:xfrm>
              <a:off x="0" y="0"/>
              <a:ext cx="757105" cy="294142"/>
            </a:xfrm>
            <a:custGeom>
              <a:avLst/>
              <a:gdLst/>
              <a:ahLst/>
              <a:cxnLst/>
              <a:rect l="l" t="t" r="r" b="b"/>
              <a:pathLst>
                <a:path w="757105" h="294142">
                  <a:moveTo>
                    <a:pt x="70023" y="0"/>
                  </a:moveTo>
                  <a:lnTo>
                    <a:pt x="687082" y="0"/>
                  </a:lnTo>
                  <a:cubicBezTo>
                    <a:pt x="705653" y="0"/>
                    <a:pt x="723464" y="7377"/>
                    <a:pt x="736595" y="20509"/>
                  </a:cubicBezTo>
                  <a:cubicBezTo>
                    <a:pt x="749727" y="33641"/>
                    <a:pt x="757105" y="51452"/>
                    <a:pt x="757105" y="70023"/>
                  </a:cubicBezTo>
                  <a:lnTo>
                    <a:pt x="757105" y="224119"/>
                  </a:lnTo>
                  <a:cubicBezTo>
                    <a:pt x="757105" y="242691"/>
                    <a:pt x="749727" y="260501"/>
                    <a:pt x="736595" y="273633"/>
                  </a:cubicBezTo>
                  <a:cubicBezTo>
                    <a:pt x="723464" y="286765"/>
                    <a:pt x="705653" y="294142"/>
                    <a:pt x="687082" y="294142"/>
                  </a:cubicBezTo>
                  <a:lnTo>
                    <a:pt x="70023" y="294142"/>
                  </a:lnTo>
                  <a:cubicBezTo>
                    <a:pt x="51452" y="294142"/>
                    <a:pt x="33641" y="286765"/>
                    <a:pt x="20509" y="273633"/>
                  </a:cubicBezTo>
                  <a:cubicBezTo>
                    <a:pt x="7377" y="260501"/>
                    <a:pt x="0" y="242691"/>
                    <a:pt x="0" y="224119"/>
                  </a:cubicBezTo>
                  <a:lnTo>
                    <a:pt x="0" y="70023"/>
                  </a:lnTo>
                  <a:cubicBezTo>
                    <a:pt x="0" y="51452"/>
                    <a:pt x="7377" y="33641"/>
                    <a:pt x="20509" y="20509"/>
                  </a:cubicBezTo>
                  <a:cubicBezTo>
                    <a:pt x="33641" y="7377"/>
                    <a:pt x="51452" y="0"/>
                    <a:pt x="70023" y="0"/>
                  </a:cubicBezTo>
                  <a:close/>
                </a:path>
              </a:pathLst>
            </a:custGeom>
            <a:solidFill>
              <a:srgbClr val="B6B6A6">
                <a:alpha val="65882"/>
              </a:srgbClr>
            </a:solidFill>
            <a:ln cap="rnd">
              <a:noFill/>
              <a:prstDash val="solid"/>
              <a:round/>
            </a:ln>
          </p:spPr>
        </p:sp>
        <p:sp>
          <p:nvSpPr>
            <p:cNvPr id="8" name="TextBox 8"/>
            <p:cNvSpPr txBox="1"/>
            <p:nvPr/>
          </p:nvSpPr>
          <p:spPr>
            <a:xfrm>
              <a:off x="0" y="-57150"/>
              <a:ext cx="757105" cy="351292"/>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9" name="TextBox 9"/>
          <p:cNvSpPr txBox="1"/>
          <p:nvPr/>
        </p:nvSpPr>
        <p:spPr>
          <a:xfrm>
            <a:off x="1732668" y="199681"/>
            <a:ext cx="1721987" cy="799458"/>
          </a:xfrm>
          <a:prstGeom prst="rect">
            <a:avLst/>
          </a:prstGeom>
        </p:spPr>
        <p:txBody>
          <a:bodyPr lIns="0" tIns="0" rIns="0" bIns="0" rtlCol="0" anchor="t">
            <a:spAutoFit/>
          </a:bodyPr>
          <a:lstStyle/>
          <a:p>
            <a:pPr algn="just">
              <a:lnSpc>
                <a:spcPts val="6658"/>
              </a:lnSpc>
              <a:spcBef>
                <a:spcPct val="0"/>
              </a:spcBef>
            </a:pPr>
            <a:r>
              <a:rPr lang="en-US" sz="4756" b="1">
                <a:solidFill>
                  <a:srgbClr val="000000"/>
                </a:solidFill>
                <a:latin typeface="Clear Sans Bold"/>
                <a:ea typeface="Clear Sans Bold"/>
                <a:cs typeface="Clear Sans Bold"/>
                <a:sym typeface="Clear Sans Bold"/>
              </a:rPr>
              <a:t>CÂU 1</a:t>
            </a:r>
          </a:p>
        </p:txBody>
      </p:sp>
      <p:sp>
        <p:nvSpPr>
          <p:cNvPr id="10" name="TextBox 10"/>
          <p:cNvSpPr txBox="1"/>
          <p:nvPr/>
        </p:nvSpPr>
        <p:spPr>
          <a:xfrm>
            <a:off x="1732668" y="1627655"/>
            <a:ext cx="11304463" cy="3980181"/>
          </a:xfrm>
          <a:prstGeom prst="rect">
            <a:avLst/>
          </a:prstGeom>
        </p:spPr>
        <p:txBody>
          <a:bodyPr lIns="0" tIns="0" rIns="0" bIns="0" rtlCol="0" anchor="t">
            <a:spAutoFit/>
          </a:bodyPr>
          <a:lstStyle/>
          <a:p>
            <a:pPr algn="just">
              <a:lnSpc>
                <a:spcPts val="5319"/>
              </a:lnSpc>
              <a:spcBef>
                <a:spcPct val="0"/>
              </a:spcBef>
            </a:pPr>
            <a:r>
              <a:rPr lang="en-US" sz="3799">
                <a:solidFill>
                  <a:srgbClr val="000000"/>
                </a:solidFill>
                <a:latin typeface="Clear Sans"/>
                <a:ea typeface="Clear Sans"/>
                <a:cs typeface="Clear Sans"/>
                <a:sym typeface="Clear Sans"/>
              </a:rPr>
              <a:t>Q (TENTAU, LOAITAU, MACHUYEN, LUONGHANG, BENCANG, NGAY) F={TENTAU → LOAITAU </a:t>
            </a:r>
          </a:p>
          <a:p>
            <a:pPr algn="just">
              <a:lnSpc>
                <a:spcPts val="5319"/>
              </a:lnSpc>
              <a:spcBef>
                <a:spcPct val="0"/>
              </a:spcBef>
            </a:pPr>
            <a:r>
              <a:rPr lang="en-US" sz="3799">
                <a:solidFill>
                  <a:srgbClr val="000000"/>
                </a:solidFill>
                <a:latin typeface="Clear Sans"/>
                <a:ea typeface="Clear Sans"/>
                <a:cs typeface="Clear Sans"/>
                <a:sym typeface="Clear Sans"/>
              </a:rPr>
              <a:t>MACHUYEN → TENTAU, </a:t>
            </a:r>
          </a:p>
          <a:p>
            <a:pPr algn="just">
              <a:lnSpc>
                <a:spcPts val="5319"/>
              </a:lnSpc>
              <a:spcBef>
                <a:spcPct val="0"/>
              </a:spcBef>
            </a:pPr>
            <a:r>
              <a:rPr lang="en-US" sz="3799">
                <a:solidFill>
                  <a:srgbClr val="000000"/>
                </a:solidFill>
                <a:latin typeface="Clear Sans"/>
                <a:ea typeface="Clear Sans"/>
                <a:cs typeface="Clear Sans"/>
                <a:sym typeface="Clear Sans"/>
              </a:rPr>
              <a:t>LUONGHANG TENTAU,</a:t>
            </a:r>
          </a:p>
          <a:p>
            <a:pPr algn="just">
              <a:lnSpc>
                <a:spcPts val="5319"/>
              </a:lnSpc>
              <a:spcBef>
                <a:spcPct val="0"/>
              </a:spcBef>
            </a:pPr>
            <a:r>
              <a:rPr lang="en-US" sz="3799">
                <a:solidFill>
                  <a:srgbClr val="000000"/>
                </a:solidFill>
                <a:latin typeface="Clear Sans"/>
                <a:ea typeface="Clear Sans"/>
                <a:cs typeface="Clear Sans"/>
                <a:sym typeface="Clear Sans"/>
              </a:rPr>
              <a:t>NGAY → BENCANG, MACHUYEN} </a:t>
            </a:r>
          </a:p>
          <a:p>
            <a:pPr algn="just">
              <a:lnSpc>
                <a:spcPts val="5319"/>
              </a:lnSpc>
              <a:spcBef>
                <a:spcPct val="0"/>
              </a:spcBef>
            </a:pPr>
            <a:endParaRPr lang="en-US" sz="3799">
              <a:solidFill>
                <a:srgbClr val="000000"/>
              </a:solidFill>
              <a:latin typeface="Clear Sans"/>
              <a:ea typeface="Clear Sans"/>
              <a:cs typeface="Clear Sans"/>
              <a:sym typeface="Clear Sans"/>
            </a:endParaRPr>
          </a:p>
        </p:txBody>
      </p:sp>
      <p:sp>
        <p:nvSpPr>
          <p:cNvPr id="11" name="TextBox 11"/>
          <p:cNvSpPr txBox="1"/>
          <p:nvPr/>
        </p:nvSpPr>
        <p:spPr>
          <a:xfrm>
            <a:off x="1709135" y="990181"/>
            <a:ext cx="4666655" cy="646431"/>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latin typeface="Clear Sans"/>
                <a:ea typeface="Clear Sans"/>
                <a:cs typeface="Clear Sans"/>
                <a:sym typeface="Clear Sans"/>
              </a:rPr>
              <a:t>CHO LƯỢC ĐỒ CSDL: </a:t>
            </a:r>
          </a:p>
        </p:txBody>
      </p:sp>
      <p:sp>
        <p:nvSpPr>
          <p:cNvPr id="12" name="TextBox 12"/>
          <p:cNvSpPr txBox="1"/>
          <p:nvPr/>
        </p:nvSpPr>
        <p:spPr>
          <a:xfrm>
            <a:off x="1709135" y="5067300"/>
            <a:ext cx="7370415" cy="1313181"/>
          </a:xfrm>
          <a:prstGeom prst="rect">
            <a:avLst/>
          </a:prstGeom>
        </p:spPr>
        <p:txBody>
          <a:bodyPr lIns="0" tIns="0" rIns="0" bIns="0" rtlCol="0" anchor="t">
            <a:spAutoFit/>
          </a:bodyPr>
          <a:lstStyle/>
          <a:p>
            <a:pPr algn="just">
              <a:lnSpc>
                <a:spcPts val="5319"/>
              </a:lnSpc>
              <a:spcBef>
                <a:spcPct val="0"/>
              </a:spcBef>
            </a:pPr>
            <a:r>
              <a:rPr lang="en-US" sz="3799">
                <a:solidFill>
                  <a:srgbClr val="000000"/>
                </a:solidFill>
                <a:latin typeface="Clear Sans"/>
                <a:ea typeface="Clear Sans"/>
                <a:cs typeface="Clear Sans"/>
                <a:sym typeface="Clear Sans"/>
              </a:rPr>
              <a:t>a) Hãy tìm tập phủ tối thiểu của F </a:t>
            </a:r>
          </a:p>
          <a:p>
            <a:pPr algn="just">
              <a:lnSpc>
                <a:spcPts val="5319"/>
              </a:lnSpc>
              <a:spcBef>
                <a:spcPct val="0"/>
              </a:spcBef>
            </a:pPr>
            <a:r>
              <a:rPr lang="en-US" sz="3799">
                <a:solidFill>
                  <a:srgbClr val="000000"/>
                </a:solidFill>
                <a:latin typeface="Clear Sans"/>
                <a:ea typeface="Clear Sans"/>
                <a:cs typeface="Clear Sans"/>
                <a:sym typeface="Clear Sans"/>
              </a:rPr>
              <a:t>b) Tìm tất cả các khóa của Q</a:t>
            </a:r>
          </a:p>
        </p:txBody>
      </p:sp>
      <p:sp>
        <p:nvSpPr>
          <p:cNvPr id="13" name="TextBox 13"/>
          <p:cNvSpPr txBox="1"/>
          <p:nvPr/>
        </p:nvSpPr>
        <p:spPr>
          <a:xfrm>
            <a:off x="11422279" y="9332912"/>
            <a:ext cx="3666679" cy="646431"/>
          </a:xfrm>
          <a:prstGeom prst="rect">
            <a:avLst/>
          </a:prstGeom>
        </p:spPr>
        <p:txBody>
          <a:bodyPr lIns="0" tIns="0" rIns="0" bIns="0" rtlCol="0" anchor="t">
            <a:spAutoFit/>
          </a:bodyPr>
          <a:lstStyle/>
          <a:p>
            <a:pPr algn="ctr">
              <a:lnSpc>
                <a:spcPts val="5319"/>
              </a:lnSpc>
              <a:spcBef>
                <a:spcPct val="0"/>
              </a:spcBef>
            </a:pPr>
            <a:r>
              <a:rPr lang="en-US" sz="3799" b="1">
                <a:solidFill>
                  <a:srgbClr val="241842"/>
                </a:solidFill>
                <a:latin typeface="Clear Sans Bold"/>
                <a:ea typeface="Clear Sans Bold"/>
                <a:cs typeface="Clear Sans Bold"/>
                <a:sym typeface="Clear Sans Bold"/>
              </a:rPr>
              <a:t>Nguyễn Tiến Đạt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25</a:t>
            </a:r>
          </a:p>
        </p:txBody>
      </p:sp>
      <p:sp>
        <p:nvSpPr>
          <p:cNvPr id="3" name="TextBox 3"/>
          <p:cNvSpPr txBox="1"/>
          <p:nvPr/>
        </p:nvSpPr>
        <p:spPr>
          <a:xfrm>
            <a:off x="0" y="199788"/>
            <a:ext cx="6490990"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a) Tìm tập phủ tối thiểu của F</a:t>
            </a:r>
          </a:p>
        </p:txBody>
      </p:sp>
      <p:sp>
        <p:nvSpPr>
          <p:cNvPr id="4" name="TextBox 4"/>
          <p:cNvSpPr txBox="1"/>
          <p:nvPr/>
        </p:nvSpPr>
        <p:spPr>
          <a:xfrm>
            <a:off x="279761" y="787017"/>
            <a:ext cx="4841528" cy="2462530"/>
          </a:xfrm>
          <a:prstGeom prst="rect">
            <a:avLst/>
          </a:prstGeom>
        </p:spPr>
        <p:txBody>
          <a:bodyPr lIns="0" tIns="0" rIns="0" bIns="0" rtlCol="0" anchor="t">
            <a:spAutoFit/>
          </a:bodyPr>
          <a:lstStyle/>
          <a:p>
            <a:pPr algn="just">
              <a:lnSpc>
                <a:spcPts val="3919"/>
              </a:lnSpc>
            </a:pPr>
            <a:r>
              <a:rPr lang="en-US" sz="2799">
                <a:solidFill>
                  <a:srgbClr val="000000"/>
                </a:solidFill>
                <a:latin typeface="Clear Sans"/>
                <a:ea typeface="Clear Sans"/>
                <a:cs typeface="Clear Sans"/>
                <a:sym typeface="Clear Sans"/>
              </a:rPr>
              <a:t>TENTAU → LOAITAU</a:t>
            </a:r>
          </a:p>
          <a:p>
            <a:pPr algn="just">
              <a:lnSpc>
                <a:spcPts val="3919"/>
              </a:lnSpc>
              <a:spcBef>
                <a:spcPct val="0"/>
              </a:spcBef>
            </a:pPr>
            <a:r>
              <a:rPr lang="en-US" sz="2799">
                <a:solidFill>
                  <a:srgbClr val="000000"/>
                </a:solidFill>
                <a:latin typeface="Clear Sans"/>
                <a:ea typeface="Clear Sans"/>
                <a:cs typeface="Clear Sans"/>
                <a:sym typeface="Clear Sans"/>
              </a:rPr>
              <a:t> MACHUYEN → TENTAU</a:t>
            </a:r>
          </a:p>
          <a:p>
            <a:pPr algn="just">
              <a:lnSpc>
                <a:spcPts val="3919"/>
              </a:lnSpc>
              <a:spcBef>
                <a:spcPct val="0"/>
              </a:spcBef>
            </a:pPr>
            <a:r>
              <a:rPr lang="en-US" sz="2799">
                <a:solidFill>
                  <a:srgbClr val="000000"/>
                </a:solidFill>
                <a:latin typeface="Clear Sans"/>
                <a:ea typeface="Clear Sans"/>
                <a:cs typeface="Clear Sans"/>
                <a:sym typeface="Clear Sans"/>
              </a:rPr>
              <a:t> MACHUYEN → LUONGHANG</a:t>
            </a:r>
          </a:p>
          <a:p>
            <a:pPr algn="just">
              <a:lnSpc>
                <a:spcPts val="3919"/>
              </a:lnSpc>
              <a:spcBef>
                <a:spcPct val="0"/>
              </a:spcBef>
            </a:pPr>
            <a:r>
              <a:rPr lang="en-US" sz="2799">
                <a:solidFill>
                  <a:srgbClr val="000000"/>
                </a:solidFill>
                <a:latin typeface="Clear Sans"/>
                <a:ea typeface="Clear Sans"/>
                <a:cs typeface="Clear Sans"/>
                <a:sym typeface="Clear Sans"/>
              </a:rPr>
              <a:t> TENTAU, NGAY → BENCANG</a:t>
            </a:r>
          </a:p>
          <a:p>
            <a:pPr algn="just">
              <a:lnSpc>
                <a:spcPts val="3919"/>
              </a:lnSpc>
              <a:spcBef>
                <a:spcPct val="0"/>
              </a:spcBef>
            </a:pPr>
            <a:r>
              <a:rPr lang="en-US" sz="2799">
                <a:solidFill>
                  <a:srgbClr val="000000"/>
                </a:solidFill>
                <a:latin typeface="Clear Sans"/>
                <a:ea typeface="Clear Sans"/>
                <a:cs typeface="Clear Sans"/>
                <a:sym typeface="Clear Sans"/>
              </a:rPr>
              <a:t> TENTAU, NGAY → MACHUYEN</a:t>
            </a:r>
          </a:p>
        </p:txBody>
      </p:sp>
      <p:sp>
        <p:nvSpPr>
          <p:cNvPr id="5" name="TextBox 5"/>
          <p:cNvSpPr txBox="1"/>
          <p:nvPr/>
        </p:nvSpPr>
        <p:spPr>
          <a:xfrm>
            <a:off x="279761" y="3660856"/>
            <a:ext cx="5945684" cy="1967230"/>
          </a:xfrm>
          <a:prstGeom prst="rect">
            <a:avLst/>
          </a:prstGeom>
        </p:spPr>
        <p:txBody>
          <a:bodyPr lIns="0" tIns="0" rIns="0" bIns="0" rtlCol="0" anchor="t">
            <a:spAutoFit/>
          </a:bodyPr>
          <a:lstStyle/>
          <a:p>
            <a:pPr algn="just">
              <a:lnSpc>
                <a:spcPts val="3919"/>
              </a:lnSpc>
            </a:pPr>
            <a:r>
              <a:rPr lang="en-US" sz="2799">
                <a:solidFill>
                  <a:srgbClr val="000000"/>
                </a:solidFill>
                <a:latin typeface="Clear Sans"/>
                <a:ea typeface="Clear Sans"/>
                <a:cs typeface="Clear Sans"/>
                <a:sym typeface="Clear Sans"/>
              </a:rPr>
              <a:t>TENTAU → LOAITAU</a:t>
            </a:r>
          </a:p>
          <a:p>
            <a:pPr algn="just">
              <a:lnSpc>
                <a:spcPts val="3919"/>
              </a:lnSpc>
              <a:spcBef>
                <a:spcPct val="0"/>
              </a:spcBef>
            </a:pPr>
            <a:r>
              <a:rPr lang="en-US" sz="2799">
                <a:solidFill>
                  <a:srgbClr val="000000"/>
                </a:solidFill>
                <a:latin typeface="Clear Sans"/>
                <a:ea typeface="Clear Sans"/>
                <a:cs typeface="Clear Sans"/>
                <a:sym typeface="Clear Sans"/>
              </a:rPr>
              <a:t>MACHUYEN → TENTAU, LUONGHANG</a:t>
            </a:r>
          </a:p>
          <a:p>
            <a:pPr algn="just">
              <a:lnSpc>
                <a:spcPts val="3919"/>
              </a:lnSpc>
              <a:spcBef>
                <a:spcPct val="0"/>
              </a:spcBef>
            </a:pPr>
            <a:r>
              <a:rPr lang="en-US" sz="2799">
                <a:solidFill>
                  <a:srgbClr val="000000"/>
                </a:solidFill>
                <a:latin typeface="Clear Sans"/>
                <a:ea typeface="Clear Sans"/>
                <a:cs typeface="Clear Sans"/>
                <a:sym typeface="Clear Sans"/>
              </a:rPr>
              <a:t> TENTAU, NGAY → BENCANG</a:t>
            </a:r>
          </a:p>
          <a:p>
            <a:pPr algn="just">
              <a:lnSpc>
                <a:spcPts val="3919"/>
              </a:lnSpc>
              <a:spcBef>
                <a:spcPct val="0"/>
              </a:spcBef>
            </a:pPr>
            <a:r>
              <a:rPr lang="en-US" sz="2799">
                <a:solidFill>
                  <a:srgbClr val="000000"/>
                </a:solidFill>
                <a:latin typeface="Clear Sans"/>
                <a:ea typeface="Clear Sans"/>
                <a:cs typeface="Clear Sans"/>
                <a:sym typeface="Clear Sans"/>
              </a:rPr>
              <a:t>TENTAU, NGAY → MACHUYEN</a:t>
            </a:r>
          </a:p>
        </p:txBody>
      </p:sp>
      <p:sp>
        <p:nvSpPr>
          <p:cNvPr id="6" name="TextBox 6"/>
          <p:cNvSpPr txBox="1"/>
          <p:nvPr/>
        </p:nvSpPr>
        <p:spPr>
          <a:xfrm>
            <a:off x="279761" y="7162799"/>
            <a:ext cx="5011192" cy="2957830"/>
          </a:xfrm>
          <a:prstGeom prst="rect">
            <a:avLst/>
          </a:prstGeom>
        </p:spPr>
        <p:txBody>
          <a:bodyPr lIns="0" tIns="0" rIns="0" bIns="0" rtlCol="0" anchor="t">
            <a:spAutoFit/>
          </a:bodyPr>
          <a:lstStyle/>
          <a:p>
            <a:pPr algn="just">
              <a:lnSpc>
                <a:spcPts val="3919"/>
              </a:lnSpc>
            </a:pPr>
            <a:r>
              <a:rPr lang="en-US" sz="2799">
                <a:solidFill>
                  <a:srgbClr val="000000"/>
                </a:solidFill>
                <a:latin typeface="Clear Sans"/>
                <a:ea typeface="Clear Sans"/>
                <a:cs typeface="Clear Sans"/>
                <a:sym typeface="Clear Sans"/>
              </a:rPr>
              <a:t>Fmin = { TENTAU → LOAITAU,</a:t>
            </a:r>
          </a:p>
          <a:p>
            <a:pPr algn="just">
              <a:lnSpc>
                <a:spcPts val="3919"/>
              </a:lnSpc>
              <a:spcBef>
                <a:spcPct val="0"/>
              </a:spcBef>
            </a:pPr>
            <a:r>
              <a:rPr lang="en-US" sz="2799">
                <a:solidFill>
                  <a:srgbClr val="000000"/>
                </a:solidFill>
                <a:latin typeface="Clear Sans"/>
                <a:ea typeface="Clear Sans"/>
                <a:cs typeface="Clear Sans"/>
                <a:sym typeface="Clear Sans"/>
              </a:rPr>
              <a:t> MACHUYEN → TENTAU,</a:t>
            </a:r>
          </a:p>
          <a:p>
            <a:pPr algn="just">
              <a:lnSpc>
                <a:spcPts val="3919"/>
              </a:lnSpc>
              <a:spcBef>
                <a:spcPct val="0"/>
              </a:spcBef>
            </a:pPr>
            <a:r>
              <a:rPr lang="en-US" sz="2799">
                <a:solidFill>
                  <a:srgbClr val="000000"/>
                </a:solidFill>
                <a:latin typeface="Clear Sans"/>
                <a:ea typeface="Clear Sans"/>
                <a:cs typeface="Clear Sans"/>
                <a:sym typeface="Clear Sans"/>
              </a:rPr>
              <a:t> MACHUYEN → LUONGHANG,</a:t>
            </a:r>
          </a:p>
          <a:p>
            <a:pPr algn="just">
              <a:lnSpc>
                <a:spcPts val="3919"/>
              </a:lnSpc>
              <a:spcBef>
                <a:spcPct val="0"/>
              </a:spcBef>
            </a:pPr>
            <a:r>
              <a:rPr lang="en-US" sz="2799">
                <a:solidFill>
                  <a:srgbClr val="000000"/>
                </a:solidFill>
                <a:latin typeface="Clear Sans"/>
                <a:ea typeface="Clear Sans"/>
                <a:cs typeface="Clear Sans"/>
                <a:sym typeface="Clear Sans"/>
              </a:rPr>
              <a:t> TENTAU, NGAY → BENCANG,</a:t>
            </a:r>
          </a:p>
          <a:p>
            <a:pPr algn="just">
              <a:lnSpc>
                <a:spcPts val="3919"/>
              </a:lnSpc>
              <a:spcBef>
                <a:spcPct val="0"/>
              </a:spcBef>
            </a:pPr>
            <a:r>
              <a:rPr lang="en-US" sz="2799">
                <a:solidFill>
                  <a:srgbClr val="000000"/>
                </a:solidFill>
                <a:latin typeface="Clear Sans"/>
                <a:ea typeface="Clear Sans"/>
                <a:cs typeface="Clear Sans"/>
                <a:sym typeface="Clear Sans"/>
              </a:rPr>
              <a:t> TENTAU, NGAY → MACHUYEN}</a:t>
            </a:r>
          </a:p>
          <a:p>
            <a:pPr algn="just">
              <a:lnSpc>
                <a:spcPts val="3919"/>
              </a:lnSpc>
              <a:spcBef>
                <a:spcPct val="0"/>
              </a:spcBef>
            </a:pPr>
            <a:endParaRPr lang="en-US" sz="2799">
              <a:solidFill>
                <a:srgbClr val="000000"/>
              </a:solidFill>
              <a:latin typeface="Clear Sans"/>
              <a:ea typeface="Clear Sans"/>
              <a:cs typeface="Clear Sans"/>
              <a:sym typeface="Clear Sans"/>
            </a:endParaRPr>
          </a:p>
        </p:txBody>
      </p:sp>
      <p:sp>
        <p:nvSpPr>
          <p:cNvPr id="7" name="TextBox 7"/>
          <p:cNvSpPr txBox="1"/>
          <p:nvPr/>
        </p:nvSpPr>
        <p:spPr>
          <a:xfrm>
            <a:off x="24297" y="3198894"/>
            <a:ext cx="7001917" cy="495301"/>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Clear Sans Bold"/>
                <a:ea typeface="Clear Sans Bold"/>
                <a:cs typeface="Clear Sans Bold"/>
                <a:sym typeface="Clear Sans Bold"/>
              </a:rPr>
              <a:t>Kiểm tra loại bỏ thuộc tính thừa bên trái</a:t>
            </a:r>
          </a:p>
        </p:txBody>
      </p:sp>
      <p:sp>
        <p:nvSpPr>
          <p:cNvPr id="8" name="TextBox 8"/>
          <p:cNvSpPr txBox="1"/>
          <p:nvPr/>
        </p:nvSpPr>
        <p:spPr>
          <a:xfrm>
            <a:off x="49747" y="5614990"/>
            <a:ext cx="6976467" cy="495301"/>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Clear Sans Bold"/>
                <a:ea typeface="Clear Sans Bold"/>
                <a:cs typeface="Clear Sans Bold"/>
                <a:sym typeface="Clear Sans Bold"/>
              </a:rPr>
              <a:t>Kiểm tra loại bỏ phụ thuộc hàm dư thừa</a:t>
            </a:r>
          </a:p>
        </p:txBody>
      </p:sp>
      <p:sp>
        <p:nvSpPr>
          <p:cNvPr id="9" name="TextBox 9"/>
          <p:cNvSpPr txBox="1"/>
          <p:nvPr/>
        </p:nvSpPr>
        <p:spPr>
          <a:xfrm>
            <a:off x="49747" y="6037662"/>
            <a:ext cx="7055762" cy="14719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lear Sans"/>
                <a:ea typeface="Clear Sans"/>
                <a:cs typeface="Clear Sans"/>
                <a:sym typeface="Clear Sans"/>
              </a:rPr>
              <a:t>Tất cả phụ thuộc là cần thiết và không bị suy diễn từ những cái còn lại.</a:t>
            </a:r>
          </a:p>
          <a:p>
            <a:pPr algn="ctr">
              <a:lnSpc>
                <a:spcPts val="3919"/>
              </a:lnSpc>
              <a:spcBef>
                <a:spcPct val="0"/>
              </a:spcBef>
            </a:pPr>
            <a:endParaRPr lang="en-US" sz="2799">
              <a:solidFill>
                <a:srgbClr val="000000"/>
              </a:solidFill>
              <a:latin typeface="Clear Sans"/>
              <a:ea typeface="Clear Sans"/>
              <a:cs typeface="Clear Sans"/>
              <a:sym typeface="Clear Sans"/>
            </a:endParaRPr>
          </a:p>
        </p:txBody>
      </p:sp>
      <p:sp>
        <p:nvSpPr>
          <p:cNvPr id="10" name="TextBox 10"/>
          <p:cNvSpPr txBox="1"/>
          <p:nvPr/>
        </p:nvSpPr>
        <p:spPr>
          <a:xfrm>
            <a:off x="7586262" y="297431"/>
            <a:ext cx="6247656"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b) Tìm tất cả các khóa của Q</a:t>
            </a:r>
          </a:p>
        </p:txBody>
      </p:sp>
      <p:sp>
        <p:nvSpPr>
          <p:cNvPr id="11" name="AutoShape 11"/>
          <p:cNvSpPr/>
          <p:nvPr/>
        </p:nvSpPr>
        <p:spPr>
          <a:xfrm flipV="1">
            <a:off x="7179068" y="1028700"/>
            <a:ext cx="0" cy="8229600"/>
          </a:xfrm>
          <a:prstGeom prst="line">
            <a:avLst/>
          </a:prstGeom>
          <a:ln w="38100" cap="flat">
            <a:solidFill>
              <a:srgbClr val="000000"/>
            </a:solidFill>
            <a:prstDash val="solid"/>
            <a:headEnd type="none" w="sm" len="sm"/>
            <a:tailEnd type="none" w="sm" len="sm"/>
          </a:ln>
        </p:spPr>
      </p:sp>
      <p:sp>
        <p:nvSpPr>
          <p:cNvPr id="12" name="TextBox 12"/>
          <p:cNvSpPr txBox="1"/>
          <p:nvPr/>
        </p:nvSpPr>
        <p:spPr>
          <a:xfrm>
            <a:off x="7405613" y="972437"/>
            <a:ext cx="3476774"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lear Sans"/>
                <a:ea typeface="Clear Sans"/>
                <a:cs typeface="Clear Sans"/>
                <a:sym typeface="Clear Sans"/>
              </a:rPr>
              <a:t>Danh sách thuộc tính:</a:t>
            </a:r>
          </a:p>
        </p:txBody>
      </p:sp>
      <p:sp>
        <p:nvSpPr>
          <p:cNvPr id="13" name="TextBox 13"/>
          <p:cNvSpPr txBox="1"/>
          <p:nvPr/>
        </p:nvSpPr>
        <p:spPr>
          <a:xfrm>
            <a:off x="6770750" y="1529967"/>
            <a:ext cx="9271343" cy="9766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lear Sans"/>
                <a:ea typeface="Clear Sans"/>
                <a:cs typeface="Clear Sans"/>
                <a:sym typeface="Clear Sans"/>
              </a:rPr>
              <a:t>Q = {TENTAU, LOAITAU, MACHUYEN, LUONGHANG, BENCANG, NGAY}</a:t>
            </a:r>
          </a:p>
        </p:txBody>
      </p:sp>
      <p:sp>
        <p:nvSpPr>
          <p:cNvPr id="14" name="TextBox 14"/>
          <p:cNvSpPr txBox="1"/>
          <p:nvPr/>
        </p:nvSpPr>
        <p:spPr>
          <a:xfrm>
            <a:off x="7405613" y="2395221"/>
            <a:ext cx="8077051"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lear Sans"/>
                <a:ea typeface="Clear Sans"/>
                <a:cs typeface="Clear Sans"/>
                <a:sym typeface="Clear Sans"/>
              </a:rPr>
              <a:t>Tìm thuộc tính không phụ thuộc vào bất kỳ cái nào</a:t>
            </a:r>
          </a:p>
        </p:txBody>
      </p:sp>
      <p:sp>
        <p:nvSpPr>
          <p:cNvPr id="15" name="TextBox 15"/>
          <p:cNvSpPr txBox="1"/>
          <p:nvPr/>
        </p:nvSpPr>
        <p:spPr>
          <a:xfrm>
            <a:off x="7331468" y="2819402"/>
            <a:ext cx="6757243" cy="2462530"/>
          </a:xfrm>
          <a:prstGeom prst="rect">
            <a:avLst/>
          </a:prstGeom>
        </p:spPr>
        <p:txBody>
          <a:bodyPr lIns="0" tIns="0" rIns="0" bIns="0" rtlCol="0" anchor="t">
            <a:spAutoFit/>
          </a:bodyPr>
          <a:lstStyle/>
          <a:p>
            <a:pPr algn="just">
              <a:lnSpc>
                <a:spcPts val="3919"/>
              </a:lnSpc>
            </a:pPr>
            <a:r>
              <a:rPr lang="en-US" sz="2799">
                <a:solidFill>
                  <a:srgbClr val="000000"/>
                </a:solidFill>
                <a:latin typeface="Clear Sans"/>
                <a:ea typeface="Clear Sans"/>
                <a:cs typeface="Clear Sans"/>
                <a:sym typeface="Clear Sans"/>
              </a:rPr>
              <a:t>LOAITAU phụ thuộc vào TENTAU</a:t>
            </a:r>
          </a:p>
          <a:p>
            <a:pPr algn="just">
              <a:lnSpc>
                <a:spcPts val="3919"/>
              </a:lnSpc>
              <a:spcBef>
                <a:spcPct val="0"/>
              </a:spcBef>
            </a:pPr>
            <a:r>
              <a:rPr lang="en-US" sz="2799">
                <a:solidFill>
                  <a:srgbClr val="000000"/>
                </a:solidFill>
                <a:latin typeface="Clear Sans"/>
                <a:ea typeface="Clear Sans"/>
                <a:cs typeface="Clear Sans"/>
                <a:sym typeface="Clear Sans"/>
              </a:rPr>
              <a:t> TENTAU phụ thuộc vào MACHUYEN</a:t>
            </a:r>
          </a:p>
          <a:p>
            <a:pPr algn="just">
              <a:lnSpc>
                <a:spcPts val="3919"/>
              </a:lnSpc>
              <a:spcBef>
                <a:spcPct val="0"/>
              </a:spcBef>
            </a:pPr>
            <a:r>
              <a:rPr lang="en-US" sz="2799">
                <a:solidFill>
                  <a:srgbClr val="000000"/>
                </a:solidFill>
                <a:latin typeface="Clear Sans"/>
                <a:ea typeface="Clear Sans"/>
                <a:cs typeface="Clear Sans"/>
                <a:sym typeface="Clear Sans"/>
              </a:rPr>
              <a:t> LUONGHANG phụ thuộc vào MACHUYEN</a:t>
            </a:r>
          </a:p>
          <a:p>
            <a:pPr algn="just">
              <a:lnSpc>
                <a:spcPts val="3919"/>
              </a:lnSpc>
              <a:spcBef>
                <a:spcPct val="0"/>
              </a:spcBef>
            </a:pPr>
            <a:r>
              <a:rPr lang="en-US" sz="2799">
                <a:solidFill>
                  <a:srgbClr val="000000"/>
                </a:solidFill>
                <a:latin typeface="Clear Sans"/>
                <a:ea typeface="Clear Sans"/>
                <a:cs typeface="Clear Sans"/>
                <a:sym typeface="Clear Sans"/>
              </a:rPr>
              <a:t> BENCANG phụ thuộc vào TENTAU, NGAY</a:t>
            </a:r>
          </a:p>
          <a:p>
            <a:pPr algn="just">
              <a:lnSpc>
                <a:spcPts val="3919"/>
              </a:lnSpc>
              <a:spcBef>
                <a:spcPct val="0"/>
              </a:spcBef>
            </a:pPr>
            <a:r>
              <a:rPr lang="en-US" sz="2799">
                <a:solidFill>
                  <a:srgbClr val="000000"/>
                </a:solidFill>
                <a:latin typeface="Clear Sans"/>
                <a:ea typeface="Clear Sans"/>
                <a:cs typeface="Clear Sans"/>
                <a:sym typeface="Clear Sans"/>
              </a:rPr>
              <a:t> MACHUYEN phụ thuộc vào TENTAU, NGAY</a:t>
            </a:r>
          </a:p>
        </p:txBody>
      </p:sp>
      <p:sp>
        <p:nvSpPr>
          <p:cNvPr id="16" name="TextBox 16"/>
          <p:cNvSpPr txBox="1"/>
          <p:nvPr/>
        </p:nvSpPr>
        <p:spPr>
          <a:xfrm>
            <a:off x="7331468" y="5312730"/>
            <a:ext cx="8459688"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lear Sans"/>
                <a:ea typeface="Clear Sans"/>
                <a:cs typeface="Clear Sans"/>
                <a:sym typeface="Clear Sans"/>
              </a:rPr>
              <a:t>NGAY không bị phụ thuộc vào ai → cần đưa vào khóa</a:t>
            </a:r>
          </a:p>
        </p:txBody>
      </p:sp>
      <p:sp>
        <p:nvSpPr>
          <p:cNvPr id="17" name="TextBox 17"/>
          <p:cNvSpPr txBox="1"/>
          <p:nvPr/>
        </p:nvSpPr>
        <p:spPr>
          <a:xfrm>
            <a:off x="13027946" y="9474199"/>
            <a:ext cx="3666679" cy="646431"/>
          </a:xfrm>
          <a:prstGeom prst="rect">
            <a:avLst/>
          </a:prstGeom>
        </p:spPr>
        <p:txBody>
          <a:bodyPr lIns="0" tIns="0" rIns="0" bIns="0" rtlCol="0" anchor="t">
            <a:spAutoFit/>
          </a:bodyPr>
          <a:lstStyle/>
          <a:p>
            <a:pPr algn="ctr">
              <a:lnSpc>
                <a:spcPts val="5319"/>
              </a:lnSpc>
              <a:spcBef>
                <a:spcPct val="0"/>
              </a:spcBef>
            </a:pPr>
            <a:r>
              <a:rPr lang="en-US" sz="3799" b="1">
                <a:solidFill>
                  <a:srgbClr val="241842"/>
                </a:solidFill>
                <a:latin typeface="Clear Sans Bold"/>
                <a:ea typeface="Clear Sans Bold"/>
                <a:cs typeface="Clear Sans Bold"/>
                <a:sym typeface="Clear Sans Bold"/>
              </a:rPr>
              <a:t>Nguyễn Tiến Đạt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Freeform 2"/>
          <p:cNvSpPr/>
          <p:nvPr/>
        </p:nvSpPr>
        <p:spPr>
          <a:xfrm>
            <a:off x="15041407" y="-1867820"/>
            <a:ext cx="3223648" cy="3735639"/>
          </a:xfrm>
          <a:custGeom>
            <a:avLst/>
            <a:gdLst/>
            <a:ahLst/>
            <a:cxnLst/>
            <a:rect l="l" t="t" r="r" b="b"/>
            <a:pathLst>
              <a:path w="3223648" h="3735639">
                <a:moveTo>
                  <a:pt x="0" y="0"/>
                </a:moveTo>
                <a:lnTo>
                  <a:pt x="3223648" y="0"/>
                </a:lnTo>
                <a:lnTo>
                  <a:pt x="3223648" y="3735640"/>
                </a:lnTo>
                <a:lnTo>
                  <a:pt x="0" y="3735640"/>
                </a:lnTo>
                <a:lnTo>
                  <a:pt x="0" y="0"/>
                </a:lnTo>
                <a:close/>
              </a:path>
            </a:pathLst>
          </a:custGeom>
          <a:blipFill>
            <a:blip r:embed="rId2"/>
            <a:stretch>
              <a:fillRect/>
            </a:stretch>
          </a:blipFill>
        </p:spPr>
      </p:sp>
      <p:sp>
        <p:nvSpPr>
          <p:cNvPr id="3" name="Freeform 3"/>
          <p:cNvSpPr/>
          <p:nvPr/>
        </p:nvSpPr>
        <p:spPr>
          <a:xfrm rot="122722">
            <a:off x="-790464" y="43776"/>
            <a:ext cx="2476725" cy="1325983"/>
          </a:xfrm>
          <a:custGeom>
            <a:avLst/>
            <a:gdLst/>
            <a:ahLst/>
            <a:cxnLst/>
            <a:rect l="l" t="t" r="r" b="b"/>
            <a:pathLst>
              <a:path w="2476725" h="1325983">
                <a:moveTo>
                  <a:pt x="0" y="0"/>
                </a:moveTo>
                <a:lnTo>
                  <a:pt x="2476725" y="0"/>
                </a:lnTo>
                <a:lnTo>
                  <a:pt x="2476725" y="1325983"/>
                </a:lnTo>
                <a:lnTo>
                  <a:pt x="0" y="1325983"/>
                </a:lnTo>
                <a:lnTo>
                  <a:pt x="0" y="0"/>
                </a:lnTo>
                <a:close/>
              </a:path>
            </a:pathLst>
          </a:custGeom>
          <a:blipFill>
            <a:blip r:embed="rId3"/>
            <a:stretch>
              <a:fillRect/>
            </a:stretch>
          </a:blipFill>
        </p:spPr>
      </p:sp>
      <p:sp>
        <p:nvSpPr>
          <p:cNvPr id="4" name="Freeform 4"/>
          <p:cNvSpPr/>
          <p:nvPr/>
        </p:nvSpPr>
        <p:spPr>
          <a:xfrm>
            <a:off x="15041407" y="7309798"/>
            <a:ext cx="8765490" cy="5065179"/>
          </a:xfrm>
          <a:custGeom>
            <a:avLst/>
            <a:gdLst/>
            <a:ahLst/>
            <a:cxnLst/>
            <a:rect l="l" t="t" r="r" b="b"/>
            <a:pathLst>
              <a:path w="8765490" h="5065179">
                <a:moveTo>
                  <a:pt x="0" y="0"/>
                </a:moveTo>
                <a:lnTo>
                  <a:pt x="8765490" y="0"/>
                </a:lnTo>
                <a:lnTo>
                  <a:pt x="8765490" y="5065179"/>
                </a:lnTo>
                <a:lnTo>
                  <a:pt x="0" y="5065179"/>
                </a:lnTo>
                <a:lnTo>
                  <a:pt x="0" y="0"/>
                </a:lnTo>
                <a:close/>
              </a:path>
            </a:pathLst>
          </a:custGeom>
          <a:blipFill>
            <a:blip r:embed="rId4"/>
            <a:stretch>
              <a:fillRect/>
            </a:stretch>
          </a:blipFill>
        </p:spPr>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26</a:t>
            </a:r>
          </a:p>
        </p:txBody>
      </p:sp>
      <p:sp>
        <p:nvSpPr>
          <p:cNvPr id="6" name="TextBox 6"/>
          <p:cNvSpPr txBox="1"/>
          <p:nvPr/>
        </p:nvSpPr>
        <p:spPr>
          <a:xfrm>
            <a:off x="11422279" y="9332912"/>
            <a:ext cx="3666679" cy="646431"/>
          </a:xfrm>
          <a:prstGeom prst="rect">
            <a:avLst/>
          </a:prstGeom>
        </p:spPr>
        <p:txBody>
          <a:bodyPr lIns="0" tIns="0" rIns="0" bIns="0" rtlCol="0" anchor="t">
            <a:spAutoFit/>
          </a:bodyPr>
          <a:lstStyle/>
          <a:p>
            <a:pPr algn="ctr">
              <a:lnSpc>
                <a:spcPts val="5319"/>
              </a:lnSpc>
              <a:spcBef>
                <a:spcPct val="0"/>
              </a:spcBef>
            </a:pPr>
            <a:r>
              <a:rPr lang="en-US" sz="3799" b="1">
                <a:solidFill>
                  <a:srgbClr val="241842"/>
                </a:solidFill>
                <a:latin typeface="Clear Sans Bold"/>
                <a:ea typeface="Clear Sans Bold"/>
                <a:cs typeface="Clear Sans Bold"/>
                <a:sym typeface="Clear Sans Bold"/>
              </a:rPr>
              <a:t>Nguyễn Tiến Đạt</a:t>
            </a:r>
          </a:p>
        </p:txBody>
      </p:sp>
      <p:sp>
        <p:nvSpPr>
          <p:cNvPr id="7" name="TextBox 7"/>
          <p:cNvSpPr txBox="1"/>
          <p:nvPr/>
        </p:nvSpPr>
        <p:spPr>
          <a:xfrm>
            <a:off x="261709" y="7124980"/>
            <a:ext cx="6896100" cy="993613"/>
          </a:xfrm>
          <a:prstGeom prst="rect">
            <a:avLst/>
          </a:prstGeom>
        </p:spPr>
        <p:txBody>
          <a:bodyPr lIns="0" tIns="0" rIns="0" bIns="0" rtlCol="0" anchor="t">
            <a:spAutoFit/>
          </a:bodyPr>
          <a:lstStyle/>
          <a:p>
            <a:pPr algn="just">
              <a:lnSpc>
                <a:spcPts val="4033"/>
              </a:lnSpc>
              <a:spcBef>
                <a:spcPct val="0"/>
              </a:spcBef>
            </a:pPr>
            <a:r>
              <a:rPr lang="en-US" sz="2881">
                <a:solidFill>
                  <a:srgbClr val="000000"/>
                </a:solidFill>
                <a:latin typeface="Clear Sans"/>
                <a:ea typeface="Clear Sans"/>
                <a:cs typeface="Clear Sans"/>
                <a:sym typeface="Clear Sans"/>
              </a:rPr>
              <a:t>●{TENTAU}+ → chỉ ra LOAITAU, không đủ</a:t>
            </a:r>
          </a:p>
          <a:p>
            <a:pPr algn="just">
              <a:lnSpc>
                <a:spcPts val="4033"/>
              </a:lnSpc>
              <a:spcBef>
                <a:spcPct val="0"/>
              </a:spcBef>
            </a:pPr>
            <a:r>
              <a:rPr lang="en-US" sz="2881">
                <a:solidFill>
                  <a:srgbClr val="000000"/>
                </a:solidFill>
                <a:latin typeface="Clear Sans"/>
                <a:ea typeface="Clear Sans"/>
                <a:cs typeface="Clear Sans"/>
                <a:sym typeface="Clear Sans"/>
              </a:rPr>
              <a:t>●{NGAY}+ → không ra gì</a:t>
            </a:r>
          </a:p>
        </p:txBody>
      </p:sp>
      <p:sp>
        <p:nvSpPr>
          <p:cNvPr id="8" name="TextBox 8"/>
          <p:cNvSpPr txBox="1"/>
          <p:nvPr/>
        </p:nvSpPr>
        <p:spPr>
          <a:xfrm>
            <a:off x="-702591" y="6416636"/>
            <a:ext cx="6077976" cy="554356"/>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Clear Sans"/>
                <a:ea typeface="Clear Sans"/>
                <a:cs typeface="Clear Sans"/>
                <a:sym typeface="Clear Sans"/>
              </a:rPr>
              <a:t>Thử loại bỏ 1 thuộc tính:</a:t>
            </a:r>
          </a:p>
        </p:txBody>
      </p:sp>
      <p:sp>
        <p:nvSpPr>
          <p:cNvPr id="9" name="TextBox 9"/>
          <p:cNvSpPr txBox="1"/>
          <p:nvPr/>
        </p:nvSpPr>
        <p:spPr>
          <a:xfrm>
            <a:off x="261709" y="8051918"/>
            <a:ext cx="7832095" cy="1003375"/>
          </a:xfrm>
          <a:prstGeom prst="rect">
            <a:avLst/>
          </a:prstGeom>
        </p:spPr>
        <p:txBody>
          <a:bodyPr lIns="0" tIns="0" rIns="0" bIns="0" rtlCol="0" anchor="t">
            <a:spAutoFit/>
          </a:bodyPr>
          <a:lstStyle/>
          <a:p>
            <a:pPr algn="l">
              <a:lnSpc>
                <a:spcPts val="4020"/>
              </a:lnSpc>
              <a:spcBef>
                <a:spcPct val="0"/>
              </a:spcBef>
            </a:pPr>
            <a:r>
              <a:rPr lang="en-US" sz="2872">
                <a:solidFill>
                  <a:srgbClr val="000000"/>
                </a:solidFill>
                <a:latin typeface="Clear Sans"/>
                <a:ea typeface="Clear Sans"/>
                <a:cs typeface="Clear Sans"/>
                <a:sym typeface="Clear Sans"/>
              </a:rPr>
              <a:t>→ Không thể rút gọn được {TENTAU, NGAY}</a:t>
            </a:r>
          </a:p>
          <a:p>
            <a:pPr algn="l">
              <a:lnSpc>
                <a:spcPts val="4020"/>
              </a:lnSpc>
              <a:spcBef>
                <a:spcPct val="0"/>
              </a:spcBef>
            </a:pPr>
            <a:r>
              <a:rPr lang="en-US" sz="2872">
                <a:solidFill>
                  <a:srgbClr val="000000"/>
                </a:solidFill>
                <a:latin typeface="Clear Sans"/>
                <a:ea typeface="Clear Sans"/>
                <a:cs typeface="Clear Sans"/>
                <a:sym typeface="Clear Sans"/>
              </a:rPr>
              <a:t> → Đây là khóa tối thiểu</a:t>
            </a:r>
          </a:p>
        </p:txBody>
      </p:sp>
      <p:sp>
        <p:nvSpPr>
          <p:cNvPr id="10" name="TextBox 10"/>
          <p:cNvSpPr txBox="1"/>
          <p:nvPr/>
        </p:nvSpPr>
        <p:spPr>
          <a:xfrm>
            <a:off x="761303" y="965691"/>
            <a:ext cx="7332501" cy="1607186"/>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Clear Sans"/>
                <a:ea typeface="Clear Sans"/>
                <a:cs typeface="Clear Sans"/>
                <a:sym typeface="Clear Sans"/>
              </a:rPr>
              <a:t>Thử bao đóng các tập thuộc tính để tìm khóa</a:t>
            </a:r>
          </a:p>
          <a:p>
            <a:pPr algn="ctr">
              <a:lnSpc>
                <a:spcPts val="4339"/>
              </a:lnSpc>
              <a:spcBef>
                <a:spcPct val="0"/>
              </a:spcBef>
            </a:pPr>
            <a:r>
              <a:rPr lang="en-US" sz="3099">
                <a:solidFill>
                  <a:srgbClr val="000000"/>
                </a:solidFill>
                <a:latin typeface="Clear Sans"/>
                <a:ea typeface="Clear Sans"/>
                <a:cs typeface="Clear Sans"/>
                <a:sym typeface="Clear Sans"/>
              </a:rPr>
              <a:t>Thử {TENTAU, NGAY}+</a:t>
            </a:r>
          </a:p>
        </p:txBody>
      </p:sp>
      <p:sp>
        <p:nvSpPr>
          <p:cNvPr id="11" name="TextBox 11"/>
          <p:cNvSpPr txBox="1"/>
          <p:nvPr/>
        </p:nvSpPr>
        <p:spPr>
          <a:xfrm>
            <a:off x="261709" y="2515727"/>
            <a:ext cx="9656865" cy="4443524"/>
          </a:xfrm>
          <a:prstGeom prst="rect">
            <a:avLst/>
          </a:prstGeom>
        </p:spPr>
        <p:txBody>
          <a:bodyPr lIns="0" tIns="0" rIns="0" bIns="0" rtlCol="0" anchor="t">
            <a:spAutoFit/>
          </a:bodyPr>
          <a:lstStyle/>
          <a:p>
            <a:pPr algn="just">
              <a:lnSpc>
                <a:spcPts val="3931"/>
              </a:lnSpc>
            </a:pPr>
            <a:r>
              <a:rPr lang="en-US" sz="2808">
                <a:solidFill>
                  <a:srgbClr val="000000"/>
                </a:solidFill>
                <a:latin typeface="Clear Sans"/>
                <a:ea typeface="Clear Sans"/>
                <a:cs typeface="Clear Sans"/>
                <a:sym typeface="Clear Sans"/>
              </a:rPr>
              <a:t>TENTAU, NGAY</a:t>
            </a:r>
          </a:p>
          <a:p>
            <a:pPr algn="just">
              <a:lnSpc>
                <a:spcPts val="3931"/>
              </a:lnSpc>
            </a:pPr>
            <a:r>
              <a:rPr lang="en-US" sz="2808">
                <a:solidFill>
                  <a:srgbClr val="000000"/>
                </a:solidFill>
                <a:latin typeface="Clear Sans"/>
                <a:ea typeface="Clear Sans"/>
                <a:cs typeface="Clear Sans"/>
                <a:sym typeface="Clear Sans"/>
              </a:rPr>
              <a:t> → TENTAU, NGAY → BENCANG</a:t>
            </a:r>
          </a:p>
          <a:p>
            <a:pPr algn="just">
              <a:lnSpc>
                <a:spcPts val="3931"/>
              </a:lnSpc>
            </a:pPr>
            <a:r>
              <a:rPr lang="en-US" sz="2808">
                <a:solidFill>
                  <a:srgbClr val="000000"/>
                </a:solidFill>
                <a:latin typeface="Clear Sans"/>
                <a:ea typeface="Clear Sans"/>
                <a:cs typeface="Clear Sans"/>
                <a:sym typeface="Clear Sans"/>
              </a:rPr>
              <a:t> → TENTAU, NGAY → MACHUYEN</a:t>
            </a:r>
          </a:p>
          <a:p>
            <a:pPr algn="just">
              <a:lnSpc>
                <a:spcPts val="3931"/>
              </a:lnSpc>
              <a:spcBef>
                <a:spcPct val="0"/>
              </a:spcBef>
            </a:pPr>
            <a:r>
              <a:rPr lang="en-US" sz="2808">
                <a:solidFill>
                  <a:srgbClr val="000000"/>
                </a:solidFill>
                <a:latin typeface="Clear Sans"/>
                <a:ea typeface="Clear Sans"/>
                <a:cs typeface="Clear Sans"/>
                <a:sym typeface="Clear Sans"/>
              </a:rPr>
              <a:t> → MACHUYEN → TENTAU, LUONGHANG</a:t>
            </a:r>
          </a:p>
          <a:p>
            <a:pPr algn="just">
              <a:lnSpc>
                <a:spcPts val="3931"/>
              </a:lnSpc>
              <a:spcBef>
                <a:spcPct val="0"/>
              </a:spcBef>
            </a:pPr>
            <a:r>
              <a:rPr lang="en-US" sz="2808">
                <a:solidFill>
                  <a:srgbClr val="000000"/>
                </a:solidFill>
                <a:latin typeface="Clear Sans"/>
                <a:ea typeface="Clear Sans"/>
                <a:cs typeface="Clear Sans"/>
                <a:sym typeface="Clear Sans"/>
              </a:rPr>
              <a:t> → TENTAU → LOAITAU</a:t>
            </a:r>
          </a:p>
          <a:p>
            <a:pPr algn="just">
              <a:lnSpc>
                <a:spcPts val="3931"/>
              </a:lnSpc>
              <a:spcBef>
                <a:spcPct val="0"/>
              </a:spcBef>
            </a:pPr>
            <a:r>
              <a:rPr lang="en-US" sz="2808">
                <a:solidFill>
                  <a:srgbClr val="000000"/>
                </a:solidFill>
                <a:latin typeface="Clear Sans"/>
                <a:ea typeface="Clear Sans"/>
                <a:cs typeface="Clear Sans"/>
                <a:sym typeface="Clear Sans"/>
              </a:rPr>
              <a:t> → Có LOAITAU</a:t>
            </a:r>
          </a:p>
          <a:p>
            <a:pPr algn="just">
              <a:lnSpc>
                <a:spcPts val="3931"/>
              </a:lnSpc>
              <a:spcBef>
                <a:spcPct val="0"/>
              </a:spcBef>
            </a:pPr>
            <a:r>
              <a:rPr lang="en-US" sz="2808">
                <a:solidFill>
                  <a:srgbClr val="000000"/>
                </a:solidFill>
                <a:latin typeface="Clear Sans"/>
                <a:ea typeface="Clear Sans"/>
                <a:cs typeface="Clear Sans"/>
                <a:sym typeface="Clear Sans"/>
              </a:rPr>
              <a:t> → Tổng cộng: {TENTAU, NGAY, BENCANG, MACHUYEN, LUONGHANG, LOAITAU}</a:t>
            </a:r>
          </a:p>
          <a:p>
            <a:pPr algn="just">
              <a:lnSpc>
                <a:spcPts val="3931"/>
              </a:lnSpc>
              <a:spcBef>
                <a:spcPct val="0"/>
              </a:spcBef>
            </a:pPr>
            <a:endParaRPr lang="en-US" sz="2808">
              <a:solidFill>
                <a:srgbClr val="000000"/>
              </a:solidFill>
              <a:latin typeface="Clear Sans"/>
              <a:ea typeface="Clear Sans"/>
              <a:cs typeface="Clear Sans"/>
              <a:sym typeface="Clear Sans"/>
            </a:endParaRPr>
          </a:p>
        </p:txBody>
      </p:sp>
      <p:sp>
        <p:nvSpPr>
          <p:cNvPr id="12" name="TextBox 12"/>
          <p:cNvSpPr txBox="1"/>
          <p:nvPr/>
        </p:nvSpPr>
        <p:spPr>
          <a:xfrm>
            <a:off x="1709135" y="157335"/>
            <a:ext cx="6247656"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b) Tìm tất cả các khóa của Q</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Freeform 2"/>
          <p:cNvSpPr/>
          <p:nvPr/>
        </p:nvSpPr>
        <p:spPr>
          <a:xfrm>
            <a:off x="-62353" y="-214426"/>
            <a:ext cx="1771487" cy="1842386"/>
          </a:xfrm>
          <a:custGeom>
            <a:avLst/>
            <a:gdLst/>
            <a:ahLst/>
            <a:cxnLst/>
            <a:rect l="l" t="t" r="r" b="b"/>
            <a:pathLst>
              <a:path w="1771487" h="1842386">
                <a:moveTo>
                  <a:pt x="0" y="0"/>
                </a:moveTo>
                <a:lnTo>
                  <a:pt x="1771488" y="0"/>
                </a:lnTo>
                <a:lnTo>
                  <a:pt x="1771488" y="1842386"/>
                </a:lnTo>
                <a:lnTo>
                  <a:pt x="0" y="1842386"/>
                </a:lnTo>
                <a:lnTo>
                  <a:pt x="0" y="0"/>
                </a:lnTo>
                <a:close/>
              </a:path>
            </a:pathLst>
          </a:custGeom>
          <a:blipFill>
            <a:blip r:embed="rId2"/>
            <a:stretch>
              <a:fillRect t="-5711" b="-5711"/>
            </a:stretch>
          </a:blipFill>
        </p:spPr>
      </p:sp>
      <p:sp>
        <p:nvSpPr>
          <p:cNvPr id="3" name="Freeform 3"/>
          <p:cNvSpPr/>
          <p:nvPr/>
        </p:nvSpPr>
        <p:spPr>
          <a:xfrm rot="122722">
            <a:off x="-790464" y="43776"/>
            <a:ext cx="2476725" cy="1325983"/>
          </a:xfrm>
          <a:custGeom>
            <a:avLst/>
            <a:gdLst/>
            <a:ahLst/>
            <a:cxnLst/>
            <a:rect l="l" t="t" r="r" b="b"/>
            <a:pathLst>
              <a:path w="2476725" h="1325983">
                <a:moveTo>
                  <a:pt x="0" y="0"/>
                </a:moveTo>
                <a:lnTo>
                  <a:pt x="2476725" y="0"/>
                </a:lnTo>
                <a:lnTo>
                  <a:pt x="2476725" y="1325983"/>
                </a:lnTo>
                <a:lnTo>
                  <a:pt x="0" y="1325983"/>
                </a:lnTo>
                <a:lnTo>
                  <a:pt x="0" y="0"/>
                </a:lnTo>
                <a:close/>
              </a:path>
            </a:pathLst>
          </a:custGeom>
          <a:blipFill>
            <a:blip r:embed="rId3"/>
            <a:stretch>
              <a:fillRect/>
            </a:stretch>
          </a:blipFill>
        </p:spPr>
      </p:sp>
      <p:sp>
        <p:nvSpPr>
          <p:cNvPr id="4" name="Freeform 4"/>
          <p:cNvSpPr/>
          <p:nvPr/>
        </p:nvSpPr>
        <p:spPr>
          <a:xfrm>
            <a:off x="15041407" y="7309798"/>
            <a:ext cx="8765490" cy="5065179"/>
          </a:xfrm>
          <a:custGeom>
            <a:avLst/>
            <a:gdLst/>
            <a:ahLst/>
            <a:cxnLst/>
            <a:rect l="l" t="t" r="r" b="b"/>
            <a:pathLst>
              <a:path w="8765490" h="5065179">
                <a:moveTo>
                  <a:pt x="0" y="0"/>
                </a:moveTo>
                <a:lnTo>
                  <a:pt x="8765490" y="0"/>
                </a:lnTo>
                <a:lnTo>
                  <a:pt x="8765490" y="5065179"/>
                </a:lnTo>
                <a:lnTo>
                  <a:pt x="0" y="5065179"/>
                </a:lnTo>
                <a:lnTo>
                  <a:pt x="0" y="0"/>
                </a:lnTo>
                <a:close/>
              </a:path>
            </a:pathLst>
          </a:custGeom>
          <a:blipFill>
            <a:blip r:embed="rId4"/>
            <a:stretch>
              <a:fillRect/>
            </a:stretch>
          </a:blipFill>
        </p:spPr>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27</a:t>
            </a:r>
          </a:p>
        </p:txBody>
      </p:sp>
      <p:sp>
        <p:nvSpPr>
          <p:cNvPr id="6" name="TextBox 6"/>
          <p:cNvSpPr txBox="1"/>
          <p:nvPr/>
        </p:nvSpPr>
        <p:spPr>
          <a:xfrm>
            <a:off x="82635" y="4801816"/>
            <a:ext cx="3729844"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X={B, D}, X⁺=?</a:t>
            </a:r>
          </a:p>
        </p:txBody>
      </p:sp>
      <p:sp>
        <p:nvSpPr>
          <p:cNvPr id="7" name="TextBox 7"/>
          <p:cNvSpPr txBox="1"/>
          <p:nvPr/>
        </p:nvSpPr>
        <p:spPr>
          <a:xfrm>
            <a:off x="1947557" y="962025"/>
            <a:ext cx="12731228" cy="3915991"/>
          </a:xfrm>
          <a:prstGeom prst="rect">
            <a:avLst/>
          </a:prstGeom>
        </p:spPr>
        <p:txBody>
          <a:bodyPr lIns="0" tIns="0" rIns="0" bIns="0" rtlCol="0" anchor="t">
            <a:spAutoFit/>
          </a:bodyPr>
          <a:lstStyle/>
          <a:p>
            <a:pPr algn="just">
              <a:lnSpc>
                <a:spcPts val="5182"/>
              </a:lnSpc>
            </a:pPr>
            <a:r>
              <a:rPr lang="en-US" sz="3702" b="1">
                <a:solidFill>
                  <a:srgbClr val="000000"/>
                </a:solidFill>
                <a:latin typeface="Clear Sans Bold"/>
                <a:ea typeface="Clear Sans Bold"/>
                <a:cs typeface="Clear Sans Bold"/>
                <a:sym typeface="Clear Sans Bold"/>
              </a:rPr>
              <a:t> Q (A, B, C, D, E, G) </a:t>
            </a:r>
          </a:p>
          <a:p>
            <a:pPr algn="just">
              <a:lnSpc>
                <a:spcPts val="5182"/>
              </a:lnSpc>
              <a:spcBef>
                <a:spcPct val="0"/>
              </a:spcBef>
            </a:pPr>
            <a:r>
              <a:rPr lang="en-US" sz="3702" b="1">
                <a:solidFill>
                  <a:srgbClr val="000000"/>
                </a:solidFill>
                <a:latin typeface="Clear Sans Bold"/>
                <a:ea typeface="Clear Sans Bold"/>
                <a:cs typeface="Clear Sans Bold"/>
                <a:sym typeface="Clear Sans Bold"/>
              </a:rPr>
              <a:t>Cho F={AB→C; C→A; BC→D; ACD→B; D→EG; BE→C; CG→BD; CE → AG} </a:t>
            </a:r>
          </a:p>
          <a:p>
            <a:pPr algn="just">
              <a:lnSpc>
                <a:spcPts val="5182"/>
              </a:lnSpc>
              <a:spcBef>
                <a:spcPct val="0"/>
              </a:spcBef>
            </a:pPr>
            <a:r>
              <a:rPr lang="en-US" sz="3702" b="1">
                <a:solidFill>
                  <a:srgbClr val="000000"/>
                </a:solidFill>
                <a:latin typeface="Clear Sans Bold"/>
                <a:ea typeface="Clear Sans Bold"/>
                <a:cs typeface="Clear Sans Bold"/>
                <a:sym typeface="Clear Sans Bold"/>
              </a:rPr>
              <a:t>X={B, D}, X⁺=?</a:t>
            </a:r>
          </a:p>
          <a:p>
            <a:pPr algn="just">
              <a:lnSpc>
                <a:spcPts val="5182"/>
              </a:lnSpc>
              <a:spcBef>
                <a:spcPct val="0"/>
              </a:spcBef>
            </a:pPr>
            <a:r>
              <a:rPr lang="en-US" sz="3702" b="1">
                <a:solidFill>
                  <a:srgbClr val="000000"/>
                </a:solidFill>
                <a:latin typeface="Clear Sans Bold"/>
                <a:ea typeface="Clear Sans Bold"/>
                <a:cs typeface="Clear Sans Bold"/>
                <a:sym typeface="Clear Sans Bold"/>
              </a:rPr>
              <a:t>Y={C, G}, Y⁺=?</a:t>
            </a:r>
          </a:p>
          <a:p>
            <a:pPr algn="just">
              <a:lnSpc>
                <a:spcPts val="5182"/>
              </a:lnSpc>
              <a:spcBef>
                <a:spcPct val="0"/>
              </a:spcBef>
            </a:pPr>
            <a:endParaRPr lang="en-US" sz="3702" b="1">
              <a:solidFill>
                <a:srgbClr val="000000"/>
              </a:solidFill>
              <a:latin typeface="Clear Sans Bold"/>
              <a:ea typeface="Clear Sans Bold"/>
              <a:cs typeface="Clear Sans Bold"/>
              <a:sym typeface="Clear Sans Bold"/>
            </a:endParaRPr>
          </a:p>
        </p:txBody>
      </p:sp>
      <p:grpSp>
        <p:nvGrpSpPr>
          <p:cNvPr id="8" name="Group 8"/>
          <p:cNvGrpSpPr/>
          <p:nvPr/>
        </p:nvGrpSpPr>
        <p:grpSpPr>
          <a:xfrm>
            <a:off x="1360058" y="0"/>
            <a:ext cx="2874632" cy="1116822"/>
            <a:chOff x="0" y="0"/>
            <a:chExt cx="757105" cy="294142"/>
          </a:xfrm>
        </p:grpSpPr>
        <p:sp>
          <p:nvSpPr>
            <p:cNvPr id="9" name="Freeform 9"/>
            <p:cNvSpPr/>
            <p:nvPr/>
          </p:nvSpPr>
          <p:spPr>
            <a:xfrm>
              <a:off x="0" y="0"/>
              <a:ext cx="757105" cy="294142"/>
            </a:xfrm>
            <a:custGeom>
              <a:avLst/>
              <a:gdLst/>
              <a:ahLst/>
              <a:cxnLst/>
              <a:rect l="l" t="t" r="r" b="b"/>
              <a:pathLst>
                <a:path w="757105" h="294142">
                  <a:moveTo>
                    <a:pt x="70023" y="0"/>
                  </a:moveTo>
                  <a:lnTo>
                    <a:pt x="687082" y="0"/>
                  </a:lnTo>
                  <a:cubicBezTo>
                    <a:pt x="705653" y="0"/>
                    <a:pt x="723464" y="7377"/>
                    <a:pt x="736595" y="20509"/>
                  </a:cubicBezTo>
                  <a:cubicBezTo>
                    <a:pt x="749727" y="33641"/>
                    <a:pt x="757105" y="51452"/>
                    <a:pt x="757105" y="70023"/>
                  </a:cubicBezTo>
                  <a:lnTo>
                    <a:pt x="757105" y="224119"/>
                  </a:lnTo>
                  <a:cubicBezTo>
                    <a:pt x="757105" y="242691"/>
                    <a:pt x="749727" y="260501"/>
                    <a:pt x="736595" y="273633"/>
                  </a:cubicBezTo>
                  <a:cubicBezTo>
                    <a:pt x="723464" y="286765"/>
                    <a:pt x="705653" y="294142"/>
                    <a:pt x="687082" y="294142"/>
                  </a:cubicBezTo>
                  <a:lnTo>
                    <a:pt x="70023" y="294142"/>
                  </a:lnTo>
                  <a:cubicBezTo>
                    <a:pt x="51452" y="294142"/>
                    <a:pt x="33641" y="286765"/>
                    <a:pt x="20509" y="273633"/>
                  </a:cubicBezTo>
                  <a:cubicBezTo>
                    <a:pt x="7377" y="260501"/>
                    <a:pt x="0" y="242691"/>
                    <a:pt x="0" y="224119"/>
                  </a:cubicBezTo>
                  <a:lnTo>
                    <a:pt x="0" y="70023"/>
                  </a:lnTo>
                  <a:cubicBezTo>
                    <a:pt x="0" y="51452"/>
                    <a:pt x="7377" y="33641"/>
                    <a:pt x="20509" y="20509"/>
                  </a:cubicBezTo>
                  <a:cubicBezTo>
                    <a:pt x="33641" y="7377"/>
                    <a:pt x="51452" y="0"/>
                    <a:pt x="70023" y="0"/>
                  </a:cubicBezTo>
                  <a:close/>
                </a:path>
              </a:pathLst>
            </a:custGeom>
            <a:solidFill>
              <a:srgbClr val="B6B6A6">
                <a:alpha val="65882"/>
              </a:srgbClr>
            </a:solidFill>
            <a:ln cap="rnd">
              <a:noFill/>
              <a:prstDash val="solid"/>
              <a:round/>
            </a:ln>
          </p:spPr>
        </p:sp>
        <p:sp>
          <p:nvSpPr>
            <p:cNvPr id="10" name="TextBox 10"/>
            <p:cNvSpPr txBox="1"/>
            <p:nvPr/>
          </p:nvSpPr>
          <p:spPr>
            <a:xfrm>
              <a:off x="0" y="-57150"/>
              <a:ext cx="757105" cy="351292"/>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1" name="TextBox 11"/>
          <p:cNvSpPr txBox="1"/>
          <p:nvPr/>
        </p:nvSpPr>
        <p:spPr>
          <a:xfrm>
            <a:off x="1947557" y="115819"/>
            <a:ext cx="1699633" cy="799458"/>
          </a:xfrm>
          <a:prstGeom prst="rect">
            <a:avLst/>
          </a:prstGeom>
        </p:spPr>
        <p:txBody>
          <a:bodyPr lIns="0" tIns="0" rIns="0" bIns="0" rtlCol="0" anchor="t">
            <a:spAutoFit/>
          </a:bodyPr>
          <a:lstStyle/>
          <a:p>
            <a:pPr algn="just">
              <a:lnSpc>
                <a:spcPts val="6658"/>
              </a:lnSpc>
              <a:spcBef>
                <a:spcPct val="0"/>
              </a:spcBef>
            </a:pPr>
            <a:r>
              <a:rPr lang="en-US" sz="4756" b="1">
                <a:solidFill>
                  <a:srgbClr val="000000"/>
                </a:solidFill>
                <a:latin typeface="Clear Sans Bold"/>
                <a:ea typeface="Clear Sans Bold"/>
                <a:cs typeface="Clear Sans Bold"/>
                <a:sym typeface="Clear Sans Bold"/>
              </a:rPr>
              <a:t>CÂU 2</a:t>
            </a:r>
          </a:p>
        </p:txBody>
      </p:sp>
      <p:sp>
        <p:nvSpPr>
          <p:cNvPr id="12" name="TextBox 12"/>
          <p:cNvSpPr txBox="1"/>
          <p:nvPr/>
        </p:nvSpPr>
        <p:spPr>
          <a:xfrm>
            <a:off x="823391" y="5694417"/>
            <a:ext cx="6653252" cy="3714696"/>
          </a:xfrm>
          <a:prstGeom prst="rect">
            <a:avLst/>
          </a:prstGeom>
        </p:spPr>
        <p:txBody>
          <a:bodyPr lIns="0" tIns="0" rIns="0" bIns="0" rtlCol="0" anchor="t">
            <a:spAutoFit/>
          </a:bodyPr>
          <a:lstStyle/>
          <a:p>
            <a:pPr algn="just">
              <a:lnSpc>
                <a:spcPts val="4202"/>
              </a:lnSpc>
            </a:pPr>
            <a:r>
              <a:rPr lang="en-US" sz="3002">
                <a:solidFill>
                  <a:srgbClr val="000000"/>
                </a:solidFill>
                <a:latin typeface="Clear Sans"/>
                <a:ea typeface="Clear Sans"/>
                <a:cs typeface="Clear Sans"/>
                <a:sym typeface="Clear Sans"/>
              </a:rPr>
              <a:t>X0 = BD</a:t>
            </a:r>
          </a:p>
          <a:p>
            <a:pPr algn="just">
              <a:lnSpc>
                <a:spcPts val="4202"/>
              </a:lnSpc>
            </a:pPr>
            <a:r>
              <a:rPr lang="en-US" sz="3002">
                <a:solidFill>
                  <a:srgbClr val="000000"/>
                </a:solidFill>
                <a:latin typeface="Clear Sans"/>
                <a:ea typeface="Clear Sans"/>
                <a:cs typeface="Clear Sans"/>
                <a:sym typeface="Clear Sans"/>
              </a:rPr>
              <a:t>F5: D → EG thỏa</a:t>
            </a:r>
          </a:p>
          <a:p>
            <a:pPr algn="just">
              <a:lnSpc>
                <a:spcPts val="4202"/>
              </a:lnSpc>
            </a:pPr>
            <a:r>
              <a:rPr lang="en-US" sz="3002">
                <a:solidFill>
                  <a:srgbClr val="000000"/>
                </a:solidFill>
                <a:latin typeface="Clear Sans"/>
                <a:ea typeface="Clear Sans"/>
                <a:cs typeface="Clear Sans"/>
                <a:sym typeface="Clear Sans"/>
              </a:rPr>
              <a:t>X1 = BD U EG à BDEG</a:t>
            </a:r>
          </a:p>
          <a:p>
            <a:pPr algn="just">
              <a:lnSpc>
                <a:spcPts val="4202"/>
              </a:lnSpc>
            </a:pPr>
            <a:r>
              <a:rPr lang="en-US" sz="3002">
                <a:solidFill>
                  <a:srgbClr val="000000"/>
                </a:solidFill>
                <a:latin typeface="Clear Sans"/>
                <a:ea typeface="Clear Sans"/>
                <a:cs typeface="Clear Sans"/>
                <a:sym typeface="Clear Sans"/>
              </a:rPr>
              <a:t>F1: AB → C không thỏa</a:t>
            </a:r>
          </a:p>
          <a:p>
            <a:pPr algn="just">
              <a:lnSpc>
                <a:spcPts val="4202"/>
              </a:lnSpc>
            </a:pPr>
            <a:r>
              <a:rPr lang="en-US" sz="3002">
                <a:solidFill>
                  <a:srgbClr val="000000"/>
                </a:solidFill>
                <a:latin typeface="Clear Sans"/>
                <a:ea typeface="Clear Sans"/>
                <a:cs typeface="Clear Sans"/>
                <a:sym typeface="Clear Sans"/>
              </a:rPr>
              <a:t>F2: C → A không thỏa</a:t>
            </a:r>
          </a:p>
          <a:p>
            <a:pPr algn="just">
              <a:lnSpc>
                <a:spcPts val="4202"/>
              </a:lnSpc>
              <a:spcBef>
                <a:spcPct val="0"/>
              </a:spcBef>
            </a:pPr>
            <a:r>
              <a:rPr lang="en-US" sz="3002">
                <a:solidFill>
                  <a:srgbClr val="000000"/>
                </a:solidFill>
                <a:latin typeface="Clear Sans"/>
                <a:ea typeface="Clear Sans"/>
                <a:cs typeface="Clear Sans"/>
                <a:sym typeface="Clear Sans"/>
              </a:rPr>
              <a:t>F3: BC → D không thỏa</a:t>
            </a:r>
          </a:p>
          <a:p>
            <a:pPr algn="just">
              <a:lnSpc>
                <a:spcPts val="4202"/>
              </a:lnSpc>
              <a:spcBef>
                <a:spcPct val="0"/>
              </a:spcBef>
            </a:pPr>
            <a:r>
              <a:rPr lang="en-US" sz="3002">
                <a:solidFill>
                  <a:srgbClr val="000000"/>
                </a:solidFill>
                <a:latin typeface="Clear Sans"/>
                <a:ea typeface="Clear Sans"/>
                <a:cs typeface="Clear Sans"/>
                <a:sym typeface="Clear Sans"/>
              </a:rPr>
              <a:t>F4: ACD → B không thỏa</a:t>
            </a:r>
          </a:p>
        </p:txBody>
      </p:sp>
      <p:sp>
        <p:nvSpPr>
          <p:cNvPr id="13" name="TextBox 13"/>
          <p:cNvSpPr txBox="1"/>
          <p:nvPr/>
        </p:nvSpPr>
        <p:spPr>
          <a:xfrm>
            <a:off x="-1041531" y="4231585"/>
            <a:ext cx="3729844"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GIẢI:</a:t>
            </a:r>
          </a:p>
        </p:txBody>
      </p:sp>
      <p:sp>
        <p:nvSpPr>
          <p:cNvPr id="14" name="TextBox 14"/>
          <p:cNvSpPr txBox="1"/>
          <p:nvPr/>
        </p:nvSpPr>
        <p:spPr>
          <a:xfrm>
            <a:off x="8788389" y="6227817"/>
            <a:ext cx="6653252" cy="3181296"/>
          </a:xfrm>
          <a:prstGeom prst="rect">
            <a:avLst/>
          </a:prstGeom>
        </p:spPr>
        <p:txBody>
          <a:bodyPr lIns="0" tIns="0" rIns="0" bIns="0" rtlCol="0" anchor="t">
            <a:spAutoFit/>
          </a:bodyPr>
          <a:lstStyle/>
          <a:p>
            <a:pPr algn="just">
              <a:lnSpc>
                <a:spcPts val="4202"/>
              </a:lnSpc>
            </a:pPr>
            <a:r>
              <a:rPr lang="en-US" sz="3002">
                <a:solidFill>
                  <a:srgbClr val="000000"/>
                </a:solidFill>
                <a:latin typeface="Clear Sans"/>
                <a:ea typeface="Clear Sans"/>
                <a:cs typeface="Clear Sans"/>
                <a:sym typeface="Clear Sans"/>
              </a:rPr>
              <a:t>F6: BE → C thỏa</a:t>
            </a:r>
          </a:p>
          <a:p>
            <a:pPr algn="just">
              <a:lnSpc>
                <a:spcPts val="4202"/>
              </a:lnSpc>
            </a:pPr>
            <a:r>
              <a:rPr lang="en-US" sz="3002">
                <a:solidFill>
                  <a:srgbClr val="000000"/>
                </a:solidFill>
                <a:latin typeface="Clear Sans"/>
                <a:ea typeface="Clear Sans"/>
                <a:cs typeface="Clear Sans"/>
                <a:sym typeface="Clear Sans"/>
              </a:rPr>
              <a:t>X2 = BDEG U C à BCDEG </a:t>
            </a:r>
          </a:p>
          <a:p>
            <a:pPr algn="just">
              <a:lnSpc>
                <a:spcPts val="4202"/>
              </a:lnSpc>
            </a:pPr>
            <a:r>
              <a:rPr lang="en-US" sz="3002">
                <a:solidFill>
                  <a:srgbClr val="000000"/>
                </a:solidFill>
                <a:latin typeface="Clear Sans"/>
                <a:ea typeface="Clear Sans"/>
                <a:cs typeface="Clear Sans"/>
                <a:sym typeface="Clear Sans"/>
              </a:rPr>
              <a:t>F7: CG → BD thỏa </a:t>
            </a:r>
          </a:p>
          <a:p>
            <a:pPr algn="just">
              <a:lnSpc>
                <a:spcPts val="4202"/>
              </a:lnSpc>
            </a:pPr>
            <a:r>
              <a:rPr lang="en-US" sz="3002">
                <a:solidFill>
                  <a:srgbClr val="000000"/>
                </a:solidFill>
                <a:latin typeface="Clear Sans"/>
                <a:ea typeface="Clear Sans"/>
                <a:cs typeface="Clear Sans"/>
                <a:sym typeface="Clear Sans"/>
              </a:rPr>
              <a:t>F8: CE → AG thỏa </a:t>
            </a:r>
          </a:p>
          <a:p>
            <a:pPr algn="just">
              <a:lnSpc>
                <a:spcPts val="4202"/>
              </a:lnSpc>
              <a:spcBef>
                <a:spcPct val="0"/>
              </a:spcBef>
            </a:pPr>
            <a:r>
              <a:rPr lang="en-US" sz="3002">
                <a:solidFill>
                  <a:srgbClr val="000000"/>
                </a:solidFill>
                <a:latin typeface="Clear Sans"/>
                <a:ea typeface="Clear Sans"/>
                <a:cs typeface="Clear Sans"/>
                <a:sym typeface="Clear Sans"/>
              </a:rPr>
              <a:t>X3 = AG U BCDEG → ABCDEG </a:t>
            </a:r>
          </a:p>
          <a:p>
            <a:pPr algn="just">
              <a:lnSpc>
                <a:spcPts val="4202"/>
              </a:lnSpc>
              <a:spcBef>
                <a:spcPct val="0"/>
              </a:spcBef>
            </a:pPr>
            <a:r>
              <a:rPr lang="en-US" sz="3002">
                <a:solidFill>
                  <a:srgbClr val="000000"/>
                </a:solidFill>
                <a:latin typeface="Clear Sans"/>
                <a:ea typeface="Clear Sans"/>
                <a:cs typeface="Clear Sans"/>
                <a:sym typeface="Clear Sans"/>
              </a:rPr>
              <a:t>Vậy X+ = ABCDEG</a:t>
            </a:r>
          </a:p>
        </p:txBody>
      </p:sp>
      <p:sp>
        <p:nvSpPr>
          <p:cNvPr id="15" name="TextBox 15"/>
          <p:cNvSpPr txBox="1"/>
          <p:nvPr/>
        </p:nvSpPr>
        <p:spPr>
          <a:xfrm>
            <a:off x="11548475" y="9332912"/>
            <a:ext cx="5346650"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Ngô Ngọc Phương Trinh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E8083"/>
        </a:solidFill>
        <a:effectLst/>
      </p:bgPr>
    </p:bg>
    <p:spTree>
      <p:nvGrpSpPr>
        <p:cNvPr id="1" name=""/>
        <p:cNvGrpSpPr/>
        <p:nvPr/>
      </p:nvGrpSpPr>
      <p:grpSpPr>
        <a:xfrm>
          <a:off x="0" y="0"/>
          <a:ext cx="0" cy="0"/>
          <a:chOff x="0" y="0"/>
          <a:chExt cx="0" cy="0"/>
        </a:xfrm>
      </p:grpSpPr>
      <p:sp>
        <p:nvSpPr>
          <p:cNvPr id="2" name="Freeform 2"/>
          <p:cNvSpPr/>
          <p:nvPr/>
        </p:nvSpPr>
        <p:spPr>
          <a:xfrm rot="-9009494">
            <a:off x="14997771" y="-140433"/>
            <a:ext cx="2418766" cy="2802923"/>
          </a:xfrm>
          <a:custGeom>
            <a:avLst/>
            <a:gdLst/>
            <a:ahLst/>
            <a:cxnLst/>
            <a:rect l="l" t="t" r="r" b="b"/>
            <a:pathLst>
              <a:path w="2418766" h="2802923">
                <a:moveTo>
                  <a:pt x="0" y="0"/>
                </a:moveTo>
                <a:lnTo>
                  <a:pt x="2418766" y="0"/>
                </a:lnTo>
                <a:lnTo>
                  <a:pt x="2418766" y="2802923"/>
                </a:lnTo>
                <a:lnTo>
                  <a:pt x="0" y="2802923"/>
                </a:lnTo>
                <a:lnTo>
                  <a:pt x="0" y="0"/>
                </a:lnTo>
                <a:close/>
              </a:path>
            </a:pathLst>
          </a:custGeom>
          <a:blipFill>
            <a:blip r:embed="rId2"/>
            <a:stretch>
              <a:fillRect/>
            </a:stretch>
          </a:blipFill>
        </p:spPr>
      </p:sp>
      <p:sp>
        <p:nvSpPr>
          <p:cNvPr id="3" name="Freeform 3"/>
          <p:cNvSpPr/>
          <p:nvPr/>
        </p:nvSpPr>
        <p:spPr>
          <a:xfrm rot="-686146">
            <a:off x="14026019" y="1488315"/>
            <a:ext cx="5157507" cy="5205709"/>
          </a:xfrm>
          <a:custGeom>
            <a:avLst/>
            <a:gdLst/>
            <a:ahLst/>
            <a:cxnLst/>
            <a:rect l="l" t="t" r="r" b="b"/>
            <a:pathLst>
              <a:path w="5157507" h="5205709">
                <a:moveTo>
                  <a:pt x="0" y="0"/>
                </a:moveTo>
                <a:lnTo>
                  <a:pt x="5157508" y="0"/>
                </a:lnTo>
                <a:lnTo>
                  <a:pt x="5157508" y="5205708"/>
                </a:lnTo>
                <a:lnTo>
                  <a:pt x="0" y="5205708"/>
                </a:lnTo>
                <a:lnTo>
                  <a:pt x="0" y="0"/>
                </a:lnTo>
                <a:close/>
              </a:path>
            </a:pathLst>
          </a:custGeom>
          <a:blipFill>
            <a:blip r:embed="rId3"/>
            <a:stretch>
              <a:fillRect/>
            </a:stretch>
          </a:blipFill>
        </p:spPr>
      </p:sp>
      <p:sp>
        <p:nvSpPr>
          <p:cNvPr id="4" name="Freeform 4"/>
          <p:cNvSpPr/>
          <p:nvPr/>
        </p:nvSpPr>
        <p:spPr>
          <a:xfrm rot="-6239300">
            <a:off x="17055076" y="187784"/>
            <a:ext cx="1219961" cy="1065861"/>
          </a:xfrm>
          <a:custGeom>
            <a:avLst/>
            <a:gdLst/>
            <a:ahLst/>
            <a:cxnLst/>
            <a:rect l="l" t="t" r="r" b="b"/>
            <a:pathLst>
              <a:path w="1219961" h="1065861">
                <a:moveTo>
                  <a:pt x="0" y="0"/>
                </a:moveTo>
                <a:lnTo>
                  <a:pt x="1219961" y="0"/>
                </a:lnTo>
                <a:lnTo>
                  <a:pt x="1219961" y="1065861"/>
                </a:lnTo>
                <a:lnTo>
                  <a:pt x="0" y="1065861"/>
                </a:lnTo>
                <a:lnTo>
                  <a:pt x="0" y="0"/>
                </a:lnTo>
                <a:close/>
              </a:path>
            </a:pathLst>
          </a:custGeom>
          <a:blipFill>
            <a:blip r:embed="rId4"/>
            <a:stretch>
              <a:fillRect/>
            </a:stretch>
          </a:blipFill>
        </p:spPr>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28</a:t>
            </a:r>
          </a:p>
        </p:txBody>
      </p:sp>
      <p:sp>
        <p:nvSpPr>
          <p:cNvPr id="6" name="TextBox 6"/>
          <p:cNvSpPr txBox="1"/>
          <p:nvPr/>
        </p:nvSpPr>
        <p:spPr>
          <a:xfrm>
            <a:off x="0" y="667384"/>
            <a:ext cx="3729844"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Y={C, G}, Y⁺=?</a:t>
            </a:r>
          </a:p>
        </p:txBody>
      </p:sp>
      <p:sp>
        <p:nvSpPr>
          <p:cNvPr id="7" name="TextBox 7"/>
          <p:cNvSpPr txBox="1"/>
          <p:nvPr/>
        </p:nvSpPr>
        <p:spPr>
          <a:xfrm>
            <a:off x="165289" y="-46349"/>
            <a:ext cx="1628031" cy="770097"/>
          </a:xfrm>
          <a:prstGeom prst="rect">
            <a:avLst/>
          </a:prstGeom>
        </p:spPr>
        <p:txBody>
          <a:bodyPr lIns="0" tIns="0" rIns="0" bIns="0" rtlCol="0" anchor="t">
            <a:spAutoFit/>
          </a:bodyPr>
          <a:lstStyle/>
          <a:p>
            <a:pPr algn="just">
              <a:lnSpc>
                <a:spcPts val="6378"/>
              </a:lnSpc>
              <a:spcBef>
                <a:spcPct val="0"/>
              </a:spcBef>
            </a:pPr>
            <a:r>
              <a:rPr lang="en-US" sz="4556" b="1">
                <a:solidFill>
                  <a:srgbClr val="000000"/>
                </a:solidFill>
                <a:latin typeface="Clear Sans Bold"/>
                <a:ea typeface="Clear Sans Bold"/>
                <a:cs typeface="Clear Sans Bold"/>
                <a:sym typeface="Clear Sans Bold"/>
              </a:rPr>
              <a:t>CÂU 2</a:t>
            </a:r>
          </a:p>
        </p:txBody>
      </p:sp>
      <p:sp>
        <p:nvSpPr>
          <p:cNvPr id="8" name="TextBox 8"/>
          <p:cNvSpPr txBox="1"/>
          <p:nvPr/>
        </p:nvSpPr>
        <p:spPr>
          <a:xfrm>
            <a:off x="626849" y="1665636"/>
            <a:ext cx="6653252" cy="5728281"/>
          </a:xfrm>
          <a:prstGeom prst="rect">
            <a:avLst/>
          </a:prstGeom>
        </p:spPr>
        <p:txBody>
          <a:bodyPr lIns="0" tIns="0" rIns="0" bIns="0" rtlCol="0" anchor="t">
            <a:spAutoFit/>
          </a:bodyPr>
          <a:lstStyle/>
          <a:p>
            <a:pPr algn="just">
              <a:lnSpc>
                <a:spcPts val="5042"/>
              </a:lnSpc>
            </a:pPr>
            <a:r>
              <a:rPr lang="en-US" sz="3602">
                <a:solidFill>
                  <a:srgbClr val="000000"/>
                </a:solidFill>
                <a:latin typeface="Clear Sans"/>
                <a:ea typeface="Clear Sans"/>
                <a:cs typeface="Clear Sans"/>
                <a:sym typeface="Clear Sans"/>
              </a:rPr>
              <a:t>Y0 = CG </a:t>
            </a:r>
          </a:p>
          <a:p>
            <a:pPr algn="just">
              <a:lnSpc>
                <a:spcPts val="5042"/>
              </a:lnSpc>
            </a:pPr>
            <a:r>
              <a:rPr lang="en-US" sz="3602">
                <a:solidFill>
                  <a:srgbClr val="000000"/>
                </a:solidFill>
                <a:latin typeface="Clear Sans"/>
                <a:ea typeface="Clear Sans"/>
                <a:cs typeface="Clear Sans"/>
                <a:sym typeface="Clear Sans"/>
              </a:rPr>
              <a:t>F7: CG → BD thỏa</a:t>
            </a:r>
          </a:p>
          <a:p>
            <a:pPr algn="just">
              <a:lnSpc>
                <a:spcPts val="5042"/>
              </a:lnSpc>
            </a:pPr>
            <a:r>
              <a:rPr lang="en-US" sz="3602">
                <a:solidFill>
                  <a:srgbClr val="000000"/>
                </a:solidFill>
                <a:latin typeface="Clear Sans"/>
                <a:ea typeface="Clear Sans"/>
                <a:cs typeface="Clear Sans"/>
                <a:sym typeface="Clear Sans"/>
              </a:rPr>
              <a:t>Y1 = CG U BD → BCDG </a:t>
            </a:r>
          </a:p>
          <a:p>
            <a:pPr algn="just">
              <a:lnSpc>
                <a:spcPts val="5042"/>
              </a:lnSpc>
            </a:pPr>
            <a:r>
              <a:rPr lang="en-US" sz="3602">
                <a:solidFill>
                  <a:srgbClr val="000000"/>
                </a:solidFill>
                <a:latin typeface="Clear Sans"/>
                <a:ea typeface="Clear Sans"/>
                <a:cs typeface="Clear Sans"/>
                <a:sym typeface="Clear Sans"/>
              </a:rPr>
              <a:t>F1: AB → C không thỏa</a:t>
            </a:r>
          </a:p>
          <a:p>
            <a:pPr algn="just">
              <a:lnSpc>
                <a:spcPts val="5042"/>
              </a:lnSpc>
            </a:pPr>
            <a:r>
              <a:rPr lang="en-US" sz="3602">
                <a:solidFill>
                  <a:srgbClr val="000000"/>
                </a:solidFill>
                <a:latin typeface="Clear Sans"/>
                <a:ea typeface="Clear Sans"/>
                <a:cs typeface="Clear Sans"/>
                <a:sym typeface="Clear Sans"/>
              </a:rPr>
              <a:t>F2: C → A thỏa</a:t>
            </a:r>
          </a:p>
          <a:p>
            <a:pPr algn="just">
              <a:lnSpc>
                <a:spcPts val="5042"/>
              </a:lnSpc>
            </a:pPr>
            <a:r>
              <a:rPr lang="en-US" sz="3602">
                <a:solidFill>
                  <a:srgbClr val="000000"/>
                </a:solidFill>
                <a:latin typeface="Clear Sans"/>
                <a:ea typeface="Clear Sans"/>
                <a:cs typeface="Clear Sans"/>
                <a:sym typeface="Clear Sans"/>
              </a:rPr>
              <a:t>Y2 = BCDG U A → ABCDG </a:t>
            </a:r>
          </a:p>
          <a:p>
            <a:pPr algn="just">
              <a:lnSpc>
                <a:spcPts val="5042"/>
              </a:lnSpc>
              <a:spcBef>
                <a:spcPct val="0"/>
              </a:spcBef>
            </a:pPr>
            <a:r>
              <a:rPr lang="en-US" sz="3602">
                <a:solidFill>
                  <a:srgbClr val="000000"/>
                </a:solidFill>
                <a:latin typeface="Clear Sans"/>
                <a:ea typeface="Clear Sans"/>
                <a:cs typeface="Clear Sans"/>
                <a:sym typeface="Clear Sans"/>
              </a:rPr>
              <a:t>F3: BC → D thỏa</a:t>
            </a:r>
          </a:p>
          <a:p>
            <a:pPr algn="just">
              <a:lnSpc>
                <a:spcPts val="5042"/>
              </a:lnSpc>
              <a:spcBef>
                <a:spcPct val="0"/>
              </a:spcBef>
            </a:pPr>
            <a:r>
              <a:rPr lang="en-US" sz="3602">
                <a:solidFill>
                  <a:srgbClr val="000000"/>
                </a:solidFill>
                <a:latin typeface="Clear Sans"/>
                <a:ea typeface="Clear Sans"/>
                <a:cs typeface="Clear Sans"/>
                <a:sym typeface="Clear Sans"/>
              </a:rPr>
              <a:t>F4: ACD → B thỏa </a:t>
            </a:r>
          </a:p>
          <a:p>
            <a:pPr algn="just">
              <a:lnSpc>
                <a:spcPts val="5042"/>
              </a:lnSpc>
              <a:spcBef>
                <a:spcPct val="0"/>
              </a:spcBef>
            </a:pPr>
            <a:r>
              <a:rPr lang="en-US" sz="3602">
                <a:solidFill>
                  <a:srgbClr val="000000"/>
                </a:solidFill>
                <a:latin typeface="Clear Sans"/>
                <a:ea typeface="Clear Sans"/>
                <a:cs typeface="Clear Sans"/>
                <a:sym typeface="Clear Sans"/>
              </a:rPr>
              <a:t>F5: D → EG thỏa</a:t>
            </a:r>
          </a:p>
        </p:txBody>
      </p:sp>
      <p:sp>
        <p:nvSpPr>
          <p:cNvPr id="9" name="TextBox 9"/>
          <p:cNvSpPr txBox="1"/>
          <p:nvPr/>
        </p:nvSpPr>
        <p:spPr>
          <a:xfrm>
            <a:off x="7611826" y="3607466"/>
            <a:ext cx="6653252" cy="1844621"/>
          </a:xfrm>
          <a:prstGeom prst="rect">
            <a:avLst/>
          </a:prstGeom>
        </p:spPr>
        <p:txBody>
          <a:bodyPr lIns="0" tIns="0" rIns="0" bIns="0" rtlCol="0" anchor="t">
            <a:spAutoFit/>
          </a:bodyPr>
          <a:lstStyle/>
          <a:p>
            <a:pPr algn="just">
              <a:lnSpc>
                <a:spcPts val="4902"/>
              </a:lnSpc>
            </a:pPr>
            <a:r>
              <a:rPr lang="en-US" sz="3502">
                <a:solidFill>
                  <a:srgbClr val="000000"/>
                </a:solidFill>
                <a:latin typeface="Clear Sans"/>
                <a:ea typeface="Clear Sans"/>
                <a:cs typeface="Clear Sans"/>
                <a:sym typeface="Clear Sans"/>
              </a:rPr>
              <a:t>Y3 = ABCDG U EG → ABCDEG </a:t>
            </a:r>
          </a:p>
          <a:p>
            <a:pPr algn="just">
              <a:lnSpc>
                <a:spcPts val="4902"/>
              </a:lnSpc>
            </a:pPr>
            <a:r>
              <a:rPr lang="en-US" sz="3502">
                <a:solidFill>
                  <a:srgbClr val="000000"/>
                </a:solidFill>
                <a:latin typeface="Clear Sans"/>
                <a:ea typeface="Clear Sans"/>
                <a:cs typeface="Clear Sans"/>
                <a:sym typeface="Clear Sans"/>
              </a:rPr>
              <a:t>F6: BE → C thỏa </a:t>
            </a:r>
          </a:p>
          <a:p>
            <a:pPr algn="just">
              <a:lnSpc>
                <a:spcPts val="4902"/>
              </a:lnSpc>
              <a:spcBef>
                <a:spcPct val="0"/>
              </a:spcBef>
            </a:pPr>
            <a:r>
              <a:rPr lang="en-US" sz="3502">
                <a:solidFill>
                  <a:srgbClr val="000000"/>
                </a:solidFill>
                <a:latin typeface="Clear Sans"/>
                <a:ea typeface="Clear Sans"/>
                <a:cs typeface="Clear Sans"/>
                <a:sym typeface="Clear Sans"/>
              </a:rPr>
              <a:t>F8: CE → EG thỏa </a:t>
            </a:r>
          </a:p>
        </p:txBody>
      </p:sp>
      <p:sp>
        <p:nvSpPr>
          <p:cNvPr id="10" name="TextBox 10"/>
          <p:cNvSpPr txBox="1"/>
          <p:nvPr/>
        </p:nvSpPr>
        <p:spPr>
          <a:xfrm>
            <a:off x="6945211" y="5823542"/>
            <a:ext cx="5211404"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Vậy Y+ = ABCDEG </a:t>
            </a:r>
          </a:p>
        </p:txBody>
      </p:sp>
      <p:sp>
        <p:nvSpPr>
          <p:cNvPr id="11" name="TextBox 11"/>
          <p:cNvSpPr txBox="1"/>
          <p:nvPr/>
        </p:nvSpPr>
        <p:spPr>
          <a:xfrm>
            <a:off x="11591753" y="9047797"/>
            <a:ext cx="5346650"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Ngô Ngọc Phương Trinh</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6E0EB"/>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29</a:t>
            </a:r>
          </a:p>
        </p:txBody>
      </p:sp>
      <p:grpSp>
        <p:nvGrpSpPr>
          <p:cNvPr id="3" name="Group 3"/>
          <p:cNvGrpSpPr/>
          <p:nvPr/>
        </p:nvGrpSpPr>
        <p:grpSpPr>
          <a:xfrm>
            <a:off x="-392694" y="180354"/>
            <a:ext cx="2450411" cy="1088868"/>
            <a:chOff x="0" y="0"/>
            <a:chExt cx="645376" cy="286780"/>
          </a:xfrm>
        </p:grpSpPr>
        <p:sp>
          <p:nvSpPr>
            <p:cNvPr id="4" name="Freeform 4"/>
            <p:cNvSpPr/>
            <p:nvPr/>
          </p:nvSpPr>
          <p:spPr>
            <a:xfrm>
              <a:off x="0" y="0"/>
              <a:ext cx="645376" cy="286780"/>
            </a:xfrm>
            <a:custGeom>
              <a:avLst/>
              <a:gdLst/>
              <a:ahLst/>
              <a:cxnLst/>
              <a:rect l="l" t="t" r="r" b="b"/>
              <a:pathLst>
                <a:path w="645376" h="286780">
                  <a:moveTo>
                    <a:pt x="143390" y="0"/>
                  </a:moveTo>
                  <a:lnTo>
                    <a:pt x="501986" y="0"/>
                  </a:lnTo>
                  <a:cubicBezTo>
                    <a:pt x="581178" y="0"/>
                    <a:pt x="645376" y="64198"/>
                    <a:pt x="645376" y="143390"/>
                  </a:cubicBezTo>
                  <a:lnTo>
                    <a:pt x="645376" y="143390"/>
                  </a:lnTo>
                  <a:cubicBezTo>
                    <a:pt x="645376" y="222582"/>
                    <a:pt x="581178" y="286780"/>
                    <a:pt x="501986" y="286780"/>
                  </a:cubicBezTo>
                  <a:lnTo>
                    <a:pt x="143390" y="286780"/>
                  </a:lnTo>
                  <a:cubicBezTo>
                    <a:pt x="64198" y="286780"/>
                    <a:pt x="0" y="222582"/>
                    <a:pt x="0" y="143390"/>
                  </a:cubicBezTo>
                  <a:lnTo>
                    <a:pt x="0" y="143390"/>
                  </a:lnTo>
                  <a:cubicBezTo>
                    <a:pt x="0" y="64198"/>
                    <a:pt x="64198" y="0"/>
                    <a:pt x="143390" y="0"/>
                  </a:cubicBezTo>
                  <a:close/>
                </a:path>
              </a:pathLst>
            </a:custGeom>
            <a:solidFill>
              <a:srgbClr val="B6B6A6">
                <a:alpha val="65882"/>
              </a:srgbClr>
            </a:solidFill>
            <a:ln cap="rnd">
              <a:noFill/>
              <a:prstDash val="solid"/>
              <a:round/>
            </a:ln>
          </p:spPr>
        </p:sp>
        <p:sp>
          <p:nvSpPr>
            <p:cNvPr id="5" name="TextBox 5"/>
            <p:cNvSpPr txBox="1"/>
            <p:nvPr/>
          </p:nvSpPr>
          <p:spPr>
            <a:xfrm>
              <a:off x="0" y="-57150"/>
              <a:ext cx="645376" cy="343930"/>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6" name="TextBox 6"/>
          <p:cNvSpPr txBox="1"/>
          <p:nvPr/>
        </p:nvSpPr>
        <p:spPr>
          <a:xfrm>
            <a:off x="101794" y="266634"/>
            <a:ext cx="1955922" cy="821057"/>
          </a:xfrm>
          <a:prstGeom prst="rect">
            <a:avLst/>
          </a:prstGeom>
        </p:spPr>
        <p:txBody>
          <a:bodyPr lIns="0" tIns="0" rIns="0" bIns="0" rtlCol="0" anchor="t">
            <a:spAutoFit/>
          </a:bodyPr>
          <a:lstStyle/>
          <a:p>
            <a:pPr algn="ctr">
              <a:lnSpc>
                <a:spcPts val="6719"/>
              </a:lnSpc>
              <a:spcBef>
                <a:spcPct val="0"/>
              </a:spcBef>
            </a:pPr>
            <a:r>
              <a:rPr lang="en-US" sz="4799" b="1">
                <a:solidFill>
                  <a:srgbClr val="000000"/>
                </a:solidFill>
                <a:latin typeface="Clear Sans Bold"/>
                <a:ea typeface="Clear Sans Bold"/>
                <a:cs typeface="Clear Sans Bold"/>
                <a:sym typeface="Clear Sans Bold"/>
              </a:rPr>
              <a:t>Câu 3</a:t>
            </a:r>
          </a:p>
        </p:txBody>
      </p:sp>
      <p:sp>
        <p:nvSpPr>
          <p:cNvPr id="7" name="TextBox 7"/>
          <p:cNvSpPr txBox="1"/>
          <p:nvPr/>
        </p:nvSpPr>
        <p:spPr>
          <a:xfrm>
            <a:off x="2057717" y="342200"/>
            <a:ext cx="12880784" cy="745491"/>
          </a:xfrm>
          <a:prstGeom prst="rect">
            <a:avLst/>
          </a:prstGeom>
        </p:spPr>
        <p:txBody>
          <a:bodyPr lIns="0" tIns="0" rIns="0" bIns="0" rtlCol="0" anchor="t">
            <a:spAutoFit/>
          </a:bodyPr>
          <a:lstStyle/>
          <a:p>
            <a:pPr algn="l">
              <a:lnSpc>
                <a:spcPts val="6159"/>
              </a:lnSpc>
              <a:spcBef>
                <a:spcPct val="0"/>
              </a:spcBef>
            </a:pPr>
            <a:r>
              <a:rPr lang="en-US" sz="4399" b="1">
                <a:solidFill>
                  <a:srgbClr val="000000"/>
                </a:solidFill>
                <a:latin typeface="Clear Sans Bold"/>
                <a:ea typeface="Clear Sans Bold"/>
                <a:cs typeface="Clear Sans Bold"/>
                <a:sym typeface="Clear Sans Bold"/>
              </a:rPr>
              <a:t> Cho lược đồ quan hệ Q và tập phụ thuộc hàm F</a:t>
            </a:r>
          </a:p>
        </p:txBody>
      </p:sp>
      <p:sp>
        <p:nvSpPr>
          <p:cNvPr id="8" name="TextBox 8"/>
          <p:cNvSpPr txBox="1"/>
          <p:nvPr/>
        </p:nvSpPr>
        <p:spPr>
          <a:xfrm>
            <a:off x="377554" y="6111125"/>
            <a:ext cx="9701689" cy="3778886"/>
          </a:xfrm>
          <a:prstGeom prst="rect">
            <a:avLst/>
          </a:prstGeom>
        </p:spPr>
        <p:txBody>
          <a:bodyPr lIns="0" tIns="0" rIns="0" bIns="0" rtlCol="0" anchor="t">
            <a:spAutoFit/>
          </a:bodyPr>
          <a:lstStyle/>
          <a:p>
            <a:pPr algn="just">
              <a:lnSpc>
                <a:spcPts val="4339"/>
              </a:lnSpc>
            </a:pPr>
            <a:r>
              <a:rPr lang="en-US" sz="3099">
                <a:solidFill>
                  <a:srgbClr val="000000"/>
                </a:solidFill>
                <a:latin typeface="Clear Sans"/>
                <a:ea typeface="Clear Sans"/>
                <a:cs typeface="Clear Sans"/>
                <a:sym typeface="Clear Sans"/>
              </a:rPr>
              <a:t>Cần chứng minh: AB → GH</a:t>
            </a:r>
          </a:p>
          <a:p>
            <a:pPr algn="just">
              <a:lnSpc>
                <a:spcPts val="4339"/>
              </a:lnSpc>
            </a:pPr>
            <a:r>
              <a:rPr lang="en-US" sz="3099">
                <a:solidFill>
                  <a:srgbClr val="000000"/>
                </a:solidFill>
                <a:latin typeface="Clear Sans"/>
                <a:ea typeface="Clear Sans"/>
                <a:cs typeface="Clear Sans"/>
                <a:sym typeface="Clear Sans"/>
              </a:rPr>
              <a:t>Bước 1: Tính bao đóng của AB (AB⁺) theo F</a:t>
            </a:r>
          </a:p>
          <a:p>
            <a:pPr algn="just">
              <a:lnSpc>
                <a:spcPts val="4339"/>
              </a:lnSpc>
            </a:pPr>
            <a:r>
              <a:rPr lang="en-US" sz="3099">
                <a:solidFill>
                  <a:srgbClr val="000000"/>
                </a:solidFill>
                <a:latin typeface="Clear Sans"/>
                <a:ea typeface="Clear Sans"/>
                <a:cs typeface="Clear Sans"/>
                <a:sym typeface="Clear Sans"/>
              </a:rPr>
              <a:t> AB⁺ = {A, B}</a:t>
            </a:r>
          </a:p>
          <a:p>
            <a:pPr algn="just">
              <a:lnSpc>
                <a:spcPts val="4339"/>
              </a:lnSpc>
            </a:pPr>
            <a:r>
              <a:rPr lang="en-US" sz="3099">
                <a:solidFill>
                  <a:srgbClr val="000000"/>
                </a:solidFill>
                <a:latin typeface="Clear Sans"/>
                <a:ea typeface="Clear Sans"/>
                <a:cs typeface="Clear Sans"/>
                <a:sym typeface="Clear Sans"/>
              </a:rPr>
              <a:t> AB → E ⇒ AB⁺ = {A, B, E}</a:t>
            </a:r>
          </a:p>
          <a:p>
            <a:pPr algn="just">
              <a:lnSpc>
                <a:spcPts val="4339"/>
              </a:lnSpc>
            </a:pPr>
            <a:r>
              <a:rPr lang="en-US" sz="3099">
                <a:solidFill>
                  <a:srgbClr val="000000"/>
                </a:solidFill>
                <a:latin typeface="Clear Sans"/>
                <a:ea typeface="Clear Sans"/>
                <a:cs typeface="Clear Sans"/>
                <a:sym typeface="Clear Sans"/>
              </a:rPr>
              <a:t> E → G ⇒ AB⁺ = {A, B, E, G}</a:t>
            </a:r>
          </a:p>
          <a:p>
            <a:pPr algn="just">
              <a:lnSpc>
                <a:spcPts val="4339"/>
              </a:lnSpc>
              <a:spcBef>
                <a:spcPct val="0"/>
              </a:spcBef>
            </a:pPr>
            <a:r>
              <a:rPr lang="en-US" sz="3099">
                <a:solidFill>
                  <a:srgbClr val="000000"/>
                </a:solidFill>
                <a:latin typeface="Clear Sans"/>
                <a:ea typeface="Clear Sans"/>
                <a:cs typeface="Clear Sans"/>
                <a:sym typeface="Clear Sans"/>
              </a:rPr>
              <a:t> AG → I (A và G đều có) ⇒ AB⁺ = {A, B, E, G, I}</a:t>
            </a:r>
          </a:p>
          <a:p>
            <a:pPr algn="just">
              <a:lnSpc>
                <a:spcPts val="4339"/>
              </a:lnSpc>
              <a:spcBef>
                <a:spcPct val="0"/>
              </a:spcBef>
            </a:pPr>
            <a:r>
              <a:rPr lang="en-US" sz="3099">
                <a:solidFill>
                  <a:srgbClr val="000000"/>
                </a:solidFill>
                <a:latin typeface="Clear Sans"/>
                <a:ea typeface="Clear Sans"/>
                <a:cs typeface="Clear Sans"/>
                <a:sym typeface="Clear Sans"/>
              </a:rPr>
              <a:t> GI → H ⇒ AB⁺ = {A, B, E, G, I, H}</a:t>
            </a:r>
          </a:p>
        </p:txBody>
      </p:sp>
      <p:sp>
        <p:nvSpPr>
          <p:cNvPr id="9" name="TextBox 9"/>
          <p:cNvSpPr txBox="1"/>
          <p:nvPr/>
        </p:nvSpPr>
        <p:spPr>
          <a:xfrm>
            <a:off x="301325" y="5241808"/>
            <a:ext cx="12321035" cy="745491"/>
          </a:xfrm>
          <a:prstGeom prst="rect">
            <a:avLst/>
          </a:prstGeom>
        </p:spPr>
        <p:txBody>
          <a:bodyPr lIns="0" tIns="0" rIns="0" bIns="0" rtlCol="0" anchor="t">
            <a:spAutoFit/>
          </a:bodyPr>
          <a:lstStyle/>
          <a:p>
            <a:pPr algn="l">
              <a:lnSpc>
                <a:spcPts val="6159"/>
              </a:lnSpc>
              <a:spcBef>
                <a:spcPct val="0"/>
              </a:spcBef>
            </a:pPr>
            <a:r>
              <a:rPr lang="en-US" sz="4399" b="1">
                <a:solidFill>
                  <a:srgbClr val="000000"/>
                </a:solidFill>
                <a:latin typeface="Clear Sans Bold"/>
                <a:ea typeface="Clear Sans Bold"/>
                <a:cs typeface="Clear Sans Bold"/>
                <a:sym typeface="Clear Sans Bold"/>
              </a:rPr>
              <a:t>a) F = {AB → E, AG → I, BE → I, E → G, GI → H}</a:t>
            </a:r>
          </a:p>
        </p:txBody>
      </p:sp>
      <p:sp>
        <p:nvSpPr>
          <p:cNvPr id="10" name="TextBox 10"/>
          <p:cNvSpPr txBox="1"/>
          <p:nvPr/>
        </p:nvSpPr>
        <p:spPr>
          <a:xfrm>
            <a:off x="377554" y="1193022"/>
            <a:ext cx="12880784" cy="3088641"/>
          </a:xfrm>
          <a:prstGeom prst="rect">
            <a:avLst/>
          </a:prstGeom>
        </p:spPr>
        <p:txBody>
          <a:bodyPr lIns="0" tIns="0" rIns="0" bIns="0" rtlCol="0" anchor="t">
            <a:spAutoFit/>
          </a:bodyPr>
          <a:lstStyle/>
          <a:p>
            <a:pPr algn="l">
              <a:lnSpc>
                <a:spcPts val="6159"/>
              </a:lnSpc>
              <a:spcBef>
                <a:spcPct val="0"/>
              </a:spcBef>
            </a:pPr>
            <a:r>
              <a:rPr lang="en-US" sz="4399" b="1">
                <a:solidFill>
                  <a:srgbClr val="000000"/>
                </a:solidFill>
                <a:latin typeface="Clear Sans Bold"/>
                <a:ea typeface="Clear Sans Bold"/>
                <a:cs typeface="Clear Sans Bold"/>
                <a:sym typeface="Clear Sans Bold"/>
              </a:rPr>
              <a:t>a) F={AB→E; AG→I; BE→I; E→G; GI→ H} chứng minh rằng AB → GH.</a:t>
            </a:r>
          </a:p>
          <a:p>
            <a:pPr algn="l">
              <a:lnSpc>
                <a:spcPts val="6159"/>
              </a:lnSpc>
              <a:spcBef>
                <a:spcPct val="0"/>
              </a:spcBef>
            </a:pPr>
            <a:r>
              <a:rPr lang="en-US" sz="4399" b="1">
                <a:solidFill>
                  <a:srgbClr val="000000"/>
                </a:solidFill>
                <a:latin typeface="Clear Sans Bold"/>
                <a:ea typeface="Clear Sans Bold"/>
                <a:cs typeface="Clear Sans Bold"/>
                <a:sym typeface="Clear Sans Bold"/>
              </a:rPr>
              <a:t> b) F={AB→C; B→D; CD→E; CE→GH; G→A} chứng minh rằng AB → E; AB → G</a:t>
            </a:r>
          </a:p>
        </p:txBody>
      </p:sp>
      <p:sp>
        <p:nvSpPr>
          <p:cNvPr id="11" name="TextBox 11"/>
          <p:cNvSpPr txBox="1"/>
          <p:nvPr/>
        </p:nvSpPr>
        <p:spPr>
          <a:xfrm>
            <a:off x="7019051" y="4367388"/>
            <a:ext cx="1955922" cy="821057"/>
          </a:xfrm>
          <a:prstGeom prst="rect">
            <a:avLst/>
          </a:prstGeom>
        </p:spPr>
        <p:txBody>
          <a:bodyPr lIns="0" tIns="0" rIns="0" bIns="0" rtlCol="0" anchor="t">
            <a:spAutoFit/>
          </a:bodyPr>
          <a:lstStyle/>
          <a:p>
            <a:pPr algn="ctr">
              <a:lnSpc>
                <a:spcPts val="6719"/>
              </a:lnSpc>
              <a:spcBef>
                <a:spcPct val="0"/>
              </a:spcBef>
            </a:pPr>
            <a:r>
              <a:rPr lang="en-US" sz="4799" b="1">
                <a:solidFill>
                  <a:srgbClr val="000000"/>
                </a:solidFill>
                <a:latin typeface="Clear Sans Bold"/>
                <a:ea typeface="Clear Sans Bold"/>
                <a:cs typeface="Clear Sans Bold"/>
                <a:sym typeface="Clear Sans Bold"/>
              </a:rPr>
              <a:t>GIẢI</a:t>
            </a:r>
          </a:p>
        </p:txBody>
      </p:sp>
      <p:sp>
        <p:nvSpPr>
          <p:cNvPr id="12" name="TextBox 12"/>
          <p:cNvSpPr txBox="1"/>
          <p:nvPr/>
        </p:nvSpPr>
        <p:spPr>
          <a:xfrm>
            <a:off x="7997012" y="7679574"/>
            <a:ext cx="13187607" cy="622936"/>
          </a:xfrm>
          <a:prstGeom prst="rect">
            <a:avLst/>
          </a:prstGeom>
        </p:spPr>
        <p:txBody>
          <a:bodyPr lIns="0" tIns="0" rIns="0" bIns="0" rtlCol="0" anchor="t">
            <a:spAutoFit/>
          </a:bodyPr>
          <a:lstStyle/>
          <a:p>
            <a:pPr algn="l">
              <a:lnSpc>
                <a:spcPts val="5039"/>
              </a:lnSpc>
              <a:spcBef>
                <a:spcPct val="0"/>
              </a:spcBef>
            </a:pPr>
            <a:r>
              <a:rPr lang="en-US" sz="3599">
                <a:solidFill>
                  <a:srgbClr val="000000"/>
                </a:solidFill>
                <a:latin typeface="Clear Sans"/>
                <a:ea typeface="Clear Sans"/>
                <a:cs typeface="Clear Sans"/>
                <a:sym typeface="Clear Sans"/>
              </a:rPr>
              <a:t>Kết luận: AB⁺ chứa cả G và H ⇒ AB → GH (Đpcm)</a:t>
            </a:r>
          </a:p>
        </p:txBody>
      </p:sp>
      <p:sp>
        <p:nvSpPr>
          <p:cNvPr id="13" name="TextBox 13"/>
          <p:cNvSpPr txBox="1"/>
          <p:nvPr/>
        </p:nvSpPr>
        <p:spPr>
          <a:xfrm>
            <a:off x="11651159" y="9332912"/>
            <a:ext cx="5608141"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Dương Huỳnh Ngọc Trâm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Freeform 2"/>
          <p:cNvSpPr/>
          <p:nvPr/>
        </p:nvSpPr>
        <p:spPr>
          <a:xfrm>
            <a:off x="-4638579" y="2909549"/>
            <a:ext cx="6552664" cy="6613904"/>
          </a:xfrm>
          <a:custGeom>
            <a:avLst/>
            <a:gdLst/>
            <a:ahLst/>
            <a:cxnLst/>
            <a:rect l="l" t="t" r="r" b="b"/>
            <a:pathLst>
              <a:path w="6552664" h="6613904">
                <a:moveTo>
                  <a:pt x="0" y="0"/>
                </a:moveTo>
                <a:lnTo>
                  <a:pt x="6552664" y="0"/>
                </a:lnTo>
                <a:lnTo>
                  <a:pt x="6552664" y="6613904"/>
                </a:lnTo>
                <a:lnTo>
                  <a:pt x="0" y="6613904"/>
                </a:lnTo>
                <a:lnTo>
                  <a:pt x="0" y="0"/>
                </a:lnTo>
                <a:close/>
              </a:path>
            </a:pathLst>
          </a:custGeom>
          <a:blipFill>
            <a:blip r:embed="rId2">
              <a:alphaModFix amt="55000"/>
            </a:blip>
            <a:stretch>
              <a:fillRect/>
            </a:stretch>
          </a:blipFill>
        </p:spPr>
      </p:sp>
      <p:sp>
        <p:nvSpPr>
          <p:cNvPr id="3" name="Freeform 3"/>
          <p:cNvSpPr/>
          <p:nvPr/>
        </p:nvSpPr>
        <p:spPr>
          <a:xfrm>
            <a:off x="1028700" y="0"/>
            <a:ext cx="1770771" cy="1680592"/>
          </a:xfrm>
          <a:custGeom>
            <a:avLst/>
            <a:gdLst/>
            <a:ahLst/>
            <a:cxnLst/>
            <a:rect l="l" t="t" r="r" b="b"/>
            <a:pathLst>
              <a:path w="1770771" h="1680592">
                <a:moveTo>
                  <a:pt x="0" y="0"/>
                </a:moveTo>
                <a:lnTo>
                  <a:pt x="1770771" y="0"/>
                </a:lnTo>
                <a:lnTo>
                  <a:pt x="1770771" y="1680592"/>
                </a:lnTo>
                <a:lnTo>
                  <a:pt x="0" y="1680592"/>
                </a:lnTo>
                <a:lnTo>
                  <a:pt x="0" y="0"/>
                </a:lnTo>
                <a:close/>
              </a:path>
            </a:pathLst>
          </a:custGeom>
          <a:blipFill>
            <a:blip r:embed="rId3">
              <a:alphaModFix amt="26000"/>
            </a:blip>
            <a:stretch>
              <a:fillRect/>
            </a:stretch>
          </a:blipFill>
        </p:spPr>
      </p:sp>
      <p:sp>
        <p:nvSpPr>
          <p:cNvPr id="4" name="Freeform 4"/>
          <p:cNvSpPr/>
          <p:nvPr/>
        </p:nvSpPr>
        <p:spPr>
          <a:xfrm>
            <a:off x="14494296" y="7969483"/>
            <a:ext cx="3793704" cy="2317517"/>
          </a:xfrm>
          <a:custGeom>
            <a:avLst/>
            <a:gdLst/>
            <a:ahLst/>
            <a:cxnLst/>
            <a:rect l="l" t="t" r="r" b="b"/>
            <a:pathLst>
              <a:path w="3793704" h="2317517">
                <a:moveTo>
                  <a:pt x="0" y="0"/>
                </a:moveTo>
                <a:lnTo>
                  <a:pt x="3793704" y="0"/>
                </a:lnTo>
                <a:lnTo>
                  <a:pt x="3793704" y="2317517"/>
                </a:lnTo>
                <a:lnTo>
                  <a:pt x="0" y="2317517"/>
                </a:lnTo>
                <a:lnTo>
                  <a:pt x="0" y="0"/>
                </a:lnTo>
                <a:close/>
              </a:path>
            </a:pathLst>
          </a:custGeom>
          <a:blipFill>
            <a:blip r:embed="rId4"/>
            <a:stretch>
              <a:fillRect b="-17969"/>
            </a:stretch>
          </a:blipFill>
        </p:spPr>
      </p:sp>
      <p:graphicFrame>
        <p:nvGraphicFramePr>
          <p:cNvPr id="5" name="Table 5"/>
          <p:cNvGraphicFramePr>
            <a:graphicFrameLocks noGrp="1"/>
          </p:cNvGraphicFramePr>
          <p:nvPr/>
        </p:nvGraphicFramePr>
        <p:xfrm>
          <a:off x="0" y="1342023"/>
          <a:ext cx="17643230" cy="8637232"/>
        </p:xfrm>
        <a:graphic>
          <a:graphicData uri="http://schemas.openxmlformats.org/drawingml/2006/table">
            <a:tbl>
              <a:tblPr/>
              <a:tblGrid>
                <a:gridCol w="6518019">
                  <a:extLst>
                    <a:ext uri="{9D8B030D-6E8A-4147-A177-3AD203B41FA5}">
                      <a16:colId xmlns:a16="http://schemas.microsoft.com/office/drawing/2014/main" val="20000"/>
                    </a:ext>
                  </a:extLst>
                </a:gridCol>
                <a:gridCol w="8189377">
                  <a:extLst>
                    <a:ext uri="{9D8B030D-6E8A-4147-A177-3AD203B41FA5}">
                      <a16:colId xmlns:a16="http://schemas.microsoft.com/office/drawing/2014/main" val="20001"/>
                    </a:ext>
                  </a:extLst>
                </a:gridCol>
                <a:gridCol w="2935834">
                  <a:extLst>
                    <a:ext uri="{9D8B030D-6E8A-4147-A177-3AD203B41FA5}">
                      <a16:colId xmlns:a16="http://schemas.microsoft.com/office/drawing/2014/main" val="20002"/>
                    </a:ext>
                  </a:extLst>
                </a:gridCol>
              </a:tblGrid>
              <a:tr h="1265985">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33261">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66531">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23126">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22460">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325868">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TextBox 6"/>
          <p:cNvSpPr txBox="1"/>
          <p:nvPr/>
        </p:nvSpPr>
        <p:spPr>
          <a:xfrm>
            <a:off x="2764083" y="319520"/>
            <a:ext cx="12654201" cy="1022503"/>
          </a:xfrm>
          <a:prstGeom prst="rect">
            <a:avLst/>
          </a:prstGeom>
        </p:spPr>
        <p:txBody>
          <a:bodyPr lIns="0" tIns="0" rIns="0" bIns="0" rtlCol="0" anchor="t">
            <a:spAutoFit/>
          </a:bodyPr>
          <a:lstStyle/>
          <a:p>
            <a:pPr algn="ctr">
              <a:lnSpc>
                <a:spcPts val="8150"/>
              </a:lnSpc>
              <a:spcBef>
                <a:spcPct val="0"/>
              </a:spcBef>
            </a:pPr>
            <a:r>
              <a:rPr lang="en-US" sz="6626" b="1">
                <a:solidFill>
                  <a:srgbClr val="000000"/>
                </a:solidFill>
                <a:latin typeface="Canva Sans Bold"/>
                <a:ea typeface="Canva Sans Bold"/>
                <a:cs typeface="Canva Sans Bold"/>
                <a:sym typeface="Canva Sans Bold"/>
              </a:rPr>
              <a:t>BẢNG PHÂN CÔNG CÔNG VIỆC</a:t>
            </a:r>
          </a:p>
        </p:txBody>
      </p:sp>
      <p:sp>
        <p:nvSpPr>
          <p:cNvPr id="7" name="TextBox 7"/>
          <p:cNvSpPr txBox="1"/>
          <p:nvPr/>
        </p:nvSpPr>
        <p:spPr>
          <a:xfrm>
            <a:off x="1522359" y="1386793"/>
            <a:ext cx="3215640" cy="827431"/>
          </a:xfrm>
          <a:prstGeom prst="rect">
            <a:avLst/>
          </a:prstGeom>
        </p:spPr>
        <p:txBody>
          <a:bodyPr lIns="0" tIns="0" rIns="0" bIns="0" rtlCol="0" anchor="t">
            <a:spAutoFit/>
          </a:bodyPr>
          <a:lstStyle/>
          <a:p>
            <a:pPr algn="ctr">
              <a:lnSpc>
                <a:spcPts val="6551"/>
              </a:lnSpc>
              <a:spcBef>
                <a:spcPct val="0"/>
              </a:spcBef>
            </a:pPr>
            <a:r>
              <a:rPr lang="en-US" sz="5326" b="1">
                <a:solidFill>
                  <a:srgbClr val="000000"/>
                </a:solidFill>
                <a:latin typeface="Canva Sans Bold"/>
                <a:ea typeface="Canva Sans Bold"/>
                <a:cs typeface="Canva Sans Bold"/>
                <a:sym typeface="Canva Sans Bold"/>
              </a:rPr>
              <a:t>Họ và Tên</a:t>
            </a:r>
          </a:p>
        </p:txBody>
      </p:sp>
      <p:sp>
        <p:nvSpPr>
          <p:cNvPr id="8" name="TextBox 8"/>
          <p:cNvSpPr txBox="1"/>
          <p:nvPr/>
        </p:nvSpPr>
        <p:spPr>
          <a:xfrm>
            <a:off x="9004342" y="1422437"/>
            <a:ext cx="3225403" cy="827431"/>
          </a:xfrm>
          <a:prstGeom prst="rect">
            <a:avLst/>
          </a:prstGeom>
        </p:spPr>
        <p:txBody>
          <a:bodyPr lIns="0" tIns="0" rIns="0" bIns="0" rtlCol="0" anchor="t">
            <a:spAutoFit/>
          </a:bodyPr>
          <a:lstStyle/>
          <a:p>
            <a:pPr algn="ctr">
              <a:lnSpc>
                <a:spcPts val="6551"/>
              </a:lnSpc>
              <a:spcBef>
                <a:spcPct val="0"/>
              </a:spcBef>
            </a:pPr>
            <a:r>
              <a:rPr lang="en-US" sz="5326" b="1">
                <a:solidFill>
                  <a:srgbClr val="000000"/>
                </a:solidFill>
                <a:latin typeface="Canva Sans Bold"/>
                <a:ea typeface="Canva Sans Bold"/>
                <a:cs typeface="Canva Sans Bold"/>
                <a:sym typeface="Canva Sans Bold"/>
              </a:rPr>
              <a:t>Công việc</a:t>
            </a:r>
          </a:p>
        </p:txBody>
      </p:sp>
      <p:sp>
        <p:nvSpPr>
          <p:cNvPr id="9" name="TextBox 9"/>
          <p:cNvSpPr txBox="1"/>
          <p:nvPr/>
        </p:nvSpPr>
        <p:spPr>
          <a:xfrm>
            <a:off x="14694686" y="1332498"/>
            <a:ext cx="2972006" cy="1288976"/>
          </a:xfrm>
          <a:prstGeom prst="rect">
            <a:avLst/>
          </a:prstGeom>
        </p:spPr>
        <p:txBody>
          <a:bodyPr lIns="0" tIns="0" rIns="0" bIns="0" rtlCol="0" anchor="t">
            <a:spAutoFit/>
          </a:bodyPr>
          <a:lstStyle/>
          <a:p>
            <a:pPr algn="ctr">
              <a:lnSpc>
                <a:spcPts val="5149"/>
              </a:lnSpc>
              <a:spcBef>
                <a:spcPct val="0"/>
              </a:spcBef>
            </a:pPr>
            <a:r>
              <a:rPr lang="en-US" sz="4186" b="1">
                <a:solidFill>
                  <a:srgbClr val="000000"/>
                </a:solidFill>
                <a:latin typeface="Canva Sans Bold"/>
                <a:ea typeface="Canva Sans Bold"/>
                <a:cs typeface="Canva Sans Bold"/>
                <a:sym typeface="Canva Sans Bold"/>
              </a:rPr>
              <a:t>Mức độ hoàn thành</a:t>
            </a:r>
          </a:p>
        </p:txBody>
      </p:sp>
      <p:sp>
        <p:nvSpPr>
          <p:cNvPr id="10" name="TextBox 10"/>
          <p:cNvSpPr txBox="1"/>
          <p:nvPr/>
        </p:nvSpPr>
        <p:spPr>
          <a:xfrm>
            <a:off x="-693396" y="2932553"/>
            <a:ext cx="7332280" cy="752849"/>
          </a:xfrm>
          <a:prstGeom prst="rect">
            <a:avLst/>
          </a:prstGeom>
        </p:spPr>
        <p:txBody>
          <a:bodyPr lIns="0" tIns="0" rIns="0" bIns="0" rtlCol="0" anchor="t">
            <a:spAutoFit/>
          </a:bodyPr>
          <a:lstStyle/>
          <a:p>
            <a:pPr algn="ctr">
              <a:lnSpc>
                <a:spcPts val="6029"/>
              </a:lnSpc>
              <a:spcBef>
                <a:spcPct val="0"/>
              </a:spcBef>
            </a:pPr>
            <a:r>
              <a:rPr lang="en-US" sz="4901" b="1">
                <a:solidFill>
                  <a:srgbClr val="000000"/>
                </a:solidFill>
                <a:latin typeface="Canva Sans Bold"/>
                <a:ea typeface="Canva Sans Bold"/>
                <a:cs typeface="Canva Sans Bold"/>
                <a:sym typeface="Canva Sans Bold"/>
              </a:rPr>
              <a:t>Nguyễn Nhật Sa Sa</a:t>
            </a:r>
          </a:p>
        </p:txBody>
      </p:sp>
      <p:sp>
        <p:nvSpPr>
          <p:cNvPr id="11" name="TextBox 11"/>
          <p:cNvSpPr txBox="1"/>
          <p:nvPr/>
        </p:nvSpPr>
        <p:spPr>
          <a:xfrm>
            <a:off x="-86785" y="4324128"/>
            <a:ext cx="6660630" cy="738349"/>
          </a:xfrm>
          <a:prstGeom prst="rect">
            <a:avLst/>
          </a:prstGeom>
        </p:spPr>
        <p:txBody>
          <a:bodyPr lIns="0" tIns="0" rIns="0" bIns="0" rtlCol="0" anchor="t">
            <a:spAutoFit/>
          </a:bodyPr>
          <a:lstStyle/>
          <a:p>
            <a:pPr algn="ctr">
              <a:lnSpc>
                <a:spcPts val="5911"/>
              </a:lnSpc>
              <a:spcBef>
                <a:spcPct val="0"/>
              </a:spcBef>
            </a:pPr>
            <a:r>
              <a:rPr lang="en-US" sz="4806" b="1">
                <a:solidFill>
                  <a:srgbClr val="000000"/>
                </a:solidFill>
                <a:latin typeface="Canva Sans Bold"/>
                <a:ea typeface="Canva Sans Bold"/>
                <a:cs typeface="Canva Sans Bold"/>
                <a:sym typeface="Canva Sans Bold"/>
              </a:rPr>
              <a:t>Hoàng Nguyên Phong</a:t>
            </a:r>
          </a:p>
        </p:txBody>
      </p:sp>
      <p:sp>
        <p:nvSpPr>
          <p:cNvPr id="12" name="TextBox 12"/>
          <p:cNvSpPr txBox="1"/>
          <p:nvPr/>
        </p:nvSpPr>
        <p:spPr>
          <a:xfrm>
            <a:off x="-1020929" y="5835314"/>
            <a:ext cx="7332280" cy="752849"/>
          </a:xfrm>
          <a:prstGeom prst="rect">
            <a:avLst/>
          </a:prstGeom>
        </p:spPr>
        <p:txBody>
          <a:bodyPr lIns="0" tIns="0" rIns="0" bIns="0" rtlCol="0" anchor="t">
            <a:spAutoFit/>
          </a:bodyPr>
          <a:lstStyle/>
          <a:p>
            <a:pPr algn="ctr">
              <a:lnSpc>
                <a:spcPts val="6029"/>
              </a:lnSpc>
              <a:spcBef>
                <a:spcPct val="0"/>
              </a:spcBef>
            </a:pPr>
            <a:r>
              <a:rPr lang="en-US" sz="4901" b="1">
                <a:solidFill>
                  <a:srgbClr val="000000"/>
                </a:solidFill>
                <a:latin typeface="Canva Sans Bold"/>
                <a:ea typeface="Canva Sans Bold"/>
                <a:cs typeface="Canva Sans Bold"/>
                <a:sym typeface="Canva Sans Bold"/>
              </a:rPr>
              <a:t>Nguyễn Tiến Đạt</a:t>
            </a:r>
          </a:p>
        </p:txBody>
      </p:sp>
      <p:sp>
        <p:nvSpPr>
          <p:cNvPr id="13" name="TextBox 13"/>
          <p:cNvSpPr txBox="1"/>
          <p:nvPr/>
        </p:nvSpPr>
        <p:spPr>
          <a:xfrm>
            <a:off x="-154259" y="7162856"/>
            <a:ext cx="6465611" cy="1449026"/>
          </a:xfrm>
          <a:prstGeom prst="rect">
            <a:avLst/>
          </a:prstGeom>
        </p:spPr>
        <p:txBody>
          <a:bodyPr lIns="0" tIns="0" rIns="0" bIns="0" rtlCol="0" anchor="t">
            <a:spAutoFit/>
          </a:bodyPr>
          <a:lstStyle/>
          <a:p>
            <a:pPr algn="ctr">
              <a:lnSpc>
                <a:spcPts val="5754"/>
              </a:lnSpc>
              <a:spcBef>
                <a:spcPct val="0"/>
              </a:spcBef>
            </a:pPr>
            <a:r>
              <a:rPr lang="en-US" sz="4678" b="1">
                <a:solidFill>
                  <a:srgbClr val="000000"/>
                </a:solidFill>
                <a:latin typeface="Canva Sans Bold"/>
                <a:ea typeface="Canva Sans Bold"/>
                <a:cs typeface="Canva Sans Bold"/>
                <a:sym typeface="Canva Sans Bold"/>
              </a:rPr>
              <a:t>Ngô Ngọc Phương Trinh</a:t>
            </a:r>
          </a:p>
        </p:txBody>
      </p:sp>
      <p:sp>
        <p:nvSpPr>
          <p:cNvPr id="14" name="TextBox 14"/>
          <p:cNvSpPr txBox="1"/>
          <p:nvPr/>
        </p:nvSpPr>
        <p:spPr>
          <a:xfrm>
            <a:off x="-246013" y="8531530"/>
            <a:ext cx="6752383" cy="1458475"/>
          </a:xfrm>
          <a:prstGeom prst="rect">
            <a:avLst/>
          </a:prstGeom>
        </p:spPr>
        <p:txBody>
          <a:bodyPr lIns="0" tIns="0" rIns="0" bIns="0" rtlCol="0" anchor="t">
            <a:spAutoFit/>
          </a:bodyPr>
          <a:lstStyle/>
          <a:p>
            <a:pPr algn="ctr">
              <a:lnSpc>
                <a:spcPts val="5778"/>
              </a:lnSpc>
              <a:spcBef>
                <a:spcPct val="0"/>
              </a:spcBef>
            </a:pPr>
            <a:r>
              <a:rPr lang="en-US" sz="4698" b="1">
                <a:solidFill>
                  <a:srgbClr val="000000"/>
                </a:solidFill>
                <a:latin typeface="Canva Sans Bold"/>
                <a:ea typeface="Canva Sans Bold"/>
                <a:cs typeface="Canva Sans Bold"/>
                <a:sym typeface="Canva Sans Bold"/>
              </a:rPr>
              <a:t>Dương Huỳnh Ngọc Trâm</a:t>
            </a:r>
          </a:p>
        </p:txBody>
      </p:sp>
      <p:sp>
        <p:nvSpPr>
          <p:cNvPr id="15" name="TextBox 15"/>
          <p:cNvSpPr txBox="1"/>
          <p:nvPr/>
        </p:nvSpPr>
        <p:spPr>
          <a:xfrm>
            <a:off x="15331410" y="2857971"/>
            <a:ext cx="1873091" cy="827431"/>
          </a:xfrm>
          <a:prstGeom prst="rect">
            <a:avLst/>
          </a:prstGeom>
        </p:spPr>
        <p:txBody>
          <a:bodyPr lIns="0" tIns="0" rIns="0" bIns="0" rtlCol="0" anchor="t">
            <a:spAutoFit/>
          </a:bodyPr>
          <a:lstStyle/>
          <a:p>
            <a:pPr algn="ctr">
              <a:lnSpc>
                <a:spcPts val="6551"/>
              </a:lnSpc>
              <a:spcBef>
                <a:spcPct val="0"/>
              </a:spcBef>
            </a:pPr>
            <a:r>
              <a:rPr lang="en-US" sz="5326" b="1">
                <a:solidFill>
                  <a:srgbClr val="000000"/>
                </a:solidFill>
                <a:latin typeface="Canva Sans Bold"/>
                <a:ea typeface="Canva Sans Bold"/>
                <a:cs typeface="Canva Sans Bold"/>
                <a:sym typeface="Canva Sans Bold"/>
              </a:rPr>
              <a:t>100%</a:t>
            </a:r>
          </a:p>
        </p:txBody>
      </p:sp>
      <p:sp>
        <p:nvSpPr>
          <p:cNvPr id="16" name="TextBox 16"/>
          <p:cNvSpPr txBox="1"/>
          <p:nvPr/>
        </p:nvSpPr>
        <p:spPr>
          <a:xfrm>
            <a:off x="15331410" y="4316069"/>
            <a:ext cx="1873091" cy="827431"/>
          </a:xfrm>
          <a:prstGeom prst="rect">
            <a:avLst/>
          </a:prstGeom>
        </p:spPr>
        <p:txBody>
          <a:bodyPr lIns="0" tIns="0" rIns="0" bIns="0" rtlCol="0" anchor="t">
            <a:spAutoFit/>
          </a:bodyPr>
          <a:lstStyle/>
          <a:p>
            <a:pPr algn="ctr">
              <a:lnSpc>
                <a:spcPts val="6551"/>
              </a:lnSpc>
              <a:spcBef>
                <a:spcPct val="0"/>
              </a:spcBef>
            </a:pPr>
            <a:r>
              <a:rPr lang="en-US" sz="5326" b="1">
                <a:solidFill>
                  <a:srgbClr val="000000"/>
                </a:solidFill>
                <a:latin typeface="Canva Sans Bold"/>
                <a:ea typeface="Canva Sans Bold"/>
                <a:cs typeface="Canva Sans Bold"/>
                <a:sym typeface="Canva Sans Bold"/>
              </a:rPr>
              <a:t>100%</a:t>
            </a:r>
          </a:p>
        </p:txBody>
      </p:sp>
      <p:sp>
        <p:nvSpPr>
          <p:cNvPr id="17" name="TextBox 17"/>
          <p:cNvSpPr txBox="1"/>
          <p:nvPr/>
        </p:nvSpPr>
        <p:spPr>
          <a:xfrm>
            <a:off x="15331410" y="5897655"/>
            <a:ext cx="1873091" cy="827431"/>
          </a:xfrm>
          <a:prstGeom prst="rect">
            <a:avLst/>
          </a:prstGeom>
        </p:spPr>
        <p:txBody>
          <a:bodyPr lIns="0" tIns="0" rIns="0" bIns="0" rtlCol="0" anchor="t">
            <a:spAutoFit/>
          </a:bodyPr>
          <a:lstStyle/>
          <a:p>
            <a:pPr algn="ctr">
              <a:lnSpc>
                <a:spcPts val="6551"/>
              </a:lnSpc>
              <a:spcBef>
                <a:spcPct val="0"/>
              </a:spcBef>
            </a:pPr>
            <a:r>
              <a:rPr lang="en-US" sz="5326" b="1">
                <a:solidFill>
                  <a:srgbClr val="000000"/>
                </a:solidFill>
                <a:latin typeface="Canva Sans Bold"/>
                <a:ea typeface="Canva Sans Bold"/>
                <a:cs typeface="Canva Sans Bold"/>
                <a:sym typeface="Canva Sans Bold"/>
              </a:rPr>
              <a:t>100%</a:t>
            </a:r>
          </a:p>
        </p:txBody>
      </p:sp>
      <p:sp>
        <p:nvSpPr>
          <p:cNvPr id="18" name="TextBox 18"/>
          <p:cNvSpPr txBox="1"/>
          <p:nvPr/>
        </p:nvSpPr>
        <p:spPr>
          <a:xfrm>
            <a:off x="15331410" y="7353736"/>
            <a:ext cx="1873091" cy="827431"/>
          </a:xfrm>
          <a:prstGeom prst="rect">
            <a:avLst/>
          </a:prstGeom>
        </p:spPr>
        <p:txBody>
          <a:bodyPr lIns="0" tIns="0" rIns="0" bIns="0" rtlCol="0" anchor="t">
            <a:spAutoFit/>
          </a:bodyPr>
          <a:lstStyle/>
          <a:p>
            <a:pPr algn="ctr">
              <a:lnSpc>
                <a:spcPts val="6551"/>
              </a:lnSpc>
              <a:spcBef>
                <a:spcPct val="0"/>
              </a:spcBef>
            </a:pPr>
            <a:r>
              <a:rPr lang="en-US" sz="5326" b="1">
                <a:solidFill>
                  <a:srgbClr val="000000"/>
                </a:solidFill>
                <a:latin typeface="Canva Sans Bold"/>
                <a:ea typeface="Canva Sans Bold"/>
                <a:cs typeface="Canva Sans Bold"/>
                <a:sym typeface="Canva Sans Bold"/>
              </a:rPr>
              <a:t>100%</a:t>
            </a:r>
          </a:p>
        </p:txBody>
      </p:sp>
      <p:sp>
        <p:nvSpPr>
          <p:cNvPr id="19" name="TextBox 19"/>
          <p:cNvSpPr txBox="1"/>
          <p:nvPr/>
        </p:nvSpPr>
        <p:spPr>
          <a:xfrm>
            <a:off x="15331410" y="8696022"/>
            <a:ext cx="1873091" cy="827431"/>
          </a:xfrm>
          <a:prstGeom prst="rect">
            <a:avLst/>
          </a:prstGeom>
        </p:spPr>
        <p:txBody>
          <a:bodyPr lIns="0" tIns="0" rIns="0" bIns="0" rtlCol="0" anchor="t">
            <a:spAutoFit/>
          </a:bodyPr>
          <a:lstStyle/>
          <a:p>
            <a:pPr algn="ctr">
              <a:lnSpc>
                <a:spcPts val="6551"/>
              </a:lnSpc>
              <a:spcBef>
                <a:spcPct val="0"/>
              </a:spcBef>
            </a:pPr>
            <a:r>
              <a:rPr lang="en-US" sz="5326" b="1">
                <a:solidFill>
                  <a:srgbClr val="000000"/>
                </a:solidFill>
                <a:latin typeface="Canva Sans Bold"/>
                <a:ea typeface="Canva Sans Bold"/>
                <a:cs typeface="Canva Sans Bold"/>
                <a:sym typeface="Canva Sans Bold"/>
              </a:rPr>
              <a:t>100%</a:t>
            </a:r>
          </a:p>
        </p:txBody>
      </p:sp>
      <p:sp>
        <p:nvSpPr>
          <p:cNvPr id="20" name="TextBox 20"/>
          <p:cNvSpPr txBox="1"/>
          <p:nvPr/>
        </p:nvSpPr>
        <p:spPr>
          <a:xfrm>
            <a:off x="6606876" y="2805523"/>
            <a:ext cx="8487835" cy="951376"/>
          </a:xfrm>
          <a:prstGeom prst="rect">
            <a:avLst/>
          </a:prstGeom>
        </p:spPr>
        <p:txBody>
          <a:bodyPr lIns="0" tIns="0" rIns="0" bIns="0" rtlCol="0" anchor="t">
            <a:spAutoFit/>
          </a:bodyPr>
          <a:lstStyle/>
          <a:p>
            <a:pPr algn="l">
              <a:lnSpc>
                <a:spcPts val="3804"/>
              </a:lnSpc>
              <a:spcBef>
                <a:spcPct val="0"/>
              </a:spcBef>
            </a:pPr>
            <a:r>
              <a:rPr lang="en-US" sz="3093">
                <a:solidFill>
                  <a:srgbClr val="000000"/>
                </a:solidFill>
                <a:latin typeface="Canva Sans"/>
                <a:ea typeface="Canva Sans"/>
                <a:cs typeface="Canva Sans"/>
                <a:sym typeface="Canva Sans"/>
              </a:rPr>
              <a:t>Phần A câu 2, 2 câu truy vấn kết nối nhiều bảng, phần B câu 5,6,Tổng hợp câu 5,Word </a:t>
            </a:r>
          </a:p>
        </p:txBody>
      </p:sp>
      <p:sp>
        <p:nvSpPr>
          <p:cNvPr id="21" name="TextBox 21"/>
          <p:cNvSpPr txBox="1"/>
          <p:nvPr/>
        </p:nvSpPr>
        <p:spPr>
          <a:xfrm>
            <a:off x="6638884" y="4132820"/>
            <a:ext cx="7760368" cy="1441659"/>
          </a:xfrm>
          <a:prstGeom prst="rect">
            <a:avLst/>
          </a:prstGeom>
        </p:spPr>
        <p:txBody>
          <a:bodyPr lIns="0" tIns="0" rIns="0" bIns="0" rtlCol="0" anchor="t">
            <a:spAutoFit/>
          </a:bodyPr>
          <a:lstStyle/>
          <a:p>
            <a:pPr algn="l">
              <a:lnSpc>
                <a:spcPts val="3845"/>
              </a:lnSpc>
              <a:spcBef>
                <a:spcPct val="0"/>
              </a:spcBef>
            </a:pPr>
            <a:r>
              <a:rPr lang="en-US" sz="3126">
                <a:solidFill>
                  <a:srgbClr val="000000"/>
                </a:solidFill>
                <a:latin typeface="Canva Sans"/>
                <a:ea typeface="Canva Sans"/>
                <a:cs typeface="Canva Sans"/>
                <a:sym typeface="Canva Sans"/>
              </a:rPr>
              <a:t>Phần A câu 3, 2 câu update, 1 câu truy vấn bất kỳ,Phần B câu 4,5,Tổng hợp câu 3,4,5</a:t>
            </a:r>
          </a:p>
        </p:txBody>
      </p:sp>
      <p:sp>
        <p:nvSpPr>
          <p:cNvPr id="22" name="TextBox 22"/>
          <p:cNvSpPr txBox="1"/>
          <p:nvPr/>
        </p:nvSpPr>
        <p:spPr>
          <a:xfrm>
            <a:off x="6573845" y="5863540"/>
            <a:ext cx="8120841" cy="1081957"/>
          </a:xfrm>
          <a:prstGeom prst="rect">
            <a:avLst/>
          </a:prstGeom>
        </p:spPr>
        <p:txBody>
          <a:bodyPr lIns="0" tIns="0" rIns="0" bIns="0" rtlCol="0" anchor="t">
            <a:spAutoFit/>
          </a:bodyPr>
          <a:lstStyle/>
          <a:p>
            <a:pPr algn="l">
              <a:lnSpc>
                <a:spcPts val="4331"/>
              </a:lnSpc>
              <a:spcBef>
                <a:spcPct val="0"/>
              </a:spcBef>
            </a:pPr>
            <a:r>
              <a:rPr lang="en-US" sz="3521">
                <a:solidFill>
                  <a:srgbClr val="000000"/>
                </a:solidFill>
                <a:latin typeface="Canva Sans"/>
                <a:ea typeface="Canva Sans"/>
                <a:cs typeface="Canva Sans"/>
                <a:sym typeface="Canva Sans"/>
              </a:rPr>
              <a:t>Phần A câu 3, hai câu group by,Phần B câu1,10.Tổng hợp câu 6,7</a:t>
            </a:r>
          </a:p>
        </p:txBody>
      </p:sp>
      <p:sp>
        <p:nvSpPr>
          <p:cNvPr id="23" name="TextBox 23"/>
          <p:cNvSpPr txBox="1"/>
          <p:nvPr/>
        </p:nvSpPr>
        <p:spPr>
          <a:xfrm>
            <a:off x="6638884" y="7071024"/>
            <a:ext cx="7627854" cy="1540858"/>
          </a:xfrm>
          <a:prstGeom prst="rect">
            <a:avLst/>
          </a:prstGeom>
        </p:spPr>
        <p:txBody>
          <a:bodyPr lIns="0" tIns="0" rIns="0" bIns="0" rtlCol="0" anchor="t">
            <a:spAutoFit/>
          </a:bodyPr>
          <a:lstStyle/>
          <a:p>
            <a:pPr algn="l">
              <a:lnSpc>
                <a:spcPts val="4060"/>
              </a:lnSpc>
              <a:spcBef>
                <a:spcPct val="0"/>
              </a:spcBef>
            </a:pPr>
            <a:r>
              <a:rPr lang="en-US" sz="3301">
                <a:solidFill>
                  <a:srgbClr val="000000"/>
                </a:solidFill>
                <a:latin typeface="Canva Sans"/>
                <a:ea typeface="Canva Sans"/>
                <a:cs typeface="Canva Sans"/>
                <a:sym typeface="Canva Sans"/>
              </a:rPr>
              <a:t>Phần A câu 1, 2câu delete, 1 câu truy vấn bất kì.Phần B câu 2,9,11.Tổng hợp câu 1</a:t>
            </a:r>
          </a:p>
        </p:txBody>
      </p:sp>
      <p:sp>
        <p:nvSpPr>
          <p:cNvPr id="24" name="TextBox 24"/>
          <p:cNvSpPr txBox="1"/>
          <p:nvPr/>
        </p:nvSpPr>
        <p:spPr>
          <a:xfrm>
            <a:off x="6606876" y="8729076"/>
            <a:ext cx="7760368" cy="1048923"/>
          </a:xfrm>
          <a:prstGeom prst="rect">
            <a:avLst/>
          </a:prstGeom>
        </p:spPr>
        <p:txBody>
          <a:bodyPr lIns="0" tIns="0" rIns="0" bIns="0" rtlCol="0" anchor="t">
            <a:spAutoFit/>
          </a:bodyPr>
          <a:lstStyle/>
          <a:p>
            <a:pPr algn="l">
              <a:lnSpc>
                <a:spcPts val="4207"/>
              </a:lnSpc>
              <a:spcBef>
                <a:spcPct val="0"/>
              </a:spcBef>
            </a:pPr>
            <a:r>
              <a:rPr lang="en-US" sz="3421">
                <a:solidFill>
                  <a:srgbClr val="000000"/>
                </a:solidFill>
                <a:latin typeface="Canva Sans"/>
                <a:ea typeface="Canva Sans"/>
                <a:cs typeface="Canva Sans"/>
                <a:sym typeface="Canva Sans"/>
              </a:rPr>
              <a:t>Phần A câu1, 2 câu sub querry.Phần B câu 3,8.Tổng hợp câu 2. PowerPoint</a:t>
            </a:r>
          </a:p>
        </p:txBody>
      </p:sp>
      <p:sp>
        <p:nvSpPr>
          <p:cNvPr id="25" name="TextBox 2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6E0EB"/>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30</a:t>
            </a:r>
          </a:p>
        </p:txBody>
      </p:sp>
      <p:grpSp>
        <p:nvGrpSpPr>
          <p:cNvPr id="3" name="Group 3"/>
          <p:cNvGrpSpPr/>
          <p:nvPr/>
        </p:nvGrpSpPr>
        <p:grpSpPr>
          <a:xfrm>
            <a:off x="-392694" y="180354"/>
            <a:ext cx="2450411" cy="1088868"/>
            <a:chOff x="0" y="0"/>
            <a:chExt cx="645376" cy="286780"/>
          </a:xfrm>
        </p:grpSpPr>
        <p:sp>
          <p:nvSpPr>
            <p:cNvPr id="4" name="Freeform 4"/>
            <p:cNvSpPr/>
            <p:nvPr/>
          </p:nvSpPr>
          <p:spPr>
            <a:xfrm>
              <a:off x="0" y="0"/>
              <a:ext cx="645376" cy="286780"/>
            </a:xfrm>
            <a:custGeom>
              <a:avLst/>
              <a:gdLst/>
              <a:ahLst/>
              <a:cxnLst/>
              <a:rect l="l" t="t" r="r" b="b"/>
              <a:pathLst>
                <a:path w="645376" h="286780">
                  <a:moveTo>
                    <a:pt x="143390" y="0"/>
                  </a:moveTo>
                  <a:lnTo>
                    <a:pt x="501986" y="0"/>
                  </a:lnTo>
                  <a:cubicBezTo>
                    <a:pt x="581178" y="0"/>
                    <a:pt x="645376" y="64198"/>
                    <a:pt x="645376" y="143390"/>
                  </a:cubicBezTo>
                  <a:lnTo>
                    <a:pt x="645376" y="143390"/>
                  </a:lnTo>
                  <a:cubicBezTo>
                    <a:pt x="645376" y="222582"/>
                    <a:pt x="581178" y="286780"/>
                    <a:pt x="501986" y="286780"/>
                  </a:cubicBezTo>
                  <a:lnTo>
                    <a:pt x="143390" y="286780"/>
                  </a:lnTo>
                  <a:cubicBezTo>
                    <a:pt x="64198" y="286780"/>
                    <a:pt x="0" y="222582"/>
                    <a:pt x="0" y="143390"/>
                  </a:cubicBezTo>
                  <a:lnTo>
                    <a:pt x="0" y="143390"/>
                  </a:lnTo>
                  <a:cubicBezTo>
                    <a:pt x="0" y="64198"/>
                    <a:pt x="64198" y="0"/>
                    <a:pt x="143390" y="0"/>
                  </a:cubicBezTo>
                  <a:close/>
                </a:path>
              </a:pathLst>
            </a:custGeom>
            <a:solidFill>
              <a:srgbClr val="B6B6A6">
                <a:alpha val="65882"/>
              </a:srgbClr>
            </a:solidFill>
            <a:ln cap="rnd">
              <a:noFill/>
              <a:prstDash val="solid"/>
              <a:round/>
            </a:ln>
          </p:spPr>
        </p:sp>
        <p:sp>
          <p:nvSpPr>
            <p:cNvPr id="5" name="TextBox 5"/>
            <p:cNvSpPr txBox="1"/>
            <p:nvPr/>
          </p:nvSpPr>
          <p:spPr>
            <a:xfrm>
              <a:off x="0" y="-57150"/>
              <a:ext cx="645376" cy="343930"/>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6" name="TextBox 6"/>
          <p:cNvSpPr txBox="1"/>
          <p:nvPr/>
        </p:nvSpPr>
        <p:spPr>
          <a:xfrm>
            <a:off x="101794" y="266634"/>
            <a:ext cx="1955922" cy="821057"/>
          </a:xfrm>
          <a:prstGeom prst="rect">
            <a:avLst/>
          </a:prstGeom>
        </p:spPr>
        <p:txBody>
          <a:bodyPr lIns="0" tIns="0" rIns="0" bIns="0" rtlCol="0" anchor="t">
            <a:spAutoFit/>
          </a:bodyPr>
          <a:lstStyle/>
          <a:p>
            <a:pPr algn="ctr">
              <a:lnSpc>
                <a:spcPts val="6719"/>
              </a:lnSpc>
              <a:spcBef>
                <a:spcPct val="0"/>
              </a:spcBef>
            </a:pPr>
            <a:r>
              <a:rPr lang="en-US" sz="4799" b="1">
                <a:solidFill>
                  <a:srgbClr val="000000"/>
                </a:solidFill>
                <a:latin typeface="Clear Sans Bold"/>
                <a:ea typeface="Clear Sans Bold"/>
                <a:cs typeface="Clear Sans Bold"/>
                <a:sym typeface="Clear Sans Bold"/>
              </a:rPr>
              <a:t>Câu 3</a:t>
            </a:r>
          </a:p>
        </p:txBody>
      </p:sp>
      <p:sp>
        <p:nvSpPr>
          <p:cNvPr id="7" name="TextBox 7"/>
          <p:cNvSpPr txBox="1"/>
          <p:nvPr/>
        </p:nvSpPr>
        <p:spPr>
          <a:xfrm>
            <a:off x="521103" y="3206689"/>
            <a:ext cx="7864714" cy="4321811"/>
          </a:xfrm>
          <a:prstGeom prst="rect">
            <a:avLst/>
          </a:prstGeom>
        </p:spPr>
        <p:txBody>
          <a:bodyPr lIns="0" tIns="0" rIns="0" bIns="0" rtlCol="0" anchor="t">
            <a:spAutoFit/>
          </a:bodyPr>
          <a:lstStyle/>
          <a:p>
            <a:pPr algn="just">
              <a:lnSpc>
                <a:spcPts val="4339"/>
              </a:lnSpc>
            </a:pPr>
            <a:r>
              <a:rPr lang="en-US" sz="3099">
                <a:solidFill>
                  <a:srgbClr val="000000"/>
                </a:solidFill>
                <a:latin typeface="Clear Sans"/>
                <a:ea typeface="Clear Sans"/>
                <a:cs typeface="Clear Sans"/>
                <a:sym typeface="Clear Sans"/>
              </a:rPr>
              <a:t>Chứng minh AB→E</a:t>
            </a:r>
          </a:p>
          <a:p>
            <a:pPr algn="just">
              <a:lnSpc>
                <a:spcPts val="4339"/>
              </a:lnSpc>
            </a:pPr>
            <a:r>
              <a:rPr lang="en-US" sz="3099">
                <a:solidFill>
                  <a:srgbClr val="000000"/>
                </a:solidFill>
                <a:latin typeface="Clear Sans"/>
                <a:ea typeface="Clear Sans"/>
                <a:cs typeface="Clear Sans"/>
                <a:sym typeface="Clear Sans"/>
              </a:rPr>
              <a:t>Tính AB⁺ theo F</a:t>
            </a:r>
          </a:p>
          <a:p>
            <a:pPr algn="just">
              <a:lnSpc>
                <a:spcPts val="4339"/>
              </a:lnSpc>
            </a:pPr>
            <a:r>
              <a:rPr lang="en-US" sz="3099">
                <a:solidFill>
                  <a:srgbClr val="000000"/>
                </a:solidFill>
                <a:latin typeface="Clear Sans"/>
                <a:ea typeface="Clear Sans"/>
                <a:cs typeface="Clear Sans"/>
                <a:sym typeface="Clear Sans"/>
              </a:rPr>
              <a:t>AB⁺ = {A, B}</a:t>
            </a:r>
          </a:p>
          <a:p>
            <a:pPr algn="just">
              <a:lnSpc>
                <a:spcPts val="4339"/>
              </a:lnSpc>
            </a:pPr>
            <a:r>
              <a:rPr lang="en-US" sz="3099">
                <a:solidFill>
                  <a:srgbClr val="000000"/>
                </a:solidFill>
                <a:latin typeface="Clear Sans"/>
                <a:ea typeface="Clear Sans"/>
                <a:cs typeface="Clear Sans"/>
                <a:sym typeface="Clear Sans"/>
              </a:rPr>
              <a:t>AB → C ⇒ AB⁺ = {A, B, C}</a:t>
            </a:r>
          </a:p>
          <a:p>
            <a:pPr algn="just">
              <a:lnSpc>
                <a:spcPts val="4339"/>
              </a:lnSpc>
            </a:pPr>
            <a:r>
              <a:rPr lang="en-US" sz="3099">
                <a:solidFill>
                  <a:srgbClr val="000000"/>
                </a:solidFill>
                <a:latin typeface="Clear Sans"/>
                <a:ea typeface="Clear Sans"/>
                <a:cs typeface="Clear Sans"/>
                <a:sym typeface="Clear Sans"/>
              </a:rPr>
              <a:t>B → D ⇒ AB⁺ = {A, B, C, D}</a:t>
            </a:r>
          </a:p>
          <a:p>
            <a:pPr algn="just">
              <a:lnSpc>
                <a:spcPts val="4339"/>
              </a:lnSpc>
              <a:spcBef>
                <a:spcPct val="0"/>
              </a:spcBef>
            </a:pPr>
            <a:r>
              <a:rPr lang="en-US" sz="3099">
                <a:solidFill>
                  <a:srgbClr val="000000"/>
                </a:solidFill>
                <a:latin typeface="Clear Sans"/>
                <a:ea typeface="Clear Sans"/>
                <a:cs typeface="Clear Sans"/>
                <a:sym typeface="Clear Sans"/>
              </a:rPr>
              <a:t>CD → E (C, D đã có) ⇒ AB⁺ = {A, B, C, D, E}</a:t>
            </a:r>
          </a:p>
          <a:p>
            <a:pPr algn="just">
              <a:lnSpc>
                <a:spcPts val="4339"/>
              </a:lnSpc>
              <a:spcBef>
                <a:spcPct val="0"/>
              </a:spcBef>
            </a:pPr>
            <a:r>
              <a:rPr lang="en-US" sz="3099">
                <a:solidFill>
                  <a:srgbClr val="000000"/>
                </a:solidFill>
                <a:latin typeface="Clear Sans"/>
                <a:ea typeface="Clear Sans"/>
                <a:cs typeface="Clear Sans"/>
                <a:sym typeface="Clear Sans"/>
              </a:rPr>
              <a:t>AB⁺ chứa E ⇒ AB → E (Đpcm)</a:t>
            </a:r>
          </a:p>
          <a:p>
            <a:pPr algn="just">
              <a:lnSpc>
                <a:spcPts val="4339"/>
              </a:lnSpc>
              <a:spcBef>
                <a:spcPct val="0"/>
              </a:spcBef>
            </a:pPr>
            <a:endParaRPr lang="en-US" sz="3099">
              <a:solidFill>
                <a:srgbClr val="000000"/>
              </a:solidFill>
              <a:latin typeface="Clear Sans"/>
              <a:ea typeface="Clear Sans"/>
              <a:cs typeface="Clear Sans"/>
              <a:sym typeface="Clear Sans"/>
            </a:endParaRPr>
          </a:p>
        </p:txBody>
      </p:sp>
      <p:sp>
        <p:nvSpPr>
          <p:cNvPr id="8" name="TextBox 8"/>
          <p:cNvSpPr txBox="1"/>
          <p:nvPr/>
        </p:nvSpPr>
        <p:spPr>
          <a:xfrm>
            <a:off x="301325" y="1374395"/>
            <a:ext cx="12880784" cy="1526541"/>
          </a:xfrm>
          <a:prstGeom prst="rect">
            <a:avLst/>
          </a:prstGeom>
        </p:spPr>
        <p:txBody>
          <a:bodyPr lIns="0" tIns="0" rIns="0" bIns="0" rtlCol="0" anchor="t">
            <a:spAutoFit/>
          </a:bodyPr>
          <a:lstStyle/>
          <a:p>
            <a:pPr algn="l">
              <a:lnSpc>
                <a:spcPts val="6159"/>
              </a:lnSpc>
              <a:spcBef>
                <a:spcPct val="0"/>
              </a:spcBef>
            </a:pPr>
            <a:r>
              <a:rPr lang="en-US" sz="4399" b="1">
                <a:solidFill>
                  <a:srgbClr val="000000"/>
                </a:solidFill>
                <a:latin typeface="Clear Sans Bold"/>
                <a:ea typeface="Clear Sans Bold"/>
                <a:cs typeface="Clear Sans Bold"/>
                <a:sym typeface="Clear Sans Bold"/>
              </a:rPr>
              <a:t>b) F={AB→C; B→D; CD→E; CE→GH; G→A} chứng minh rằng AB → E; AB → G</a:t>
            </a:r>
          </a:p>
        </p:txBody>
      </p:sp>
      <p:sp>
        <p:nvSpPr>
          <p:cNvPr id="9" name="TextBox 9"/>
          <p:cNvSpPr txBox="1"/>
          <p:nvPr/>
        </p:nvSpPr>
        <p:spPr>
          <a:xfrm>
            <a:off x="7188078" y="2442783"/>
            <a:ext cx="1955922" cy="821057"/>
          </a:xfrm>
          <a:prstGeom prst="rect">
            <a:avLst/>
          </a:prstGeom>
        </p:spPr>
        <p:txBody>
          <a:bodyPr lIns="0" tIns="0" rIns="0" bIns="0" rtlCol="0" anchor="t">
            <a:spAutoFit/>
          </a:bodyPr>
          <a:lstStyle/>
          <a:p>
            <a:pPr algn="ctr">
              <a:lnSpc>
                <a:spcPts val="6719"/>
              </a:lnSpc>
              <a:spcBef>
                <a:spcPct val="0"/>
              </a:spcBef>
            </a:pPr>
            <a:r>
              <a:rPr lang="en-US" sz="4799" b="1">
                <a:solidFill>
                  <a:srgbClr val="000000"/>
                </a:solidFill>
                <a:latin typeface="Clear Sans Bold"/>
                <a:ea typeface="Clear Sans Bold"/>
                <a:cs typeface="Clear Sans Bold"/>
                <a:sym typeface="Clear Sans Bold"/>
              </a:rPr>
              <a:t>GIẢI</a:t>
            </a:r>
          </a:p>
        </p:txBody>
      </p:sp>
      <p:sp>
        <p:nvSpPr>
          <p:cNvPr id="10" name="TextBox 10"/>
          <p:cNvSpPr txBox="1"/>
          <p:nvPr/>
        </p:nvSpPr>
        <p:spPr>
          <a:xfrm>
            <a:off x="10083624" y="3768407"/>
            <a:ext cx="7864714" cy="2693036"/>
          </a:xfrm>
          <a:prstGeom prst="rect">
            <a:avLst/>
          </a:prstGeom>
        </p:spPr>
        <p:txBody>
          <a:bodyPr lIns="0" tIns="0" rIns="0" bIns="0" rtlCol="0" anchor="t">
            <a:spAutoFit/>
          </a:bodyPr>
          <a:lstStyle/>
          <a:p>
            <a:pPr algn="just">
              <a:lnSpc>
                <a:spcPts val="4339"/>
              </a:lnSpc>
            </a:pPr>
            <a:r>
              <a:rPr lang="en-US" sz="3099">
                <a:solidFill>
                  <a:srgbClr val="000000"/>
                </a:solidFill>
                <a:latin typeface="Clear Sans"/>
                <a:ea typeface="Clear Sans"/>
                <a:cs typeface="Clear Sans"/>
                <a:sym typeface="Clear Sans"/>
              </a:rPr>
              <a:t>Chứng minh AB → G</a:t>
            </a:r>
          </a:p>
          <a:p>
            <a:pPr algn="just">
              <a:lnSpc>
                <a:spcPts val="4339"/>
              </a:lnSpc>
            </a:pPr>
            <a:r>
              <a:rPr lang="en-US" sz="3099">
                <a:solidFill>
                  <a:srgbClr val="000000"/>
                </a:solidFill>
                <a:latin typeface="Clear Sans"/>
                <a:ea typeface="Clear Sans"/>
                <a:cs typeface="Clear Sans"/>
                <a:sym typeface="Clear Sans"/>
              </a:rPr>
              <a:t>Tiếp tục từ AB⁺ = {A, B, C, D, E}</a:t>
            </a:r>
          </a:p>
          <a:p>
            <a:pPr algn="just">
              <a:lnSpc>
                <a:spcPts val="4339"/>
              </a:lnSpc>
              <a:spcBef>
                <a:spcPct val="0"/>
              </a:spcBef>
            </a:pPr>
            <a:r>
              <a:rPr lang="en-US" sz="3099">
                <a:solidFill>
                  <a:srgbClr val="000000"/>
                </a:solidFill>
                <a:latin typeface="Clear Sans"/>
                <a:ea typeface="Clear Sans"/>
                <a:cs typeface="Clear Sans"/>
                <a:sym typeface="Clear Sans"/>
              </a:rPr>
              <a:t> CE → GH (C, E đã có) ⇒ AB⁺ = {A, B, C, D, E, G, H}</a:t>
            </a:r>
          </a:p>
          <a:p>
            <a:pPr algn="just">
              <a:lnSpc>
                <a:spcPts val="4339"/>
              </a:lnSpc>
              <a:spcBef>
                <a:spcPct val="0"/>
              </a:spcBef>
            </a:pPr>
            <a:r>
              <a:rPr lang="en-US" sz="3099">
                <a:solidFill>
                  <a:srgbClr val="000000"/>
                </a:solidFill>
                <a:latin typeface="Clear Sans"/>
                <a:ea typeface="Clear Sans"/>
                <a:cs typeface="Clear Sans"/>
                <a:sym typeface="Clear Sans"/>
              </a:rPr>
              <a:t> AB⁺ chứa G ⇒ AB → G (Đpcm)</a:t>
            </a:r>
          </a:p>
        </p:txBody>
      </p:sp>
      <p:sp>
        <p:nvSpPr>
          <p:cNvPr id="11" name="TextBox 11"/>
          <p:cNvSpPr txBox="1"/>
          <p:nvPr/>
        </p:nvSpPr>
        <p:spPr>
          <a:xfrm>
            <a:off x="11651159" y="9243579"/>
            <a:ext cx="5608141"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Dương Huỳnh Ngọc Trâm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Freeform 2"/>
          <p:cNvSpPr/>
          <p:nvPr/>
        </p:nvSpPr>
        <p:spPr>
          <a:xfrm>
            <a:off x="-62353" y="-214426"/>
            <a:ext cx="1771487" cy="1842386"/>
          </a:xfrm>
          <a:custGeom>
            <a:avLst/>
            <a:gdLst/>
            <a:ahLst/>
            <a:cxnLst/>
            <a:rect l="l" t="t" r="r" b="b"/>
            <a:pathLst>
              <a:path w="1771487" h="1842386">
                <a:moveTo>
                  <a:pt x="0" y="0"/>
                </a:moveTo>
                <a:lnTo>
                  <a:pt x="1771488" y="0"/>
                </a:lnTo>
                <a:lnTo>
                  <a:pt x="1771488" y="1842386"/>
                </a:lnTo>
                <a:lnTo>
                  <a:pt x="0" y="1842386"/>
                </a:lnTo>
                <a:lnTo>
                  <a:pt x="0" y="0"/>
                </a:lnTo>
                <a:close/>
              </a:path>
            </a:pathLst>
          </a:custGeom>
          <a:blipFill>
            <a:blip r:embed="rId2"/>
            <a:stretch>
              <a:fillRect t="-5711" b="-5711"/>
            </a:stretch>
          </a:blipFill>
        </p:spPr>
      </p:sp>
      <p:sp>
        <p:nvSpPr>
          <p:cNvPr id="3" name="Freeform 3"/>
          <p:cNvSpPr/>
          <p:nvPr/>
        </p:nvSpPr>
        <p:spPr>
          <a:xfrm rot="122722">
            <a:off x="-790464" y="43776"/>
            <a:ext cx="2476725" cy="1325983"/>
          </a:xfrm>
          <a:custGeom>
            <a:avLst/>
            <a:gdLst/>
            <a:ahLst/>
            <a:cxnLst/>
            <a:rect l="l" t="t" r="r" b="b"/>
            <a:pathLst>
              <a:path w="2476725" h="1325983">
                <a:moveTo>
                  <a:pt x="0" y="0"/>
                </a:moveTo>
                <a:lnTo>
                  <a:pt x="2476725" y="0"/>
                </a:lnTo>
                <a:lnTo>
                  <a:pt x="2476725" y="1325983"/>
                </a:lnTo>
                <a:lnTo>
                  <a:pt x="0" y="1325983"/>
                </a:lnTo>
                <a:lnTo>
                  <a:pt x="0" y="0"/>
                </a:lnTo>
                <a:close/>
              </a:path>
            </a:pathLst>
          </a:custGeom>
          <a:blipFill>
            <a:blip r:embed="rId3"/>
            <a:stretch>
              <a:fillRect/>
            </a:stretch>
          </a:blipFill>
        </p:spPr>
      </p:sp>
      <p:sp>
        <p:nvSpPr>
          <p:cNvPr id="4" name="Freeform 4"/>
          <p:cNvSpPr/>
          <p:nvPr/>
        </p:nvSpPr>
        <p:spPr>
          <a:xfrm>
            <a:off x="15041407" y="7309798"/>
            <a:ext cx="8765490" cy="5065179"/>
          </a:xfrm>
          <a:custGeom>
            <a:avLst/>
            <a:gdLst/>
            <a:ahLst/>
            <a:cxnLst/>
            <a:rect l="l" t="t" r="r" b="b"/>
            <a:pathLst>
              <a:path w="8765490" h="5065179">
                <a:moveTo>
                  <a:pt x="0" y="0"/>
                </a:moveTo>
                <a:lnTo>
                  <a:pt x="8765490" y="0"/>
                </a:lnTo>
                <a:lnTo>
                  <a:pt x="8765490" y="5065179"/>
                </a:lnTo>
                <a:lnTo>
                  <a:pt x="0" y="5065179"/>
                </a:lnTo>
                <a:lnTo>
                  <a:pt x="0" y="0"/>
                </a:lnTo>
                <a:close/>
              </a:path>
            </a:pathLst>
          </a:custGeom>
          <a:blipFill>
            <a:blip r:embed="rId4"/>
            <a:stretch>
              <a:fillRect/>
            </a:stretch>
          </a:blipFill>
        </p:spPr>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31</a:t>
            </a:r>
          </a:p>
        </p:txBody>
      </p:sp>
      <p:grpSp>
        <p:nvGrpSpPr>
          <p:cNvPr id="6" name="Group 6"/>
          <p:cNvGrpSpPr/>
          <p:nvPr/>
        </p:nvGrpSpPr>
        <p:grpSpPr>
          <a:xfrm>
            <a:off x="1360058" y="0"/>
            <a:ext cx="2287132" cy="1116822"/>
            <a:chOff x="0" y="0"/>
            <a:chExt cx="602372" cy="294142"/>
          </a:xfrm>
        </p:grpSpPr>
        <p:sp>
          <p:nvSpPr>
            <p:cNvPr id="7" name="Freeform 7"/>
            <p:cNvSpPr/>
            <p:nvPr/>
          </p:nvSpPr>
          <p:spPr>
            <a:xfrm>
              <a:off x="0" y="0"/>
              <a:ext cx="602372" cy="294142"/>
            </a:xfrm>
            <a:custGeom>
              <a:avLst/>
              <a:gdLst/>
              <a:ahLst/>
              <a:cxnLst/>
              <a:rect l="l" t="t" r="r" b="b"/>
              <a:pathLst>
                <a:path w="602372" h="294142">
                  <a:moveTo>
                    <a:pt x="88010" y="0"/>
                  </a:moveTo>
                  <a:lnTo>
                    <a:pt x="514363" y="0"/>
                  </a:lnTo>
                  <a:cubicBezTo>
                    <a:pt x="562969" y="0"/>
                    <a:pt x="602372" y="39403"/>
                    <a:pt x="602372" y="88010"/>
                  </a:cubicBezTo>
                  <a:lnTo>
                    <a:pt x="602372" y="206133"/>
                  </a:lnTo>
                  <a:cubicBezTo>
                    <a:pt x="602372" y="229474"/>
                    <a:pt x="593100" y="251860"/>
                    <a:pt x="576595" y="268365"/>
                  </a:cubicBezTo>
                  <a:cubicBezTo>
                    <a:pt x="560090" y="284870"/>
                    <a:pt x="537704" y="294142"/>
                    <a:pt x="514363" y="294142"/>
                  </a:cubicBezTo>
                  <a:lnTo>
                    <a:pt x="88010" y="294142"/>
                  </a:lnTo>
                  <a:cubicBezTo>
                    <a:pt x="64668" y="294142"/>
                    <a:pt x="42282" y="284870"/>
                    <a:pt x="25777" y="268365"/>
                  </a:cubicBezTo>
                  <a:cubicBezTo>
                    <a:pt x="9272" y="251860"/>
                    <a:pt x="0" y="229474"/>
                    <a:pt x="0" y="206133"/>
                  </a:cubicBezTo>
                  <a:lnTo>
                    <a:pt x="0" y="88010"/>
                  </a:lnTo>
                  <a:cubicBezTo>
                    <a:pt x="0" y="64668"/>
                    <a:pt x="9272" y="42282"/>
                    <a:pt x="25777" y="25777"/>
                  </a:cubicBezTo>
                  <a:cubicBezTo>
                    <a:pt x="42282" y="9272"/>
                    <a:pt x="64668" y="0"/>
                    <a:pt x="88010" y="0"/>
                  </a:cubicBezTo>
                  <a:close/>
                </a:path>
              </a:pathLst>
            </a:custGeom>
            <a:solidFill>
              <a:srgbClr val="B6B6A6">
                <a:alpha val="65882"/>
              </a:srgbClr>
            </a:solidFill>
            <a:ln cap="rnd">
              <a:noFill/>
              <a:prstDash val="solid"/>
              <a:round/>
            </a:ln>
          </p:spPr>
        </p:sp>
        <p:sp>
          <p:nvSpPr>
            <p:cNvPr id="8" name="TextBox 8"/>
            <p:cNvSpPr txBox="1"/>
            <p:nvPr/>
          </p:nvSpPr>
          <p:spPr>
            <a:xfrm>
              <a:off x="0" y="-57150"/>
              <a:ext cx="602372" cy="351292"/>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9" name="TextBox 9"/>
          <p:cNvSpPr txBox="1"/>
          <p:nvPr/>
        </p:nvSpPr>
        <p:spPr>
          <a:xfrm>
            <a:off x="1653808" y="115819"/>
            <a:ext cx="1721987" cy="799458"/>
          </a:xfrm>
          <a:prstGeom prst="rect">
            <a:avLst/>
          </a:prstGeom>
        </p:spPr>
        <p:txBody>
          <a:bodyPr lIns="0" tIns="0" rIns="0" bIns="0" rtlCol="0" anchor="t">
            <a:spAutoFit/>
          </a:bodyPr>
          <a:lstStyle/>
          <a:p>
            <a:pPr algn="just">
              <a:lnSpc>
                <a:spcPts val="6658"/>
              </a:lnSpc>
              <a:spcBef>
                <a:spcPct val="0"/>
              </a:spcBef>
            </a:pPr>
            <a:r>
              <a:rPr lang="en-US" sz="4756" b="1">
                <a:solidFill>
                  <a:srgbClr val="000000"/>
                </a:solidFill>
                <a:latin typeface="Clear Sans Bold"/>
                <a:ea typeface="Clear Sans Bold"/>
                <a:cs typeface="Clear Sans Bold"/>
                <a:sym typeface="Clear Sans Bold"/>
              </a:rPr>
              <a:t>CÂU 4</a:t>
            </a:r>
          </a:p>
        </p:txBody>
      </p:sp>
      <p:sp>
        <p:nvSpPr>
          <p:cNvPr id="10" name="TextBox 10"/>
          <p:cNvSpPr txBox="1"/>
          <p:nvPr/>
        </p:nvSpPr>
        <p:spPr>
          <a:xfrm>
            <a:off x="3647190" y="197095"/>
            <a:ext cx="3729844"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CHO QUAN HỆ r</a:t>
            </a:r>
          </a:p>
        </p:txBody>
      </p:sp>
      <p:sp>
        <p:nvSpPr>
          <p:cNvPr id="11" name="Freeform 11"/>
          <p:cNvSpPr/>
          <p:nvPr/>
        </p:nvSpPr>
        <p:spPr>
          <a:xfrm>
            <a:off x="1653808" y="1116822"/>
            <a:ext cx="5397201" cy="3379556"/>
          </a:xfrm>
          <a:custGeom>
            <a:avLst/>
            <a:gdLst/>
            <a:ahLst/>
            <a:cxnLst/>
            <a:rect l="l" t="t" r="r" b="b"/>
            <a:pathLst>
              <a:path w="5397201" h="3379556">
                <a:moveTo>
                  <a:pt x="0" y="0"/>
                </a:moveTo>
                <a:lnTo>
                  <a:pt x="5397200" y="0"/>
                </a:lnTo>
                <a:lnTo>
                  <a:pt x="5397200" y="3379555"/>
                </a:lnTo>
                <a:lnTo>
                  <a:pt x="0" y="3379555"/>
                </a:lnTo>
                <a:lnTo>
                  <a:pt x="0" y="0"/>
                </a:lnTo>
                <a:close/>
              </a:path>
            </a:pathLst>
          </a:custGeom>
          <a:blipFill>
            <a:blip r:embed="rId5"/>
            <a:stretch>
              <a:fillRect/>
            </a:stretch>
          </a:blipFill>
        </p:spPr>
      </p:sp>
      <p:sp>
        <p:nvSpPr>
          <p:cNvPr id="12" name="TextBox 12"/>
          <p:cNvSpPr txBox="1"/>
          <p:nvPr/>
        </p:nvSpPr>
        <p:spPr>
          <a:xfrm>
            <a:off x="182270" y="4439227"/>
            <a:ext cx="16085503" cy="5991237"/>
          </a:xfrm>
          <a:prstGeom prst="rect">
            <a:avLst/>
          </a:prstGeom>
        </p:spPr>
        <p:txBody>
          <a:bodyPr lIns="0" tIns="0" rIns="0" bIns="0" rtlCol="0" anchor="t">
            <a:spAutoFit/>
          </a:bodyPr>
          <a:lstStyle/>
          <a:p>
            <a:pPr algn="l">
              <a:lnSpc>
                <a:spcPts val="4368"/>
              </a:lnSpc>
            </a:pPr>
            <a:r>
              <a:rPr lang="en-US" sz="3120" b="1">
                <a:solidFill>
                  <a:srgbClr val="000000"/>
                </a:solidFill>
                <a:latin typeface="Clear Sans Bold"/>
                <a:ea typeface="Clear Sans Bold"/>
                <a:cs typeface="Clear Sans Bold"/>
                <a:sym typeface="Clear Sans Bold"/>
              </a:rPr>
              <a:t>Trong các phụ thuộc hàm sau đây, PTH nào không thỏa A → B; A → C; B → A; C → D; D → C; D → A </a:t>
            </a:r>
          </a:p>
          <a:p>
            <a:pPr algn="l">
              <a:lnSpc>
                <a:spcPts val="4368"/>
              </a:lnSpc>
            </a:pPr>
            <a:r>
              <a:rPr lang="en-US" sz="3120">
                <a:solidFill>
                  <a:srgbClr val="000000"/>
                </a:solidFill>
                <a:latin typeface="Clear Sans"/>
                <a:ea typeface="Clear Sans"/>
                <a:cs typeface="Clear Sans"/>
                <a:sym typeface="Clear Sans"/>
              </a:rPr>
              <a:t>Bài làm: </a:t>
            </a:r>
          </a:p>
          <a:p>
            <a:pPr algn="l">
              <a:lnSpc>
                <a:spcPts val="4368"/>
              </a:lnSpc>
            </a:pPr>
            <a:r>
              <a:rPr lang="en-US" sz="3120">
                <a:solidFill>
                  <a:srgbClr val="000000"/>
                </a:solidFill>
                <a:latin typeface="Clear Sans"/>
                <a:ea typeface="Clear Sans"/>
                <a:cs typeface="Clear Sans"/>
                <a:sym typeface="Clear Sans"/>
              </a:rPr>
              <a:t>*Phân tích từng PTH: </a:t>
            </a:r>
          </a:p>
          <a:p>
            <a:pPr algn="l">
              <a:lnSpc>
                <a:spcPts val="4368"/>
              </a:lnSpc>
            </a:pPr>
            <a:r>
              <a:rPr lang="en-US" sz="3120">
                <a:solidFill>
                  <a:srgbClr val="000000"/>
                </a:solidFill>
                <a:latin typeface="Clear Sans"/>
                <a:ea typeface="Clear Sans"/>
                <a:cs typeface="Clear Sans"/>
                <a:sym typeface="Clear Sans"/>
              </a:rPr>
              <a:t>1. A → B </a:t>
            </a:r>
          </a:p>
          <a:p>
            <a:pPr algn="l">
              <a:lnSpc>
                <a:spcPts val="4368"/>
              </a:lnSpc>
            </a:pPr>
            <a:r>
              <a:rPr lang="en-US" sz="3120">
                <a:solidFill>
                  <a:srgbClr val="000000"/>
                </a:solidFill>
                <a:latin typeface="Clear Sans"/>
                <a:ea typeface="Clear Sans"/>
                <a:cs typeface="Clear Sans"/>
                <a:sym typeface="Clear Sans"/>
              </a:rPr>
              <a:t>- Xét các dòng có cùng A: </a:t>
            </a:r>
          </a:p>
          <a:p>
            <a:pPr algn="l">
              <a:lnSpc>
                <a:spcPts val="4368"/>
              </a:lnSpc>
            </a:pPr>
            <a:r>
              <a:rPr lang="en-US" sz="3120">
                <a:solidFill>
                  <a:srgbClr val="000000"/>
                </a:solidFill>
                <a:latin typeface="Clear Sans"/>
                <a:ea typeface="Clear Sans"/>
                <a:cs typeface="Clear Sans"/>
                <a:sym typeface="Clear Sans"/>
              </a:rPr>
              <a:t>- Dòng 2 &amp; 4: A = y → B = x, z → khác nhau → Không thỏa </a:t>
            </a:r>
          </a:p>
          <a:p>
            <a:pPr algn="l">
              <a:lnSpc>
                <a:spcPts val="4368"/>
              </a:lnSpc>
            </a:pPr>
            <a:r>
              <a:rPr lang="en-US" sz="3120">
                <a:solidFill>
                  <a:srgbClr val="000000"/>
                </a:solidFill>
                <a:latin typeface="Clear Sans"/>
                <a:ea typeface="Clear Sans"/>
                <a:cs typeface="Clear Sans"/>
                <a:sym typeface="Clear Sans"/>
              </a:rPr>
              <a:t>→ Đây là phụ thuộc không thỏa. </a:t>
            </a:r>
          </a:p>
          <a:p>
            <a:pPr algn="l">
              <a:lnSpc>
                <a:spcPts val="4368"/>
              </a:lnSpc>
            </a:pPr>
            <a:r>
              <a:rPr lang="en-US" sz="3120">
                <a:solidFill>
                  <a:srgbClr val="000000"/>
                </a:solidFill>
                <a:latin typeface="Clear Sans"/>
                <a:ea typeface="Clear Sans"/>
                <a:cs typeface="Clear Sans"/>
                <a:sym typeface="Clear Sans"/>
              </a:rPr>
              <a:t>2. A → C </a:t>
            </a:r>
          </a:p>
          <a:p>
            <a:pPr algn="l">
              <a:lnSpc>
                <a:spcPts val="4368"/>
              </a:lnSpc>
            </a:pPr>
            <a:r>
              <a:rPr lang="en-US" sz="3120">
                <a:solidFill>
                  <a:srgbClr val="000000"/>
                </a:solidFill>
                <a:latin typeface="Clear Sans"/>
                <a:ea typeface="Clear Sans"/>
                <a:cs typeface="Clear Sans"/>
                <a:sym typeface="Clear Sans"/>
              </a:rPr>
              <a:t>- Dòng 2 &amp; 4: A = y → C = z, w → khác nhau → Không thỏa </a:t>
            </a:r>
          </a:p>
          <a:p>
            <a:pPr algn="l">
              <a:lnSpc>
                <a:spcPts val="4368"/>
              </a:lnSpc>
            </a:pPr>
            <a:endParaRPr lang="en-US" sz="3120">
              <a:solidFill>
                <a:srgbClr val="000000"/>
              </a:solidFill>
              <a:latin typeface="Clear Sans"/>
              <a:ea typeface="Clear Sans"/>
              <a:cs typeface="Clear Sans"/>
              <a:sym typeface="Clear Sans"/>
            </a:endParaRPr>
          </a:p>
        </p:txBody>
      </p:sp>
      <p:sp>
        <p:nvSpPr>
          <p:cNvPr id="13" name="TextBox 13"/>
          <p:cNvSpPr txBox="1"/>
          <p:nvPr/>
        </p:nvSpPr>
        <p:spPr>
          <a:xfrm>
            <a:off x="12194307" y="9395979"/>
            <a:ext cx="4826645"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Hoàng Nguyên Phong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25037" y="6013011"/>
            <a:ext cx="4628213" cy="4519739"/>
          </a:xfrm>
          <a:custGeom>
            <a:avLst/>
            <a:gdLst/>
            <a:ahLst/>
            <a:cxnLst/>
            <a:rect l="l" t="t" r="r" b="b"/>
            <a:pathLst>
              <a:path w="4628213" h="4519739">
                <a:moveTo>
                  <a:pt x="0" y="0"/>
                </a:moveTo>
                <a:lnTo>
                  <a:pt x="4628213" y="0"/>
                </a:lnTo>
                <a:lnTo>
                  <a:pt x="4628213" y="4519739"/>
                </a:lnTo>
                <a:lnTo>
                  <a:pt x="0" y="4519739"/>
                </a:lnTo>
                <a:lnTo>
                  <a:pt x="0" y="0"/>
                </a:lnTo>
                <a:close/>
              </a:path>
            </a:pathLst>
          </a:custGeom>
          <a:blipFill>
            <a:blip r:embed="rId2"/>
            <a:stretch>
              <a:fillRect/>
            </a:stretch>
          </a:blipFill>
        </p:spPr>
      </p:sp>
      <p:sp>
        <p:nvSpPr>
          <p:cNvPr id="3" name="Freeform 3"/>
          <p:cNvSpPr/>
          <p:nvPr/>
        </p:nvSpPr>
        <p:spPr>
          <a:xfrm rot="-5218539">
            <a:off x="15771332" y="5645760"/>
            <a:ext cx="840694" cy="734501"/>
          </a:xfrm>
          <a:custGeom>
            <a:avLst/>
            <a:gdLst/>
            <a:ahLst/>
            <a:cxnLst/>
            <a:rect l="l" t="t" r="r" b="b"/>
            <a:pathLst>
              <a:path w="840694" h="734501">
                <a:moveTo>
                  <a:pt x="0" y="0"/>
                </a:moveTo>
                <a:lnTo>
                  <a:pt x="840694" y="0"/>
                </a:lnTo>
                <a:lnTo>
                  <a:pt x="840694" y="734501"/>
                </a:lnTo>
                <a:lnTo>
                  <a:pt x="0" y="734501"/>
                </a:lnTo>
                <a:lnTo>
                  <a:pt x="0" y="0"/>
                </a:lnTo>
                <a:close/>
              </a:path>
            </a:pathLst>
          </a:custGeom>
          <a:blipFill>
            <a:blip r:embed="rId3"/>
            <a:stretch>
              <a:fillRect/>
            </a:stretch>
          </a:blipFill>
        </p:spPr>
      </p:sp>
      <p:sp>
        <p:nvSpPr>
          <p:cNvPr id="4" name="TextBox 4"/>
          <p:cNvSpPr txBox="1"/>
          <p:nvPr/>
        </p:nvSpPr>
        <p:spPr>
          <a:xfrm>
            <a:off x="170500" y="-57150"/>
            <a:ext cx="13232606" cy="10269698"/>
          </a:xfrm>
          <a:prstGeom prst="rect">
            <a:avLst/>
          </a:prstGeom>
        </p:spPr>
        <p:txBody>
          <a:bodyPr lIns="0" tIns="0" rIns="0" bIns="0" rtlCol="0" anchor="t">
            <a:spAutoFit/>
          </a:bodyPr>
          <a:lstStyle/>
          <a:p>
            <a:pPr algn="l">
              <a:lnSpc>
                <a:spcPts val="4103"/>
              </a:lnSpc>
            </a:pPr>
            <a:endParaRPr/>
          </a:p>
          <a:p>
            <a:pPr algn="l">
              <a:lnSpc>
                <a:spcPts val="4103"/>
              </a:lnSpc>
            </a:pPr>
            <a:r>
              <a:rPr lang="en-US" sz="2931">
                <a:solidFill>
                  <a:srgbClr val="000000"/>
                </a:solidFill>
                <a:latin typeface="Clear Sans"/>
                <a:ea typeface="Clear Sans"/>
                <a:cs typeface="Clear Sans"/>
                <a:sym typeface="Clear Sans"/>
              </a:rPr>
              <a:t>3. B → A - Dòng 1 &amp; 3: B = u, y → khác nhau → không thể đánh giá trực tiếp </a:t>
            </a:r>
          </a:p>
          <a:p>
            <a:pPr algn="l">
              <a:lnSpc>
                <a:spcPts val="4103"/>
              </a:lnSpc>
            </a:pPr>
            <a:r>
              <a:rPr lang="en-US" sz="2931">
                <a:solidFill>
                  <a:srgbClr val="000000"/>
                </a:solidFill>
                <a:latin typeface="Clear Sans"/>
                <a:ea typeface="Clear Sans"/>
                <a:cs typeface="Clear Sans"/>
                <a:sym typeface="Clear Sans"/>
              </a:rPr>
              <a:t>- Dòng 2 &amp; 4: B = x, z → A = y, y → OK </a:t>
            </a:r>
          </a:p>
          <a:p>
            <a:pPr algn="l">
              <a:lnSpc>
                <a:spcPts val="4103"/>
              </a:lnSpc>
            </a:pPr>
            <a:r>
              <a:rPr lang="en-US" sz="2931">
                <a:solidFill>
                  <a:srgbClr val="000000"/>
                </a:solidFill>
                <a:latin typeface="Clear Sans"/>
                <a:ea typeface="Clear Sans"/>
                <a:cs typeface="Clear Sans"/>
                <a:sym typeface="Clear Sans"/>
              </a:rPr>
              <a:t>- Nhưng không có đủ trường hợp để chứng minh vi phạm rõ ràng </a:t>
            </a:r>
          </a:p>
          <a:p>
            <a:pPr algn="l">
              <a:lnSpc>
                <a:spcPts val="4103"/>
              </a:lnSpc>
            </a:pPr>
            <a:r>
              <a:rPr lang="en-US" sz="2931">
                <a:solidFill>
                  <a:srgbClr val="000000"/>
                </a:solidFill>
                <a:latin typeface="Clear Sans"/>
                <a:ea typeface="Clear Sans"/>
                <a:cs typeface="Clear Sans"/>
                <a:sym typeface="Clear Sans"/>
              </a:rPr>
              <a:t>→ Cần thêm dữ liệu, nhưng tạm thời không có vi phạm rõ ràng </a:t>
            </a:r>
          </a:p>
          <a:p>
            <a:pPr algn="l">
              <a:lnSpc>
                <a:spcPts val="4103"/>
              </a:lnSpc>
            </a:pPr>
            <a:r>
              <a:rPr lang="en-US" sz="2931">
                <a:solidFill>
                  <a:srgbClr val="000000"/>
                </a:solidFill>
                <a:latin typeface="Clear Sans"/>
                <a:ea typeface="Clear Sans"/>
                <a:cs typeface="Clear Sans"/>
                <a:sym typeface="Clear Sans"/>
              </a:rPr>
              <a:t>4. C → D </a:t>
            </a:r>
          </a:p>
          <a:p>
            <a:pPr algn="l">
              <a:lnSpc>
                <a:spcPts val="4103"/>
              </a:lnSpc>
            </a:pPr>
            <a:r>
              <a:rPr lang="en-US" sz="2931">
                <a:solidFill>
                  <a:srgbClr val="000000"/>
                </a:solidFill>
                <a:latin typeface="Clear Sans"/>
                <a:ea typeface="Clear Sans"/>
                <a:cs typeface="Clear Sans"/>
                <a:sym typeface="Clear Sans"/>
              </a:rPr>
              <a:t>- Dòng 2 &amp; 3: C = z, y → D = x, y → OK 24</a:t>
            </a:r>
          </a:p>
          <a:p>
            <a:pPr algn="l">
              <a:lnSpc>
                <a:spcPts val="4103"/>
              </a:lnSpc>
            </a:pPr>
            <a:r>
              <a:rPr lang="en-US" sz="2931">
                <a:solidFill>
                  <a:srgbClr val="000000"/>
                </a:solidFill>
                <a:latin typeface="Clear Sans"/>
                <a:ea typeface="Clear Sans"/>
                <a:cs typeface="Clear Sans"/>
                <a:sym typeface="Clear Sans"/>
              </a:rPr>
              <a:t> - Dòng 1 &amp; 3: C = x, y → D = Y, y → khác nhau </a:t>
            </a:r>
          </a:p>
          <a:p>
            <a:pPr algn="l">
              <a:lnSpc>
                <a:spcPts val="4103"/>
              </a:lnSpc>
            </a:pPr>
            <a:r>
              <a:rPr lang="en-US" sz="2931">
                <a:solidFill>
                  <a:srgbClr val="000000"/>
                </a:solidFill>
                <a:latin typeface="Clear Sans"/>
                <a:ea typeface="Clear Sans"/>
                <a:cs typeface="Clear Sans"/>
                <a:sym typeface="Clear Sans"/>
              </a:rPr>
              <a:t>- Nhưng C = x chỉ có một dòng → không mâu thuẫn → Không vi phạm </a:t>
            </a:r>
          </a:p>
          <a:p>
            <a:pPr algn="l">
              <a:lnSpc>
                <a:spcPts val="4103"/>
              </a:lnSpc>
            </a:pPr>
            <a:r>
              <a:rPr lang="en-US" sz="2931">
                <a:solidFill>
                  <a:srgbClr val="000000"/>
                </a:solidFill>
                <a:latin typeface="Clear Sans"/>
                <a:ea typeface="Clear Sans"/>
                <a:cs typeface="Clear Sans"/>
                <a:sym typeface="Clear Sans"/>
              </a:rPr>
              <a:t>5. D → C </a:t>
            </a:r>
          </a:p>
          <a:p>
            <a:pPr algn="l">
              <a:lnSpc>
                <a:spcPts val="4103"/>
              </a:lnSpc>
            </a:pPr>
            <a:r>
              <a:rPr lang="en-US" sz="2931">
                <a:solidFill>
                  <a:srgbClr val="000000"/>
                </a:solidFill>
                <a:latin typeface="Clear Sans"/>
                <a:ea typeface="Clear Sans"/>
                <a:cs typeface="Clear Sans"/>
                <a:sym typeface="Clear Sans"/>
              </a:rPr>
              <a:t>- Dòng 1 &amp; 3: D = Y, y → C = x, y → khác nhau </a:t>
            </a:r>
          </a:p>
          <a:p>
            <a:pPr algn="l">
              <a:lnSpc>
                <a:spcPts val="4103"/>
              </a:lnSpc>
            </a:pPr>
            <a:r>
              <a:rPr lang="en-US" sz="2931">
                <a:solidFill>
                  <a:srgbClr val="000000"/>
                </a:solidFill>
                <a:latin typeface="Clear Sans"/>
                <a:ea typeface="Clear Sans"/>
                <a:cs typeface="Clear Sans"/>
                <a:sym typeface="Clear Sans"/>
              </a:rPr>
              <a:t>→ Nhưng D = Y chỉ xuất hiện một lần → không mâu thuẫn </a:t>
            </a:r>
          </a:p>
          <a:p>
            <a:pPr algn="l">
              <a:lnSpc>
                <a:spcPts val="4103"/>
              </a:lnSpc>
            </a:pPr>
            <a:r>
              <a:rPr lang="en-US" sz="2931">
                <a:solidFill>
                  <a:srgbClr val="000000"/>
                </a:solidFill>
                <a:latin typeface="Clear Sans"/>
                <a:ea typeface="Clear Sans"/>
                <a:cs typeface="Clear Sans"/>
                <a:sym typeface="Clear Sans"/>
              </a:rPr>
              <a:t>→ Không vi phạm </a:t>
            </a:r>
          </a:p>
          <a:p>
            <a:pPr algn="l">
              <a:lnSpc>
                <a:spcPts val="4103"/>
              </a:lnSpc>
            </a:pPr>
            <a:r>
              <a:rPr lang="en-US" sz="2931">
                <a:solidFill>
                  <a:srgbClr val="000000"/>
                </a:solidFill>
                <a:latin typeface="Clear Sans"/>
                <a:ea typeface="Clear Sans"/>
                <a:cs typeface="Clear Sans"/>
                <a:sym typeface="Clear Sans"/>
              </a:rPr>
              <a:t>6. D → A </a:t>
            </a:r>
          </a:p>
          <a:p>
            <a:pPr algn="l">
              <a:lnSpc>
                <a:spcPts val="4103"/>
              </a:lnSpc>
            </a:pPr>
            <a:r>
              <a:rPr lang="en-US" sz="2931">
                <a:solidFill>
                  <a:srgbClr val="000000"/>
                </a:solidFill>
                <a:latin typeface="Clear Sans"/>
                <a:ea typeface="Clear Sans"/>
                <a:cs typeface="Clear Sans"/>
                <a:sym typeface="Clear Sans"/>
              </a:rPr>
              <a:t>- Dòng 2 &amp; 3: D = x, y → A = y, z → khác nhau → D khác nên không mâu thuẫn </a:t>
            </a:r>
          </a:p>
          <a:p>
            <a:pPr algn="l">
              <a:lnSpc>
                <a:spcPts val="4103"/>
              </a:lnSpc>
            </a:pPr>
            <a:r>
              <a:rPr lang="en-US" sz="2931">
                <a:solidFill>
                  <a:srgbClr val="000000"/>
                </a:solidFill>
                <a:latin typeface="Clear Sans"/>
                <a:ea typeface="Clear Sans"/>
                <a:cs typeface="Clear Sans"/>
                <a:sym typeface="Clear Sans"/>
              </a:rPr>
              <a:t>→ Không vi phạm </a:t>
            </a:r>
          </a:p>
          <a:p>
            <a:pPr algn="l">
              <a:lnSpc>
                <a:spcPts val="4103"/>
              </a:lnSpc>
            </a:pPr>
            <a:r>
              <a:rPr lang="en-US" sz="2931">
                <a:solidFill>
                  <a:srgbClr val="000000"/>
                </a:solidFill>
                <a:latin typeface="Clear Sans"/>
                <a:ea typeface="Clear Sans"/>
                <a:cs typeface="Clear Sans"/>
                <a:sym typeface="Clear Sans"/>
              </a:rPr>
              <a:t>*Kết luận: Phụ thuộc hàm không thỏa là: </a:t>
            </a:r>
          </a:p>
          <a:p>
            <a:pPr algn="l">
              <a:lnSpc>
                <a:spcPts val="4103"/>
              </a:lnSpc>
            </a:pPr>
            <a:r>
              <a:rPr lang="en-US" sz="2931">
                <a:solidFill>
                  <a:srgbClr val="000000"/>
                </a:solidFill>
                <a:latin typeface="Clear Sans"/>
                <a:ea typeface="Clear Sans"/>
                <a:cs typeface="Clear Sans"/>
                <a:sym typeface="Clear Sans"/>
              </a:rPr>
              <a:t>- A → B </a:t>
            </a:r>
          </a:p>
          <a:p>
            <a:pPr algn="l">
              <a:lnSpc>
                <a:spcPts val="4103"/>
              </a:lnSpc>
            </a:pPr>
            <a:r>
              <a:rPr lang="en-US" sz="2931">
                <a:solidFill>
                  <a:srgbClr val="000000"/>
                </a:solidFill>
                <a:latin typeface="Clear Sans"/>
                <a:ea typeface="Clear Sans"/>
                <a:cs typeface="Clear Sans"/>
                <a:sym typeface="Clear Sans"/>
              </a:rPr>
              <a:t>- A → C</a:t>
            </a:r>
          </a:p>
          <a:p>
            <a:pPr algn="ctr">
              <a:lnSpc>
                <a:spcPts val="4103"/>
              </a:lnSpc>
            </a:pPr>
            <a:endParaRPr lang="en-US" sz="2931">
              <a:solidFill>
                <a:srgbClr val="000000"/>
              </a:solidFill>
              <a:latin typeface="Clear Sans"/>
              <a:ea typeface="Clear Sans"/>
              <a:cs typeface="Clear Sans"/>
              <a:sym typeface="Clear Sans"/>
            </a:endParaRP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32</a:t>
            </a:r>
          </a:p>
        </p:txBody>
      </p:sp>
      <p:sp>
        <p:nvSpPr>
          <p:cNvPr id="6" name="TextBox 6"/>
          <p:cNvSpPr txBox="1"/>
          <p:nvPr/>
        </p:nvSpPr>
        <p:spPr>
          <a:xfrm>
            <a:off x="12576051" y="9483725"/>
            <a:ext cx="4826645"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Hoàng Nguyên Phong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268858" y="0"/>
            <a:ext cx="17742511" cy="6488822"/>
          </a:xfrm>
          <a:prstGeom prst="rect">
            <a:avLst/>
          </a:prstGeom>
        </p:spPr>
        <p:txBody>
          <a:bodyPr lIns="0" tIns="0" rIns="0" bIns="0" rtlCol="0" anchor="t">
            <a:spAutoFit/>
          </a:bodyPr>
          <a:lstStyle/>
          <a:p>
            <a:pPr algn="l">
              <a:lnSpc>
                <a:spcPts val="4040"/>
              </a:lnSpc>
              <a:spcBef>
                <a:spcPct val="0"/>
              </a:spcBef>
            </a:pPr>
            <a:r>
              <a:rPr lang="en-US" sz="3285" b="1">
                <a:solidFill>
                  <a:srgbClr val="000000"/>
                </a:solidFill>
                <a:latin typeface="Clear Sans Bold"/>
                <a:ea typeface="Clear Sans Bold"/>
                <a:cs typeface="Clear Sans Bold"/>
                <a:sym typeface="Clear Sans Bold"/>
              </a:rPr>
              <a:t>Câu 5.Hãy tìm tất cả các khóa cho lược đồ quan hệ sau:</a:t>
            </a:r>
          </a:p>
          <a:p>
            <a:pPr algn="l">
              <a:lnSpc>
                <a:spcPts val="4040"/>
              </a:lnSpc>
              <a:spcBef>
                <a:spcPct val="0"/>
              </a:spcBef>
            </a:pPr>
            <a:r>
              <a:rPr lang="en-US" sz="3285" b="1">
                <a:solidFill>
                  <a:srgbClr val="000000"/>
                </a:solidFill>
                <a:latin typeface="Clear Sans Bold"/>
                <a:ea typeface="Clear Sans Bold"/>
                <a:cs typeface="Clear Sans Bold"/>
                <a:sym typeface="Clear Sans Bold"/>
              </a:rPr>
              <a:t>Q (BROKER, OFFICE, STOCK, QUANTITY, INVESTOR, DIVIDENT) </a:t>
            </a:r>
          </a:p>
          <a:p>
            <a:pPr algn="l">
              <a:lnSpc>
                <a:spcPts val="4040"/>
              </a:lnSpc>
              <a:spcBef>
                <a:spcPct val="0"/>
              </a:spcBef>
            </a:pPr>
            <a:r>
              <a:rPr lang="en-US" sz="3285" b="1">
                <a:solidFill>
                  <a:srgbClr val="000000"/>
                </a:solidFill>
                <a:latin typeface="Clear Sans Bold"/>
                <a:ea typeface="Clear Sans Bold"/>
                <a:cs typeface="Clear Sans Bold"/>
                <a:sym typeface="Clear Sans Bold"/>
              </a:rPr>
              <a:t>F={STOCK → DIVIDENT </a:t>
            </a:r>
          </a:p>
          <a:p>
            <a:pPr algn="l">
              <a:lnSpc>
                <a:spcPts val="4040"/>
              </a:lnSpc>
              <a:spcBef>
                <a:spcPct val="0"/>
              </a:spcBef>
            </a:pPr>
            <a:r>
              <a:rPr lang="en-US" sz="3285" b="1">
                <a:solidFill>
                  <a:srgbClr val="000000"/>
                </a:solidFill>
                <a:latin typeface="Clear Sans Bold"/>
                <a:ea typeface="Clear Sans Bold"/>
                <a:cs typeface="Clear Sans Bold"/>
                <a:sym typeface="Clear Sans Bold"/>
              </a:rPr>
              <a:t>INVESTOR → BROKER</a:t>
            </a:r>
          </a:p>
          <a:p>
            <a:pPr algn="l">
              <a:lnSpc>
                <a:spcPts val="4040"/>
              </a:lnSpc>
              <a:spcBef>
                <a:spcPct val="0"/>
              </a:spcBef>
            </a:pPr>
            <a:r>
              <a:rPr lang="en-US" sz="3285" b="1">
                <a:solidFill>
                  <a:srgbClr val="000000"/>
                </a:solidFill>
                <a:latin typeface="Clear Sans Bold"/>
                <a:ea typeface="Clear Sans Bold"/>
                <a:cs typeface="Clear Sans Bold"/>
                <a:sym typeface="Clear Sans Bold"/>
              </a:rPr>
              <a:t>INVESTOR, STOCK → QUANTITY </a:t>
            </a:r>
          </a:p>
          <a:p>
            <a:pPr algn="l">
              <a:lnSpc>
                <a:spcPts val="4040"/>
              </a:lnSpc>
              <a:spcBef>
                <a:spcPct val="0"/>
              </a:spcBef>
            </a:pPr>
            <a:r>
              <a:rPr lang="en-US" sz="3285" b="1">
                <a:solidFill>
                  <a:srgbClr val="000000"/>
                </a:solidFill>
                <a:latin typeface="Clear Sans Bold"/>
                <a:ea typeface="Clear Sans Bold"/>
                <a:cs typeface="Clear Sans Bold"/>
                <a:sym typeface="Clear Sans Bold"/>
              </a:rPr>
              <a:t>BROKER → OFFICE}</a:t>
            </a:r>
          </a:p>
          <a:p>
            <a:pPr algn="l">
              <a:lnSpc>
                <a:spcPts val="4040"/>
              </a:lnSpc>
              <a:spcBef>
                <a:spcPct val="0"/>
              </a:spcBef>
            </a:pPr>
            <a:r>
              <a:rPr lang="en-US" sz="3285">
                <a:solidFill>
                  <a:srgbClr val="000000"/>
                </a:solidFill>
                <a:latin typeface="Clear Sans"/>
                <a:ea typeface="Clear Sans"/>
                <a:cs typeface="Clear Sans"/>
                <a:sym typeface="Clear Sans"/>
              </a:rPr>
              <a:t>Bài làm:</a:t>
            </a:r>
          </a:p>
          <a:p>
            <a:pPr algn="l">
              <a:lnSpc>
                <a:spcPts val="4040"/>
              </a:lnSpc>
              <a:spcBef>
                <a:spcPct val="0"/>
              </a:spcBef>
            </a:pPr>
            <a:r>
              <a:rPr lang="en-US" sz="3285">
                <a:solidFill>
                  <a:srgbClr val="000000"/>
                </a:solidFill>
                <a:latin typeface="Clear Sans"/>
                <a:ea typeface="Clear Sans"/>
                <a:cs typeface="Clear Sans"/>
                <a:sym typeface="Clear Sans"/>
              </a:rPr>
              <a:t>TN: STOCK, INVESTOR </a:t>
            </a:r>
          </a:p>
          <a:p>
            <a:pPr algn="l">
              <a:lnSpc>
                <a:spcPts val="4040"/>
              </a:lnSpc>
              <a:spcBef>
                <a:spcPct val="0"/>
              </a:spcBef>
            </a:pPr>
            <a:r>
              <a:rPr lang="en-US" sz="3285">
                <a:solidFill>
                  <a:srgbClr val="000000"/>
                </a:solidFill>
                <a:latin typeface="Clear Sans"/>
                <a:ea typeface="Clear Sans"/>
                <a:cs typeface="Clear Sans"/>
                <a:sym typeface="Clear Sans"/>
              </a:rPr>
              <a:t>TG: BROKER</a:t>
            </a:r>
          </a:p>
          <a:p>
            <a:pPr algn="l">
              <a:lnSpc>
                <a:spcPts val="4409"/>
              </a:lnSpc>
              <a:spcBef>
                <a:spcPct val="0"/>
              </a:spcBef>
            </a:pPr>
            <a:endParaRPr lang="en-US" sz="3285">
              <a:solidFill>
                <a:srgbClr val="000000"/>
              </a:solidFill>
              <a:latin typeface="Clear Sans"/>
              <a:ea typeface="Clear Sans"/>
              <a:cs typeface="Clear Sans"/>
              <a:sym typeface="Clear Sans"/>
            </a:endParaRPr>
          </a:p>
          <a:p>
            <a:pPr algn="l">
              <a:lnSpc>
                <a:spcPts val="4409"/>
              </a:lnSpc>
              <a:spcBef>
                <a:spcPct val="0"/>
              </a:spcBef>
            </a:pPr>
            <a:endParaRPr lang="en-US" sz="3285">
              <a:solidFill>
                <a:srgbClr val="000000"/>
              </a:solidFill>
              <a:latin typeface="Clear Sans"/>
              <a:ea typeface="Clear Sans"/>
              <a:cs typeface="Clear Sans"/>
              <a:sym typeface="Clear Sans"/>
            </a:endParaRPr>
          </a:p>
          <a:p>
            <a:pPr algn="ctr">
              <a:lnSpc>
                <a:spcPts val="6775"/>
              </a:lnSpc>
              <a:spcBef>
                <a:spcPct val="0"/>
              </a:spcBef>
            </a:pPr>
            <a:endParaRPr lang="en-US" sz="3285">
              <a:solidFill>
                <a:srgbClr val="000000"/>
              </a:solidFill>
              <a:latin typeface="Clear Sans"/>
              <a:ea typeface="Clear Sans"/>
              <a:cs typeface="Clear Sans"/>
              <a:sym typeface="Clear Sans"/>
            </a:endParaRPr>
          </a:p>
        </p:txBody>
      </p:sp>
      <p:sp>
        <p:nvSpPr>
          <p:cNvPr id="3" name="Freeform 3"/>
          <p:cNvSpPr/>
          <p:nvPr/>
        </p:nvSpPr>
        <p:spPr>
          <a:xfrm>
            <a:off x="268858" y="4604777"/>
            <a:ext cx="11614339" cy="4831116"/>
          </a:xfrm>
          <a:custGeom>
            <a:avLst/>
            <a:gdLst/>
            <a:ahLst/>
            <a:cxnLst/>
            <a:rect l="l" t="t" r="r" b="b"/>
            <a:pathLst>
              <a:path w="11614339" h="4831116">
                <a:moveTo>
                  <a:pt x="0" y="0"/>
                </a:moveTo>
                <a:lnTo>
                  <a:pt x="11614339" y="0"/>
                </a:lnTo>
                <a:lnTo>
                  <a:pt x="11614339" y="4831115"/>
                </a:lnTo>
                <a:lnTo>
                  <a:pt x="0" y="4831115"/>
                </a:lnTo>
                <a:lnTo>
                  <a:pt x="0" y="0"/>
                </a:lnTo>
                <a:close/>
              </a:path>
            </a:pathLst>
          </a:custGeom>
          <a:blipFill>
            <a:blip r:embed="rId2"/>
            <a:stretch>
              <a:fillRect/>
            </a:stretch>
          </a:blipFill>
        </p:spPr>
      </p:sp>
      <p:sp>
        <p:nvSpPr>
          <p:cNvPr id="4" name="TextBox 4"/>
          <p:cNvSpPr txBox="1"/>
          <p:nvPr/>
        </p:nvSpPr>
        <p:spPr>
          <a:xfrm>
            <a:off x="448432" y="9426367"/>
            <a:ext cx="9686627" cy="511302"/>
          </a:xfrm>
          <a:prstGeom prst="rect">
            <a:avLst/>
          </a:prstGeom>
        </p:spPr>
        <p:txBody>
          <a:bodyPr lIns="0" tIns="0" rIns="0" bIns="0" rtlCol="0" anchor="t">
            <a:spAutoFit/>
          </a:bodyPr>
          <a:lstStyle/>
          <a:p>
            <a:pPr algn="l">
              <a:lnSpc>
                <a:spcPts val="4059"/>
              </a:lnSpc>
              <a:spcBef>
                <a:spcPct val="0"/>
              </a:spcBef>
            </a:pPr>
            <a:r>
              <a:rPr lang="en-US" sz="3300">
                <a:solidFill>
                  <a:srgbClr val="000000"/>
                </a:solidFill>
                <a:latin typeface="Clear Sans"/>
                <a:ea typeface="Clear Sans"/>
                <a:cs typeface="Clear Sans"/>
                <a:sym typeface="Clear Sans"/>
              </a:rPr>
              <a:t>Vậy khóa cho lược đồ quan hệ là STOCK, INVESTOR</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33</a:t>
            </a:r>
          </a:p>
        </p:txBody>
      </p:sp>
      <p:sp>
        <p:nvSpPr>
          <p:cNvPr id="6" name="TextBox 6"/>
          <p:cNvSpPr txBox="1"/>
          <p:nvPr/>
        </p:nvSpPr>
        <p:spPr>
          <a:xfrm>
            <a:off x="13027447" y="9636125"/>
            <a:ext cx="4228654"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Nguyễn Nhật Sa Sa</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243204" y="0"/>
            <a:ext cx="13099229" cy="10213097"/>
          </a:xfrm>
          <a:prstGeom prst="rect">
            <a:avLst/>
          </a:prstGeom>
        </p:spPr>
        <p:txBody>
          <a:bodyPr lIns="0" tIns="0" rIns="0" bIns="0" rtlCol="0" anchor="t">
            <a:spAutoFit/>
          </a:bodyPr>
          <a:lstStyle/>
          <a:p>
            <a:pPr algn="l">
              <a:lnSpc>
                <a:spcPts val="4040"/>
              </a:lnSpc>
              <a:spcBef>
                <a:spcPct val="0"/>
              </a:spcBef>
            </a:pPr>
            <a:r>
              <a:rPr lang="en-US" sz="3285" b="1">
                <a:solidFill>
                  <a:srgbClr val="000000"/>
                </a:solidFill>
                <a:latin typeface="Clear Sans Bold"/>
                <a:ea typeface="Clear Sans Bold"/>
                <a:cs typeface="Clear Sans Bold"/>
                <a:sym typeface="Clear Sans Bold"/>
              </a:rPr>
              <a:t>Câu 6/.Xét lược đồ quan hệ và tập phụ thuộc dữ liệu:</a:t>
            </a:r>
          </a:p>
          <a:p>
            <a:pPr algn="l">
              <a:lnSpc>
                <a:spcPts val="4040"/>
              </a:lnSpc>
              <a:spcBef>
                <a:spcPct val="0"/>
              </a:spcBef>
            </a:pPr>
            <a:r>
              <a:rPr lang="en-US" sz="3285" b="1">
                <a:solidFill>
                  <a:srgbClr val="000000"/>
                </a:solidFill>
                <a:latin typeface="Clear Sans Bold"/>
                <a:ea typeface="Clear Sans Bold"/>
                <a:cs typeface="Clear Sans Bold"/>
                <a:sym typeface="Clear Sans Bold"/>
              </a:rPr>
              <a:t>Q (C, T, H, R, S, G)</a:t>
            </a:r>
          </a:p>
          <a:p>
            <a:pPr algn="l">
              <a:lnSpc>
                <a:spcPts val="4040"/>
              </a:lnSpc>
              <a:spcBef>
                <a:spcPct val="0"/>
              </a:spcBef>
            </a:pPr>
            <a:r>
              <a:rPr lang="en-US" sz="3285" b="1">
                <a:solidFill>
                  <a:srgbClr val="000000"/>
                </a:solidFill>
                <a:latin typeface="Clear Sans Bold"/>
                <a:ea typeface="Clear Sans Bold"/>
                <a:cs typeface="Clear Sans Bold"/>
                <a:sym typeface="Clear Sans Bold"/>
              </a:rPr>
              <a:t>f = {f1: C→T; f2: HR→ C; f3: HT→ R; f4: CS→ G; f5: HS→ R}</a:t>
            </a:r>
          </a:p>
          <a:p>
            <a:pPr algn="l">
              <a:lnSpc>
                <a:spcPts val="4040"/>
              </a:lnSpc>
              <a:spcBef>
                <a:spcPct val="0"/>
              </a:spcBef>
            </a:pPr>
            <a:r>
              <a:rPr lang="en-US" sz="3285" b="1">
                <a:solidFill>
                  <a:srgbClr val="000000"/>
                </a:solidFill>
                <a:latin typeface="Clear Sans Bold"/>
                <a:ea typeface="Clear Sans Bold"/>
                <a:cs typeface="Clear Sans Bold"/>
                <a:sym typeface="Clear Sans Bold"/>
              </a:rPr>
              <a:t>Tìm phủ tối thiểu của F</a:t>
            </a:r>
          </a:p>
          <a:p>
            <a:pPr algn="l">
              <a:lnSpc>
                <a:spcPts val="4040"/>
              </a:lnSpc>
              <a:spcBef>
                <a:spcPct val="0"/>
              </a:spcBef>
            </a:pPr>
            <a:endParaRPr lang="en-US" sz="3285" b="1">
              <a:solidFill>
                <a:srgbClr val="000000"/>
              </a:solidFill>
              <a:latin typeface="Clear Sans Bold"/>
              <a:ea typeface="Clear Sans Bold"/>
              <a:cs typeface="Clear Sans Bold"/>
              <a:sym typeface="Clear Sans Bold"/>
            </a:endParaRPr>
          </a:p>
          <a:p>
            <a:pPr algn="l">
              <a:lnSpc>
                <a:spcPts val="4163"/>
              </a:lnSpc>
              <a:spcBef>
                <a:spcPct val="0"/>
              </a:spcBef>
            </a:pPr>
            <a:r>
              <a:rPr lang="en-US" sz="3385">
                <a:solidFill>
                  <a:srgbClr val="000000"/>
                </a:solidFill>
                <a:latin typeface="Clear Sans"/>
                <a:ea typeface="Clear Sans"/>
                <a:cs typeface="Clear Sans"/>
                <a:sym typeface="Clear Sans"/>
              </a:rPr>
              <a:t>Bài làm:</a:t>
            </a:r>
          </a:p>
          <a:p>
            <a:pPr algn="l">
              <a:lnSpc>
                <a:spcPts val="4163"/>
              </a:lnSpc>
              <a:spcBef>
                <a:spcPct val="0"/>
              </a:spcBef>
            </a:pPr>
            <a:r>
              <a:rPr lang="en-US" sz="3385">
                <a:solidFill>
                  <a:srgbClr val="000000"/>
                </a:solidFill>
                <a:latin typeface="Clear Sans"/>
                <a:ea typeface="Clear Sans"/>
                <a:cs typeface="Clear Sans"/>
                <a:sym typeface="Clear Sans"/>
              </a:rPr>
              <a:t>Phân tích tập phụ thuộc dữ liệu f:</a:t>
            </a:r>
          </a:p>
          <a:p>
            <a:pPr algn="l">
              <a:lnSpc>
                <a:spcPts val="4163"/>
              </a:lnSpc>
              <a:spcBef>
                <a:spcPct val="0"/>
              </a:spcBef>
            </a:pPr>
            <a:r>
              <a:rPr lang="en-US" sz="3385">
                <a:solidFill>
                  <a:srgbClr val="000000"/>
                </a:solidFill>
                <a:latin typeface="Clear Sans"/>
                <a:ea typeface="Clear Sans"/>
                <a:cs typeface="Clear Sans"/>
                <a:sym typeface="Clear Sans"/>
              </a:rPr>
              <a:t>f1: C → T: C xác định duy nhất T</a:t>
            </a:r>
          </a:p>
          <a:p>
            <a:pPr algn="l">
              <a:lnSpc>
                <a:spcPts val="4163"/>
              </a:lnSpc>
              <a:spcBef>
                <a:spcPct val="0"/>
              </a:spcBef>
            </a:pPr>
            <a:r>
              <a:rPr lang="en-US" sz="3385">
                <a:solidFill>
                  <a:srgbClr val="000000"/>
                </a:solidFill>
                <a:latin typeface="Clear Sans"/>
                <a:ea typeface="Clear Sans"/>
                <a:cs typeface="Clear Sans"/>
                <a:sym typeface="Clear Sans"/>
              </a:rPr>
              <a:t>f2: HR → C: HR xác định duy nhất C</a:t>
            </a:r>
          </a:p>
          <a:p>
            <a:pPr algn="l">
              <a:lnSpc>
                <a:spcPts val="4163"/>
              </a:lnSpc>
              <a:spcBef>
                <a:spcPct val="0"/>
              </a:spcBef>
            </a:pPr>
            <a:r>
              <a:rPr lang="en-US" sz="3385">
                <a:solidFill>
                  <a:srgbClr val="000000"/>
                </a:solidFill>
                <a:latin typeface="Clear Sans"/>
                <a:ea typeface="Clear Sans"/>
                <a:cs typeface="Clear Sans"/>
                <a:sym typeface="Clear Sans"/>
              </a:rPr>
              <a:t>f3: HT → R: HT xác định duy nhất R</a:t>
            </a:r>
          </a:p>
          <a:p>
            <a:pPr algn="l">
              <a:lnSpc>
                <a:spcPts val="4163"/>
              </a:lnSpc>
              <a:spcBef>
                <a:spcPct val="0"/>
              </a:spcBef>
            </a:pPr>
            <a:r>
              <a:rPr lang="en-US" sz="3385">
                <a:solidFill>
                  <a:srgbClr val="000000"/>
                </a:solidFill>
                <a:latin typeface="Clear Sans"/>
                <a:ea typeface="Clear Sans"/>
                <a:cs typeface="Clear Sans"/>
                <a:sym typeface="Clear Sans"/>
              </a:rPr>
              <a:t>f4: CS → G: CS xác định duy nhất G</a:t>
            </a:r>
          </a:p>
          <a:p>
            <a:pPr algn="l">
              <a:lnSpc>
                <a:spcPts val="4163"/>
              </a:lnSpc>
              <a:spcBef>
                <a:spcPct val="0"/>
              </a:spcBef>
            </a:pPr>
            <a:r>
              <a:rPr lang="en-US" sz="3385">
                <a:solidFill>
                  <a:srgbClr val="000000"/>
                </a:solidFill>
                <a:latin typeface="Clear Sans"/>
                <a:ea typeface="Clear Sans"/>
                <a:cs typeface="Clear Sans"/>
                <a:sym typeface="Clear Sans"/>
              </a:rPr>
              <a:t>f5: HS → R: HS xác định duy nhất R</a:t>
            </a:r>
          </a:p>
          <a:p>
            <a:pPr algn="l">
              <a:lnSpc>
                <a:spcPts val="4163"/>
              </a:lnSpc>
              <a:spcBef>
                <a:spcPct val="0"/>
              </a:spcBef>
            </a:pPr>
            <a:r>
              <a:rPr lang="en-US" sz="3385">
                <a:solidFill>
                  <a:srgbClr val="000000"/>
                </a:solidFill>
                <a:latin typeface="Clear Sans"/>
                <a:ea typeface="Clear Sans"/>
                <a:cs typeface="Clear Sans"/>
                <a:sym typeface="Clear Sans"/>
              </a:rPr>
              <a:t>Xác định các thuộc tính phụ thuộc:</a:t>
            </a:r>
          </a:p>
          <a:p>
            <a:pPr algn="l">
              <a:lnSpc>
                <a:spcPts val="4163"/>
              </a:lnSpc>
              <a:spcBef>
                <a:spcPct val="0"/>
              </a:spcBef>
            </a:pPr>
            <a:r>
              <a:rPr lang="en-US" sz="3385">
                <a:solidFill>
                  <a:srgbClr val="000000"/>
                </a:solidFill>
                <a:latin typeface="Clear Sans"/>
                <a:ea typeface="Clear Sans"/>
                <a:cs typeface="Clear Sans"/>
                <a:sym typeface="Clear Sans"/>
              </a:rPr>
              <a:t>T phụ thuộc vào C (f1: C → T)</a:t>
            </a:r>
          </a:p>
          <a:p>
            <a:pPr algn="l">
              <a:lnSpc>
                <a:spcPts val="4163"/>
              </a:lnSpc>
              <a:spcBef>
                <a:spcPct val="0"/>
              </a:spcBef>
            </a:pPr>
            <a:r>
              <a:rPr lang="en-US" sz="3385">
                <a:solidFill>
                  <a:srgbClr val="000000"/>
                </a:solidFill>
                <a:latin typeface="Clear Sans"/>
                <a:ea typeface="Clear Sans"/>
                <a:cs typeface="Clear Sans"/>
                <a:sym typeface="Clear Sans"/>
              </a:rPr>
              <a:t>S phụ thuộc vào C (f4: CS → G, =&gt; CS → CSG, =&gt; CS → C)</a:t>
            </a:r>
          </a:p>
          <a:p>
            <a:pPr algn="l">
              <a:lnSpc>
                <a:spcPts val="4040"/>
              </a:lnSpc>
              <a:spcBef>
                <a:spcPct val="0"/>
              </a:spcBef>
            </a:pPr>
            <a:endParaRPr lang="en-US" sz="3385">
              <a:solidFill>
                <a:srgbClr val="000000"/>
              </a:solidFill>
              <a:latin typeface="Clear Sans"/>
              <a:ea typeface="Clear Sans"/>
              <a:cs typeface="Clear Sans"/>
              <a:sym typeface="Clear Sans"/>
            </a:endParaRPr>
          </a:p>
          <a:p>
            <a:pPr algn="l">
              <a:lnSpc>
                <a:spcPts val="4409"/>
              </a:lnSpc>
              <a:spcBef>
                <a:spcPct val="0"/>
              </a:spcBef>
            </a:pPr>
            <a:endParaRPr lang="en-US" sz="3385">
              <a:solidFill>
                <a:srgbClr val="000000"/>
              </a:solidFill>
              <a:latin typeface="Clear Sans"/>
              <a:ea typeface="Clear Sans"/>
              <a:cs typeface="Clear Sans"/>
              <a:sym typeface="Clear Sans"/>
            </a:endParaRPr>
          </a:p>
          <a:p>
            <a:pPr algn="l">
              <a:lnSpc>
                <a:spcPts val="4409"/>
              </a:lnSpc>
              <a:spcBef>
                <a:spcPct val="0"/>
              </a:spcBef>
            </a:pPr>
            <a:endParaRPr lang="en-US" sz="3385">
              <a:solidFill>
                <a:srgbClr val="000000"/>
              </a:solidFill>
              <a:latin typeface="Clear Sans"/>
              <a:ea typeface="Clear Sans"/>
              <a:cs typeface="Clear Sans"/>
              <a:sym typeface="Clear Sans"/>
            </a:endParaRPr>
          </a:p>
          <a:p>
            <a:pPr algn="ctr">
              <a:lnSpc>
                <a:spcPts val="6775"/>
              </a:lnSpc>
              <a:spcBef>
                <a:spcPct val="0"/>
              </a:spcBef>
            </a:pPr>
            <a:endParaRPr lang="en-US" sz="3385">
              <a:solidFill>
                <a:srgbClr val="000000"/>
              </a:solidFill>
              <a:latin typeface="Clear Sans"/>
              <a:ea typeface="Clear Sans"/>
              <a:cs typeface="Clear Sans"/>
              <a:sym typeface="Clear Sans"/>
            </a:endParaRPr>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34</a:t>
            </a:r>
          </a:p>
        </p:txBody>
      </p:sp>
      <p:sp>
        <p:nvSpPr>
          <p:cNvPr id="4" name="TextBox 4"/>
          <p:cNvSpPr txBox="1"/>
          <p:nvPr/>
        </p:nvSpPr>
        <p:spPr>
          <a:xfrm>
            <a:off x="12535939" y="9182100"/>
            <a:ext cx="4228654"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Nguyễn Nhật Sa Sa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243204" y="0"/>
            <a:ext cx="16844639" cy="10289297"/>
          </a:xfrm>
          <a:prstGeom prst="rect">
            <a:avLst/>
          </a:prstGeom>
        </p:spPr>
        <p:txBody>
          <a:bodyPr lIns="0" tIns="0" rIns="0" bIns="0" rtlCol="0" anchor="t">
            <a:spAutoFit/>
          </a:bodyPr>
          <a:lstStyle/>
          <a:p>
            <a:pPr algn="l">
              <a:lnSpc>
                <a:spcPts val="4040"/>
              </a:lnSpc>
              <a:spcBef>
                <a:spcPct val="0"/>
              </a:spcBef>
            </a:pPr>
            <a:endParaRPr/>
          </a:p>
          <a:p>
            <a:pPr algn="l">
              <a:lnSpc>
                <a:spcPts val="4163"/>
              </a:lnSpc>
              <a:spcBef>
                <a:spcPct val="0"/>
              </a:spcBef>
            </a:pPr>
            <a:r>
              <a:rPr lang="en-US" sz="3385">
                <a:solidFill>
                  <a:srgbClr val="000000"/>
                </a:solidFill>
                <a:latin typeface="Clear Sans"/>
                <a:ea typeface="Clear Sans"/>
                <a:cs typeface="Clear Sans"/>
                <a:sym typeface="Clear Sans"/>
              </a:rPr>
              <a:t>Loại bỏ các phụ thuộc hàm thừa:</a:t>
            </a:r>
          </a:p>
          <a:p>
            <a:pPr algn="l">
              <a:lnSpc>
                <a:spcPts val="4163"/>
              </a:lnSpc>
              <a:spcBef>
                <a:spcPct val="0"/>
              </a:spcBef>
            </a:pPr>
            <a:r>
              <a:rPr lang="en-US" sz="3385">
                <a:solidFill>
                  <a:srgbClr val="000000"/>
                </a:solidFill>
                <a:latin typeface="Clear Sans"/>
                <a:ea typeface="Clear Sans"/>
                <a:cs typeface="Clear Sans"/>
                <a:sym typeface="Clear Sans"/>
              </a:rPr>
              <a:t>f2: Do C → T và HR → C, =&gt; HR → T. Do đó, f2 là phụ thuộc hàm thừa</a:t>
            </a:r>
          </a:p>
          <a:p>
            <a:pPr algn="l">
              <a:lnSpc>
                <a:spcPts val="4163"/>
              </a:lnSpc>
              <a:spcBef>
                <a:spcPct val="0"/>
              </a:spcBef>
            </a:pPr>
            <a:r>
              <a:rPr lang="en-US" sz="3385">
                <a:solidFill>
                  <a:srgbClr val="000000"/>
                </a:solidFill>
                <a:latin typeface="Clear Sans"/>
                <a:ea typeface="Clear Sans"/>
                <a:cs typeface="Clear Sans"/>
                <a:sym typeface="Clear Sans"/>
              </a:rPr>
              <a:t>f5: Do HT → R và HS → T, =&gt; HS → R. Do đó, f5 là phụ thuộc hàm thừa</a:t>
            </a:r>
          </a:p>
          <a:p>
            <a:pPr algn="l">
              <a:lnSpc>
                <a:spcPts val="4163"/>
              </a:lnSpc>
              <a:spcBef>
                <a:spcPct val="0"/>
              </a:spcBef>
            </a:pPr>
            <a:r>
              <a:rPr lang="en-US" sz="3385">
                <a:solidFill>
                  <a:srgbClr val="000000"/>
                </a:solidFill>
                <a:latin typeface="Clear Sans"/>
                <a:ea typeface="Clear Sans"/>
                <a:cs typeface="Clear Sans"/>
                <a:sym typeface="Clear Sans"/>
              </a:rPr>
              <a:t>Sau khi loại bỏ, ta còn lại tập phụ thuộc hàm tối thiểu sau:</a:t>
            </a:r>
          </a:p>
          <a:p>
            <a:pPr algn="l">
              <a:lnSpc>
                <a:spcPts val="4163"/>
              </a:lnSpc>
              <a:spcBef>
                <a:spcPct val="0"/>
              </a:spcBef>
            </a:pPr>
            <a:r>
              <a:rPr lang="en-US" sz="3385">
                <a:solidFill>
                  <a:srgbClr val="000000"/>
                </a:solidFill>
                <a:latin typeface="Clear Sans"/>
                <a:ea typeface="Clear Sans"/>
                <a:cs typeface="Clear Sans"/>
                <a:sym typeface="Clear Sans"/>
              </a:rPr>
              <a:t>f1: C → T</a:t>
            </a:r>
          </a:p>
          <a:p>
            <a:pPr algn="l">
              <a:lnSpc>
                <a:spcPts val="4163"/>
              </a:lnSpc>
              <a:spcBef>
                <a:spcPct val="0"/>
              </a:spcBef>
            </a:pPr>
            <a:r>
              <a:rPr lang="en-US" sz="3385">
                <a:solidFill>
                  <a:srgbClr val="000000"/>
                </a:solidFill>
                <a:latin typeface="Clear Sans"/>
                <a:ea typeface="Clear Sans"/>
                <a:cs typeface="Clear Sans"/>
                <a:sym typeface="Clear Sans"/>
              </a:rPr>
              <a:t>f3: HT → R</a:t>
            </a:r>
          </a:p>
          <a:p>
            <a:pPr algn="l">
              <a:lnSpc>
                <a:spcPts val="4163"/>
              </a:lnSpc>
              <a:spcBef>
                <a:spcPct val="0"/>
              </a:spcBef>
            </a:pPr>
            <a:r>
              <a:rPr lang="en-US" sz="3385">
                <a:solidFill>
                  <a:srgbClr val="000000"/>
                </a:solidFill>
                <a:latin typeface="Clear Sans"/>
                <a:ea typeface="Clear Sans"/>
                <a:cs typeface="Clear Sans"/>
                <a:sym typeface="Clear Sans"/>
              </a:rPr>
              <a:t>f4: CS → G</a:t>
            </a:r>
          </a:p>
          <a:p>
            <a:pPr algn="l">
              <a:lnSpc>
                <a:spcPts val="4163"/>
              </a:lnSpc>
              <a:spcBef>
                <a:spcPct val="0"/>
              </a:spcBef>
            </a:pPr>
            <a:r>
              <a:rPr lang="en-US" sz="3385">
                <a:solidFill>
                  <a:srgbClr val="000000"/>
                </a:solidFill>
                <a:latin typeface="Clear Sans"/>
                <a:ea typeface="Clear Sans"/>
                <a:cs typeface="Clear Sans"/>
                <a:sym typeface="Clear Sans"/>
              </a:rPr>
              <a:t>Kiểm tra tính tối thiểu:</a:t>
            </a:r>
          </a:p>
          <a:p>
            <a:pPr algn="l">
              <a:lnSpc>
                <a:spcPts val="4163"/>
              </a:lnSpc>
              <a:spcBef>
                <a:spcPct val="0"/>
              </a:spcBef>
            </a:pPr>
            <a:r>
              <a:rPr lang="en-US" sz="3385">
                <a:solidFill>
                  <a:srgbClr val="000000"/>
                </a:solidFill>
                <a:latin typeface="Clear Sans"/>
                <a:ea typeface="Clear Sans"/>
                <a:cs typeface="Clear Sans"/>
                <a:sym typeface="Clear Sans"/>
              </a:rPr>
              <a:t>Loại bỏ f1: Việc loại bỏ f1 sẽ vi phạm phụ thuộc hàm f2 (HR → C)</a:t>
            </a:r>
          </a:p>
          <a:p>
            <a:pPr algn="l">
              <a:lnSpc>
                <a:spcPts val="4163"/>
              </a:lnSpc>
              <a:spcBef>
                <a:spcPct val="0"/>
              </a:spcBef>
            </a:pPr>
            <a:r>
              <a:rPr lang="en-US" sz="3385">
                <a:solidFill>
                  <a:srgbClr val="000000"/>
                </a:solidFill>
                <a:latin typeface="Clear Sans"/>
                <a:ea typeface="Clear Sans"/>
                <a:cs typeface="Clear Sans"/>
                <a:sym typeface="Clear Sans"/>
              </a:rPr>
              <a:t>Loại bỏ f3: Việc loại bỏ f3 sẽ vi phạm phụ thuộc hàm f5 (HS → R)</a:t>
            </a:r>
          </a:p>
          <a:p>
            <a:pPr algn="l">
              <a:lnSpc>
                <a:spcPts val="4163"/>
              </a:lnSpc>
              <a:spcBef>
                <a:spcPct val="0"/>
              </a:spcBef>
            </a:pPr>
            <a:r>
              <a:rPr lang="en-US" sz="3385">
                <a:solidFill>
                  <a:srgbClr val="000000"/>
                </a:solidFill>
                <a:latin typeface="Clear Sans"/>
                <a:ea typeface="Clear Sans"/>
                <a:cs typeface="Clear Sans"/>
                <a:sym typeface="Clear Sans"/>
              </a:rPr>
              <a:t>Loại bỏ f4: Việc loại bỏ f4 không vi phạm bất kỳ phụ thuộc hàm nào khác</a:t>
            </a:r>
          </a:p>
          <a:p>
            <a:pPr algn="l">
              <a:lnSpc>
                <a:spcPts val="4163"/>
              </a:lnSpc>
              <a:spcBef>
                <a:spcPct val="0"/>
              </a:spcBef>
            </a:pPr>
            <a:r>
              <a:rPr lang="en-US" sz="3385">
                <a:solidFill>
                  <a:srgbClr val="000000"/>
                </a:solidFill>
                <a:latin typeface="Clear Sans"/>
                <a:ea typeface="Clear Sans"/>
                <a:cs typeface="Clear Sans"/>
                <a:sym typeface="Clear Sans"/>
              </a:rPr>
              <a:t>Do đó, tập phụ thuộc hàm f1, f3, f4 là tối thiểu</a:t>
            </a:r>
          </a:p>
          <a:p>
            <a:pPr algn="l">
              <a:lnSpc>
                <a:spcPts val="4163"/>
              </a:lnSpc>
              <a:spcBef>
                <a:spcPct val="0"/>
              </a:spcBef>
            </a:pPr>
            <a:r>
              <a:rPr lang="en-US" sz="3385">
                <a:solidFill>
                  <a:srgbClr val="000000"/>
                </a:solidFill>
                <a:latin typeface="Clear Sans"/>
                <a:ea typeface="Clear Sans"/>
                <a:cs typeface="Clear Sans"/>
                <a:sym typeface="Clear Sans"/>
              </a:rPr>
              <a:t>Vì vậy, phủ tối thiểu của F cho lược đồ quan hệ Q và tập phụ thuộc dữ liệu f là {C → T, HT → R, CS → G}.</a:t>
            </a:r>
          </a:p>
          <a:p>
            <a:pPr algn="l">
              <a:lnSpc>
                <a:spcPts val="4040"/>
              </a:lnSpc>
              <a:spcBef>
                <a:spcPct val="0"/>
              </a:spcBef>
            </a:pPr>
            <a:endParaRPr lang="en-US" sz="3385">
              <a:solidFill>
                <a:srgbClr val="000000"/>
              </a:solidFill>
              <a:latin typeface="Clear Sans"/>
              <a:ea typeface="Clear Sans"/>
              <a:cs typeface="Clear Sans"/>
              <a:sym typeface="Clear Sans"/>
            </a:endParaRPr>
          </a:p>
          <a:p>
            <a:pPr algn="l">
              <a:lnSpc>
                <a:spcPts val="4409"/>
              </a:lnSpc>
              <a:spcBef>
                <a:spcPct val="0"/>
              </a:spcBef>
            </a:pPr>
            <a:endParaRPr lang="en-US" sz="3385">
              <a:solidFill>
                <a:srgbClr val="000000"/>
              </a:solidFill>
              <a:latin typeface="Clear Sans"/>
              <a:ea typeface="Clear Sans"/>
              <a:cs typeface="Clear Sans"/>
              <a:sym typeface="Clear Sans"/>
            </a:endParaRPr>
          </a:p>
          <a:p>
            <a:pPr algn="l">
              <a:lnSpc>
                <a:spcPts val="4409"/>
              </a:lnSpc>
              <a:spcBef>
                <a:spcPct val="0"/>
              </a:spcBef>
            </a:pPr>
            <a:endParaRPr lang="en-US" sz="3385">
              <a:solidFill>
                <a:srgbClr val="000000"/>
              </a:solidFill>
              <a:latin typeface="Clear Sans"/>
              <a:ea typeface="Clear Sans"/>
              <a:cs typeface="Clear Sans"/>
              <a:sym typeface="Clear Sans"/>
            </a:endParaRPr>
          </a:p>
          <a:p>
            <a:pPr algn="ctr">
              <a:lnSpc>
                <a:spcPts val="6775"/>
              </a:lnSpc>
              <a:spcBef>
                <a:spcPct val="0"/>
              </a:spcBef>
            </a:pPr>
            <a:endParaRPr lang="en-US" sz="3385">
              <a:solidFill>
                <a:srgbClr val="000000"/>
              </a:solidFill>
              <a:latin typeface="Clear Sans"/>
              <a:ea typeface="Clear Sans"/>
              <a:cs typeface="Clear Sans"/>
              <a:sym typeface="Clear Sans"/>
            </a:endParaRPr>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35</a:t>
            </a:r>
          </a:p>
        </p:txBody>
      </p:sp>
      <p:sp>
        <p:nvSpPr>
          <p:cNvPr id="4" name="TextBox 4"/>
          <p:cNvSpPr txBox="1"/>
          <p:nvPr/>
        </p:nvSpPr>
        <p:spPr>
          <a:xfrm>
            <a:off x="12969715" y="9332912"/>
            <a:ext cx="4228654"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Nguyễn Nhật Sa Sa</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3632" y="-76200"/>
            <a:ext cx="18288000" cy="9751741"/>
          </a:xfrm>
          <a:prstGeom prst="rect">
            <a:avLst/>
          </a:prstGeom>
        </p:spPr>
        <p:txBody>
          <a:bodyPr lIns="0" tIns="0" rIns="0" bIns="0" rtlCol="0" anchor="t">
            <a:spAutoFit/>
          </a:bodyPr>
          <a:lstStyle/>
          <a:p>
            <a:pPr algn="l">
              <a:lnSpc>
                <a:spcPts val="5680"/>
              </a:lnSpc>
              <a:spcBef>
                <a:spcPct val="0"/>
              </a:spcBef>
            </a:pPr>
            <a:r>
              <a:rPr lang="en-US" sz="4057" b="1">
                <a:solidFill>
                  <a:srgbClr val="000000"/>
                </a:solidFill>
                <a:latin typeface="Clear Sans Bold"/>
                <a:ea typeface="Clear Sans Bold"/>
                <a:cs typeface="Clear Sans Bold"/>
                <a:sym typeface="Clear Sans Bold"/>
              </a:rPr>
              <a:t>7/ Q (A, B, C, D, E, H) F={A → E; C → D; E → DH} </a:t>
            </a:r>
          </a:p>
          <a:p>
            <a:pPr algn="l">
              <a:lnSpc>
                <a:spcPts val="5680"/>
              </a:lnSpc>
              <a:spcBef>
                <a:spcPct val="0"/>
              </a:spcBef>
            </a:pPr>
            <a:r>
              <a:rPr lang="en-US" sz="4057" b="1">
                <a:solidFill>
                  <a:srgbClr val="000000"/>
                </a:solidFill>
                <a:latin typeface="Clear Sans Bold"/>
                <a:ea typeface="Clear Sans Bold"/>
                <a:cs typeface="Clear Sans Bold"/>
                <a:sym typeface="Clear Sans Bold"/>
              </a:rPr>
              <a:t>Chứng minh K={A, B, C} là khóa duy nhất của Q </a:t>
            </a:r>
          </a:p>
          <a:p>
            <a:pPr algn="l">
              <a:lnSpc>
                <a:spcPts val="2924"/>
              </a:lnSpc>
              <a:spcBef>
                <a:spcPct val="0"/>
              </a:spcBef>
            </a:pPr>
            <a:r>
              <a:rPr lang="en-US" sz="2088">
                <a:solidFill>
                  <a:srgbClr val="000000"/>
                </a:solidFill>
                <a:latin typeface="Clear Sans"/>
                <a:ea typeface="Clear Sans"/>
                <a:cs typeface="Clear Sans"/>
                <a:sym typeface="Clear Sans"/>
              </a:rPr>
              <a:t>Bài làm: 1. Kiểm tra K = {A, B, C} là khóa: </a:t>
            </a:r>
          </a:p>
          <a:p>
            <a:pPr algn="l">
              <a:lnSpc>
                <a:spcPts val="2924"/>
              </a:lnSpc>
              <a:spcBef>
                <a:spcPct val="0"/>
              </a:spcBef>
            </a:pPr>
            <a:r>
              <a:rPr lang="en-US" sz="2088">
                <a:solidFill>
                  <a:srgbClr val="000000"/>
                </a:solidFill>
                <a:latin typeface="Clear Sans"/>
                <a:ea typeface="Clear Sans"/>
                <a:cs typeface="Clear Sans"/>
                <a:sym typeface="Clear Sans"/>
              </a:rPr>
              <a:t>- Một tập thuộc tính K là khóa nếu K xác định duy nhất tất cả các thuộc tính trong quan hệ Q, tức là K⁺ (bao đóng của K) chứa tất cả các thuộc tính của Q (A, B, C, D, E, H). </a:t>
            </a:r>
          </a:p>
          <a:p>
            <a:pPr algn="l">
              <a:lnSpc>
                <a:spcPts val="2924"/>
              </a:lnSpc>
              <a:spcBef>
                <a:spcPct val="0"/>
              </a:spcBef>
            </a:pPr>
            <a:r>
              <a:rPr lang="en-US" sz="2088">
                <a:solidFill>
                  <a:srgbClr val="000000"/>
                </a:solidFill>
                <a:latin typeface="Clear Sans"/>
                <a:ea typeface="Clear Sans"/>
                <a:cs typeface="Clear Sans"/>
                <a:sym typeface="Clear Sans"/>
              </a:rPr>
              <a:t>2. Kiểm tra K là khóa tối thiểu: - K phải là tập nhỏ nhất có thể, nghĩa là nếu loại bỏ bất kỳ thuộc tính nào khỏi K, tập mới sẽ không còn là khóa nữa. </a:t>
            </a:r>
          </a:p>
          <a:p>
            <a:pPr algn="l">
              <a:lnSpc>
                <a:spcPts val="2924"/>
              </a:lnSpc>
              <a:spcBef>
                <a:spcPct val="0"/>
              </a:spcBef>
            </a:pPr>
            <a:r>
              <a:rPr lang="en-US" sz="2088">
                <a:solidFill>
                  <a:srgbClr val="000000"/>
                </a:solidFill>
                <a:latin typeface="Clear Sans"/>
                <a:ea typeface="Clear Sans"/>
                <a:cs typeface="Clear Sans"/>
                <a:sym typeface="Clear Sans"/>
              </a:rPr>
              <a:t>3. Chứng minh K là duy nhất: - Không tồn tại tập khóa nào khác ngoài K hoặc các tập khóa khác phải tương đương với K. </a:t>
            </a:r>
          </a:p>
          <a:p>
            <a:pPr algn="l">
              <a:lnSpc>
                <a:spcPts val="2924"/>
              </a:lnSpc>
              <a:spcBef>
                <a:spcPct val="0"/>
              </a:spcBef>
            </a:pPr>
            <a:r>
              <a:rPr lang="en-US" sz="2088">
                <a:solidFill>
                  <a:srgbClr val="000000"/>
                </a:solidFill>
                <a:latin typeface="Clear Sans"/>
                <a:ea typeface="Clear Sans"/>
                <a:cs typeface="Clear Sans"/>
                <a:sym typeface="Clear Sans"/>
              </a:rPr>
              <a:t>Bước 1: Tính bao đóng của K = {A, B, C} Chúng ta tính K⁺ = {A, B, C}⁺ dựa trên tập F = {A → E; C → D; E → DH}: </a:t>
            </a:r>
          </a:p>
          <a:p>
            <a:pPr algn="l">
              <a:lnSpc>
                <a:spcPts val="2924"/>
              </a:lnSpc>
              <a:spcBef>
                <a:spcPct val="0"/>
              </a:spcBef>
            </a:pPr>
            <a:r>
              <a:rPr lang="en-US" sz="2088">
                <a:solidFill>
                  <a:srgbClr val="000000"/>
                </a:solidFill>
                <a:latin typeface="Clear Sans"/>
                <a:ea typeface="Clear Sans"/>
                <a:cs typeface="Clear Sans"/>
                <a:sym typeface="Clear Sans"/>
              </a:rPr>
              <a:t>- Khởi tạo: K⁺ = {A, B, C}. - Áp dụng các phụ thuộc hàm trong F: </a:t>
            </a:r>
          </a:p>
          <a:p>
            <a:pPr algn="l">
              <a:lnSpc>
                <a:spcPts val="2924"/>
              </a:lnSpc>
              <a:spcBef>
                <a:spcPct val="0"/>
              </a:spcBef>
            </a:pPr>
            <a:r>
              <a:rPr lang="en-US" sz="2088">
                <a:solidFill>
                  <a:srgbClr val="000000"/>
                </a:solidFill>
                <a:latin typeface="Clear Sans"/>
                <a:ea typeface="Clear Sans"/>
                <a:cs typeface="Clear Sans"/>
                <a:sym typeface="Clear Sans"/>
              </a:rPr>
              <a:t>- Từ A → E: Vì A ∈ K⁺, thêm E** vào K⁺. 27 → K⁺ = {A, B, C, E}. </a:t>
            </a:r>
          </a:p>
          <a:p>
            <a:pPr algn="l">
              <a:lnSpc>
                <a:spcPts val="2924"/>
              </a:lnSpc>
              <a:spcBef>
                <a:spcPct val="0"/>
              </a:spcBef>
            </a:pPr>
            <a:r>
              <a:rPr lang="en-US" sz="2088">
                <a:solidFill>
                  <a:srgbClr val="000000"/>
                </a:solidFill>
                <a:latin typeface="Clear Sans"/>
                <a:ea typeface="Clear Sans"/>
                <a:cs typeface="Clear Sans"/>
                <a:sym typeface="Clear Sans"/>
              </a:rPr>
              <a:t>- Từ C → D: Vì C ∈ K⁺, thêm D vào K⁺. → K⁺ = {A, B, C, E, D}. </a:t>
            </a:r>
          </a:p>
          <a:p>
            <a:pPr algn="l">
              <a:lnSpc>
                <a:spcPts val="2924"/>
              </a:lnSpc>
              <a:spcBef>
                <a:spcPct val="0"/>
              </a:spcBef>
            </a:pPr>
            <a:r>
              <a:rPr lang="en-US" sz="2088">
                <a:solidFill>
                  <a:srgbClr val="000000"/>
                </a:solidFill>
                <a:latin typeface="Clear Sans"/>
                <a:ea typeface="Clear Sans"/>
                <a:cs typeface="Clear Sans"/>
                <a:sym typeface="Clear Sans"/>
              </a:rPr>
              <a:t>- Từ E → DH: Vì E ∈ K⁺, thêm D và H vào K⁺. (Lưu ý: D đã có, nên chỉ thêm H). </a:t>
            </a:r>
          </a:p>
          <a:p>
            <a:pPr algn="l">
              <a:lnSpc>
                <a:spcPts val="2924"/>
              </a:lnSpc>
              <a:spcBef>
                <a:spcPct val="0"/>
              </a:spcBef>
            </a:pPr>
            <a:r>
              <a:rPr lang="en-US" sz="2088">
                <a:solidFill>
                  <a:srgbClr val="000000"/>
                </a:solidFill>
                <a:latin typeface="Clear Sans"/>
                <a:ea typeface="Clear Sans"/>
                <a:cs typeface="Clear Sans"/>
                <a:sym typeface="Clear Sans"/>
              </a:rPr>
              <a:t>→ K⁺ = {A, B, C, E, D, H}. </a:t>
            </a:r>
          </a:p>
          <a:p>
            <a:pPr algn="l">
              <a:lnSpc>
                <a:spcPts val="2924"/>
              </a:lnSpc>
              <a:spcBef>
                <a:spcPct val="0"/>
              </a:spcBef>
            </a:pPr>
            <a:r>
              <a:rPr lang="en-US" sz="2088">
                <a:solidFill>
                  <a:srgbClr val="000000"/>
                </a:solidFill>
                <a:latin typeface="Clear Sans"/>
                <a:ea typeface="Clear Sans"/>
                <a:cs typeface="Clear Sans"/>
                <a:sym typeface="Clear Sans"/>
              </a:rPr>
              <a:t>Kết quả: K⁺ = {A, B, C, D, E, H}, chứa tất cả các thuộc tính của Q. Do đó, K = {A, B, C}là một khóa của Q. </a:t>
            </a:r>
          </a:p>
          <a:p>
            <a:pPr algn="l">
              <a:lnSpc>
                <a:spcPts val="2924"/>
              </a:lnSpc>
              <a:spcBef>
                <a:spcPct val="0"/>
              </a:spcBef>
            </a:pPr>
            <a:r>
              <a:rPr lang="en-US" sz="2088">
                <a:solidFill>
                  <a:srgbClr val="000000"/>
                </a:solidFill>
                <a:latin typeface="Clear Sans"/>
                <a:ea typeface="Clear Sans"/>
                <a:cs typeface="Clear Sans"/>
                <a:sym typeface="Clear Sans"/>
              </a:rPr>
              <a:t>Bước 2: Kiểm tra K là khóa tối thiểu Để K = {A, B, C} là khóa tối thiểu, nếu loại bỏ bất kỳ thuộc tính nào khỏi K, bao đóng của tập mới phải không chứa toàn bộ thuộc tính của Q. Chúng ta kiểm tra từng trường hợp:</a:t>
            </a:r>
          </a:p>
          <a:p>
            <a:pPr algn="l">
              <a:lnSpc>
                <a:spcPts val="2924"/>
              </a:lnSpc>
              <a:spcBef>
                <a:spcPct val="0"/>
              </a:spcBef>
            </a:pPr>
            <a:r>
              <a:rPr lang="en-US" sz="2088">
                <a:solidFill>
                  <a:srgbClr val="000000"/>
                </a:solidFill>
                <a:latin typeface="Clear Sans"/>
                <a:ea typeface="Clear Sans"/>
                <a:cs typeface="Clear Sans"/>
                <a:sym typeface="Clear Sans"/>
              </a:rPr>
              <a:t> 2.1. Loại bỏ A: Tính bao đóng của {B, C} </a:t>
            </a:r>
          </a:p>
          <a:p>
            <a:pPr algn="l">
              <a:lnSpc>
                <a:spcPts val="2924"/>
              </a:lnSpc>
              <a:spcBef>
                <a:spcPct val="0"/>
              </a:spcBef>
            </a:pPr>
            <a:r>
              <a:rPr lang="en-US" sz="2088">
                <a:solidFill>
                  <a:srgbClr val="000000"/>
                </a:solidFill>
                <a:latin typeface="Clear Sans"/>
                <a:ea typeface="Clear Sans"/>
                <a:cs typeface="Clear Sans"/>
                <a:sym typeface="Clear Sans"/>
              </a:rPr>
              <a:t>- Khởi tạo: {B, C}⁺ = {B, C}. </a:t>
            </a:r>
          </a:p>
          <a:p>
            <a:pPr algn="l">
              <a:lnSpc>
                <a:spcPts val="2924"/>
              </a:lnSpc>
              <a:spcBef>
                <a:spcPct val="0"/>
              </a:spcBef>
            </a:pPr>
            <a:r>
              <a:rPr lang="en-US" sz="2088">
                <a:solidFill>
                  <a:srgbClr val="000000"/>
                </a:solidFill>
                <a:latin typeface="Clear Sans"/>
                <a:ea typeface="Clear Sans"/>
                <a:cs typeface="Clear Sans"/>
                <a:sym typeface="Clear Sans"/>
              </a:rPr>
              <a:t>- Áp dụng F: </a:t>
            </a:r>
          </a:p>
          <a:p>
            <a:pPr algn="l">
              <a:lnSpc>
                <a:spcPts val="2924"/>
              </a:lnSpc>
              <a:spcBef>
                <a:spcPct val="0"/>
              </a:spcBef>
            </a:pPr>
            <a:r>
              <a:rPr lang="en-US" sz="2088">
                <a:solidFill>
                  <a:srgbClr val="000000"/>
                </a:solidFill>
                <a:latin typeface="Clear Sans"/>
                <a:ea typeface="Clear Sans"/>
                <a:cs typeface="Clear Sans"/>
                <a:sym typeface="Clear Sans"/>
              </a:rPr>
              <a:t>- A → E: Không áp dụng được vì A không có trong {B, C}⁺. </a:t>
            </a:r>
          </a:p>
          <a:p>
            <a:pPr algn="l">
              <a:lnSpc>
                <a:spcPts val="2924"/>
              </a:lnSpc>
              <a:spcBef>
                <a:spcPct val="0"/>
              </a:spcBef>
            </a:pPr>
            <a:r>
              <a:rPr lang="en-US" sz="2088">
                <a:solidFill>
                  <a:srgbClr val="000000"/>
                </a:solidFill>
                <a:latin typeface="Clear Sans"/>
                <a:ea typeface="Clear Sans"/>
                <a:cs typeface="Clear Sans"/>
                <a:sym typeface="Clear Sans"/>
              </a:rPr>
              <a:t>- C → D: Vì C ∈ {B, C}⁺, thêm D. </a:t>
            </a:r>
          </a:p>
          <a:p>
            <a:pPr algn="l">
              <a:lnSpc>
                <a:spcPts val="2924"/>
              </a:lnSpc>
              <a:spcBef>
                <a:spcPct val="0"/>
              </a:spcBef>
            </a:pPr>
            <a:r>
              <a:rPr lang="en-US" sz="2088">
                <a:solidFill>
                  <a:srgbClr val="000000"/>
                </a:solidFill>
                <a:latin typeface="Clear Sans"/>
                <a:ea typeface="Clear Sans"/>
                <a:cs typeface="Clear Sans"/>
                <a:sym typeface="Clear Sans"/>
              </a:rPr>
              <a:t>→ {B, C}⁺ = {B, C, D}. </a:t>
            </a:r>
          </a:p>
          <a:p>
            <a:pPr algn="l">
              <a:lnSpc>
                <a:spcPts val="2924"/>
              </a:lnSpc>
              <a:spcBef>
                <a:spcPct val="0"/>
              </a:spcBef>
            </a:pPr>
            <a:r>
              <a:rPr lang="en-US" sz="2088">
                <a:solidFill>
                  <a:srgbClr val="000000"/>
                </a:solidFill>
                <a:latin typeface="Clear Sans"/>
                <a:ea typeface="Clear Sans"/>
                <a:cs typeface="Clear Sans"/>
                <a:sym typeface="Clear Sans"/>
              </a:rPr>
              <a:t>- E → DH :Không áp dụng được vì E không có trong {B, C}⁺. </a:t>
            </a:r>
          </a:p>
          <a:p>
            <a:pPr algn="l">
              <a:lnSpc>
                <a:spcPts val="2924"/>
              </a:lnSpc>
              <a:spcBef>
                <a:spcPct val="0"/>
              </a:spcBef>
            </a:pPr>
            <a:r>
              <a:rPr lang="en-US" sz="2088">
                <a:solidFill>
                  <a:srgbClr val="000000"/>
                </a:solidFill>
                <a:latin typeface="Clear Sans"/>
                <a:ea typeface="Clear Sans"/>
                <a:cs typeface="Clear Sans"/>
                <a:sym typeface="Clear Sans"/>
              </a:rPr>
              <a:t>Kết quả: {B, C}⁺ = {B, C, D} ≠ {A, B, C, D, E, H}. </a:t>
            </a:r>
          </a:p>
          <a:p>
            <a:pPr algn="l">
              <a:lnSpc>
                <a:spcPts val="2924"/>
              </a:lnSpc>
              <a:spcBef>
                <a:spcPct val="0"/>
              </a:spcBef>
            </a:pPr>
            <a:r>
              <a:rPr lang="en-US" sz="2088">
                <a:solidFill>
                  <a:srgbClr val="000000"/>
                </a:solidFill>
                <a:latin typeface="Clear Sans"/>
                <a:ea typeface="Clear Sans"/>
                <a:cs typeface="Clear Sans"/>
                <a:sym typeface="Clear Sans"/>
              </a:rPr>
              <a:t>Do đó, {B, C} không phải là khóa.  </a:t>
            </a:r>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36</a:t>
            </a:r>
          </a:p>
        </p:txBody>
      </p:sp>
      <p:sp>
        <p:nvSpPr>
          <p:cNvPr id="4" name="TextBox 4"/>
          <p:cNvSpPr txBox="1"/>
          <p:nvPr/>
        </p:nvSpPr>
        <p:spPr>
          <a:xfrm>
            <a:off x="12166596" y="9332912"/>
            <a:ext cx="4826645"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Hoàng Nguyên Phong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47625"/>
            <a:ext cx="18288000" cy="7397749"/>
          </a:xfrm>
          <a:prstGeom prst="rect">
            <a:avLst/>
          </a:prstGeom>
        </p:spPr>
        <p:txBody>
          <a:bodyPr lIns="0" tIns="0" rIns="0" bIns="0" rtlCol="0" anchor="t">
            <a:spAutoFit/>
          </a:bodyPr>
          <a:lstStyle/>
          <a:p>
            <a:pPr algn="l">
              <a:lnSpc>
                <a:spcPts val="2800"/>
              </a:lnSpc>
              <a:spcBef>
                <a:spcPct val="0"/>
              </a:spcBef>
            </a:pPr>
            <a:r>
              <a:rPr lang="en-US" sz="2000" b="1">
                <a:solidFill>
                  <a:srgbClr val="000000"/>
                </a:solidFill>
                <a:latin typeface="Clear Sans Bold"/>
                <a:ea typeface="Clear Sans Bold"/>
                <a:cs typeface="Clear Sans Bold"/>
                <a:sym typeface="Clear Sans Bold"/>
              </a:rPr>
              <a:t> </a:t>
            </a:r>
            <a:r>
              <a:rPr lang="en-US" sz="2000">
                <a:solidFill>
                  <a:srgbClr val="000000"/>
                </a:solidFill>
                <a:latin typeface="Clear Sans"/>
                <a:ea typeface="Clear Sans"/>
                <a:cs typeface="Clear Sans"/>
                <a:sym typeface="Clear Sans"/>
              </a:rPr>
              <a:t>2.2. Loại bỏ B: Tính bao đóng của {A, C} </a:t>
            </a:r>
          </a:p>
          <a:p>
            <a:pPr algn="l">
              <a:lnSpc>
                <a:spcPts val="2800"/>
              </a:lnSpc>
              <a:spcBef>
                <a:spcPct val="0"/>
              </a:spcBef>
            </a:pPr>
            <a:r>
              <a:rPr lang="en-US" sz="2000">
                <a:solidFill>
                  <a:srgbClr val="000000"/>
                </a:solidFill>
                <a:latin typeface="Clear Sans"/>
                <a:ea typeface="Clear Sans"/>
                <a:cs typeface="Clear Sans"/>
                <a:sym typeface="Clear Sans"/>
              </a:rPr>
              <a:t>- Khởi tạo: {A, C}⁺ = {A, C}. </a:t>
            </a:r>
          </a:p>
          <a:p>
            <a:pPr algn="l">
              <a:lnSpc>
                <a:spcPts val="2800"/>
              </a:lnSpc>
              <a:spcBef>
                <a:spcPct val="0"/>
              </a:spcBef>
            </a:pPr>
            <a:r>
              <a:rPr lang="en-US" sz="2000">
                <a:solidFill>
                  <a:srgbClr val="000000"/>
                </a:solidFill>
                <a:latin typeface="Clear Sans"/>
                <a:ea typeface="Clear Sans"/>
                <a:cs typeface="Clear Sans"/>
                <a:sym typeface="Clear Sans"/>
              </a:rPr>
              <a:t>- Áp dụng F: 28 </a:t>
            </a:r>
          </a:p>
          <a:p>
            <a:pPr algn="l">
              <a:lnSpc>
                <a:spcPts val="2800"/>
              </a:lnSpc>
              <a:spcBef>
                <a:spcPct val="0"/>
              </a:spcBef>
            </a:pPr>
            <a:r>
              <a:rPr lang="en-US" sz="2000">
                <a:solidFill>
                  <a:srgbClr val="000000"/>
                </a:solidFill>
                <a:latin typeface="Clear Sans"/>
                <a:ea typeface="Clear Sans"/>
                <a:cs typeface="Clear Sans"/>
                <a:sym typeface="Clear Sans"/>
              </a:rPr>
              <a:t>- A → E Vì A ∈ {A, C}⁺, thêm E. </a:t>
            </a:r>
          </a:p>
          <a:p>
            <a:pPr algn="l">
              <a:lnSpc>
                <a:spcPts val="2800"/>
              </a:lnSpc>
              <a:spcBef>
                <a:spcPct val="0"/>
              </a:spcBef>
            </a:pPr>
            <a:r>
              <a:rPr lang="en-US" sz="2000">
                <a:solidFill>
                  <a:srgbClr val="000000"/>
                </a:solidFill>
                <a:latin typeface="Clear Sans"/>
                <a:ea typeface="Clear Sans"/>
                <a:cs typeface="Clear Sans"/>
                <a:sym typeface="Clear Sans"/>
              </a:rPr>
              <a:t>→ {A, C}⁺ = {A, C, E}. </a:t>
            </a:r>
          </a:p>
          <a:p>
            <a:pPr algn="l">
              <a:lnSpc>
                <a:spcPts val="2800"/>
              </a:lnSpc>
              <a:spcBef>
                <a:spcPct val="0"/>
              </a:spcBef>
            </a:pPr>
            <a:r>
              <a:rPr lang="en-US" sz="2000">
                <a:solidFill>
                  <a:srgbClr val="000000"/>
                </a:solidFill>
                <a:latin typeface="Clear Sans"/>
                <a:ea typeface="Clear Sans"/>
                <a:cs typeface="Clear Sans"/>
                <a:sym typeface="Clear Sans"/>
              </a:rPr>
              <a:t>- C → D: Vì C ∈ {A, C}⁺, thêm D. </a:t>
            </a:r>
          </a:p>
          <a:p>
            <a:pPr algn="l">
              <a:lnSpc>
                <a:spcPts val="2800"/>
              </a:lnSpc>
              <a:spcBef>
                <a:spcPct val="0"/>
              </a:spcBef>
            </a:pPr>
            <a:r>
              <a:rPr lang="en-US" sz="2000">
                <a:solidFill>
                  <a:srgbClr val="000000"/>
                </a:solidFill>
                <a:latin typeface="Clear Sans"/>
                <a:ea typeface="Clear Sans"/>
                <a:cs typeface="Clear Sans"/>
                <a:sym typeface="Clear Sans"/>
              </a:rPr>
              <a:t>→ {A, C}⁺ = {A, C, E, D}. -E → DH: Vì E ∈ {A, C}⁺, thêm D và H ( D đã có). </a:t>
            </a:r>
          </a:p>
          <a:p>
            <a:pPr algn="l">
              <a:lnSpc>
                <a:spcPts val="2800"/>
              </a:lnSpc>
              <a:spcBef>
                <a:spcPct val="0"/>
              </a:spcBef>
            </a:pPr>
            <a:r>
              <a:rPr lang="en-US" sz="2000">
                <a:solidFill>
                  <a:srgbClr val="000000"/>
                </a:solidFill>
                <a:latin typeface="Clear Sans"/>
                <a:ea typeface="Clear Sans"/>
                <a:cs typeface="Clear Sans"/>
                <a:sym typeface="Clear Sans"/>
              </a:rPr>
              <a:t>→ {A, C}⁺ = {A, C, E, D, H}. </a:t>
            </a:r>
          </a:p>
          <a:p>
            <a:pPr algn="l">
              <a:lnSpc>
                <a:spcPts val="2800"/>
              </a:lnSpc>
              <a:spcBef>
                <a:spcPct val="0"/>
              </a:spcBef>
            </a:pPr>
            <a:r>
              <a:rPr lang="en-US" sz="2000">
                <a:solidFill>
                  <a:srgbClr val="000000"/>
                </a:solidFill>
                <a:latin typeface="Clear Sans"/>
                <a:ea typeface="Clear Sans"/>
                <a:cs typeface="Clear Sans"/>
                <a:sym typeface="Clear Sans"/>
              </a:rPr>
              <a:t>Kết quả: {A, C}⁺ = {A, C, D, E, H} ≠ {A, B, C, D, E, H} (thiếu B). Do đó, {A, C} không phải là khóa. </a:t>
            </a:r>
          </a:p>
          <a:p>
            <a:pPr algn="l">
              <a:lnSpc>
                <a:spcPts val="2800"/>
              </a:lnSpc>
              <a:spcBef>
                <a:spcPct val="0"/>
              </a:spcBef>
            </a:pPr>
            <a:r>
              <a:rPr lang="en-US" sz="2000">
                <a:solidFill>
                  <a:srgbClr val="000000"/>
                </a:solidFill>
                <a:latin typeface="Clear Sans"/>
                <a:ea typeface="Clear Sans"/>
                <a:cs typeface="Clear Sans"/>
                <a:sym typeface="Clear Sans"/>
              </a:rPr>
              <a:t>2.3. Loại bỏ C: Tính bao đóng của {A, B} </a:t>
            </a:r>
          </a:p>
          <a:p>
            <a:pPr algn="l">
              <a:lnSpc>
                <a:spcPts val="2800"/>
              </a:lnSpc>
              <a:spcBef>
                <a:spcPct val="0"/>
              </a:spcBef>
            </a:pPr>
            <a:r>
              <a:rPr lang="en-US" sz="2000">
                <a:solidFill>
                  <a:srgbClr val="000000"/>
                </a:solidFill>
                <a:latin typeface="Clear Sans"/>
                <a:ea typeface="Clear Sans"/>
                <a:cs typeface="Clear Sans"/>
                <a:sym typeface="Clear Sans"/>
              </a:rPr>
              <a:t>- Khởi tạo: {A, B}⁺ = {A, B}. </a:t>
            </a:r>
          </a:p>
          <a:p>
            <a:pPr algn="l">
              <a:lnSpc>
                <a:spcPts val="2800"/>
              </a:lnSpc>
              <a:spcBef>
                <a:spcPct val="0"/>
              </a:spcBef>
            </a:pPr>
            <a:r>
              <a:rPr lang="en-US" sz="2000">
                <a:solidFill>
                  <a:srgbClr val="000000"/>
                </a:solidFill>
                <a:latin typeface="Clear Sans"/>
                <a:ea typeface="Clear Sans"/>
                <a:cs typeface="Clear Sans"/>
                <a:sym typeface="Clear Sans"/>
              </a:rPr>
              <a:t>- Áp dụng F: </a:t>
            </a:r>
          </a:p>
          <a:p>
            <a:pPr algn="l">
              <a:lnSpc>
                <a:spcPts val="2800"/>
              </a:lnSpc>
              <a:spcBef>
                <a:spcPct val="0"/>
              </a:spcBef>
            </a:pPr>
            <a:r>
              <a:rPr lang="en-US" sz="2000">
                <a:solidFill>
                  <a:srgbClr val="000000"/>
                </a:solidFill>
                <a:latin typeface="Clear Sans"/>
                <a:ea typeface="Clear Sans"/>
                <a:cs typeface="Clear Sans"/>
                <a:sym typeface="Clear Sans"/>
              </a:rPr>
              <a:t>- A → E: Vì A ∈ {A, B}⁺, thêm E. → {A, B}⁺ = {A, B, E}. </a:t>
            </a:r>
          </a:p>
          <a:p>
            <a:pPr algn="l">
              <a:lnSpc>
                <a:spcPts val="2800"/>
              </a:lnSpc>
              <a:spcBef>
                <a:spcPct val="0"/>
              </a:spcBef>
            </a:pPr>
            <a:r>
              <a:rPr lang="en-US" sz="2000">
                <a:solidFill>
                  <a:srgbClr val="000000"/>
                </a:solidFill>
                <a:latin typeface="Clear Sans"/>
                <a:ea typeface="Clear Sans"/>
                <a:cs typeface="Clear Sans"/>
                <a:sym typeface="Clear Sans"/>
              </a:rPr>
              <a:t>- C → D: Không áp dụng được vì C không có trong {A, B}⁺. </a:t>
            </a:r>
          </a:p>
          <a:p>
            <a:pPr algn="l">
              <a:lnSpc>
                <a:spcPts val="2800"/>
              </a:lnSpc>
              <a:spcBef>
                <a:spcPct val="0"/>
              </a:spcBef>
            </a:pPr>
            <a:r>
              <a:rPr lang="en-US" sz="2000">
                <a:solidFill>
                  <a:srgbClr val="000000"/>
                </a:solidFill>
                <a:latin typeface="Clear Sans"/>
                <a:ea typeface="Clear Sans"/>
                <a:cs typeface="Clear Sans"/>
                <a:sym typeface="Clear Sans"/>
              </a:rPr>
              <a:t>- E → DH: Vì E ∈ {A, B}⁺, thêm D và H. → {A, B}⁺ = {A, B, E, D, H}. </a:t>
            </a:r>
          </a:p>
          <a:p>
            <a:pPr algn="l">
              <a:lnSpc>
                <a:spcPts val="2800"/>
              </a:lnSpc>
              <a:spcBef>
                <a:spcPct val="0"/>
              </a:spcBef>
            </a:pPr>
            <a:r>
              <a:rPr lang="en-US" sz="2000">
                <a:solidFill>
                  <a:srgbClr val="000000"/>
                </a:solidFill>
                <a:latin typeface="Clear Sans"/>
                <a:ea typeface="Clear Sans"/>
                <a:cs typeface="Clear Sans"/>
                <a:sym typeface="Clear Sans"/>
              </a:rPr>
              <a:t>Kết quả: {A, B}⁺ = {A, B, D, E, H} ≠ {A, B, C, D, E, H} (thiếu C). Do đó, {A, B} không phải là khóa. Kết luận: Khi loại bỏ bất kỳ thuộc tính nào khỏi K = {A, B, C}, bao đóng không chứa toàn bộ thuộc tính của Q. Do đó, K là khóa tối thiểu. </a:t>
            </a:r>
          </a:p>
          <a:p>
            <a:pPr algn="l">
              <a:lnSpc>
                <a:spcPts val="2800"/>
              </a:lnSpc>
              <a:spcBef>
                <a:spcPct val="0"/>
              </a:spcBef>
            </a:pPr>
            <a:r>
              <a:rPr lang="en-US" sz="2000">
                <a:solidFill>
                  <a:srgbClr val="000000"/>
                </a:solidFill>
                <a:latin typeface="Clear Sans"/>
                <a:ea typeface="Clear Sans"/>
                <a:cs typeface="Clear Sans"/>
                <a:sym typeface="Clear Sans"/>
              </a:rPr>
              <a:t>Bước 3: Chứng minh K là khóa duy nhất Để chứng minh K = {A, B, C} là khóa duy nhất, chúng ta cần kiểm tra xem có tập khóa tối thiểu nào khác ngoài K hay không. Một tập khóa tối thiểu khác phải:  </a:t>
            </a:r>
          </a:p>
          <a:p>
            <a:pPr algn="l">
              <a:lnSpc>
                <a:spcPts val="2800"/>
              </a:lnSpc>
              <a:spcBef>
                <a:spcPct val="0"/>
              </a:spcBef>
            </a:pPr>
            <a:r>
              <a:rPr lang="en-US" sz="2000">
                <a:solidFill>
                  <a:srgbClr val="000000"/>
                </a:solidFill>
                <a:latin typeface="Clear Sans"/>
                <a:ea typeface="Clear Sans"/>
                <a:cs typeface="Clear Sans"/>
                <a:sym typeface="Clear Sans"/>
              </a:rPr>
              <a:t>- Có bao đóng bằng toàn bộ Q ({A, B, C, D, E, H}). </a:t>
            </a:r>
          </a:p>
          <a:p>
            <a:pPr algn="l">
              <a:lnSpc>
                <a:spcPts val="2800"/>
              </a:lnSpc>
              <a:spcBef>
                <a:spcPct val="0"/>
              </a:spcBef>
            </a:pPr>
            <a:r>
              <a:rPr lang="en-US" sz="2000">
                <a:solidFill>
                  <a:srgbClr val="000000"/>
                </a:solidFill>
                <a:latin typeface="Clear Sans"/>
                <a:ea typeface="Clear Sans"/>
                <a:cs typeface="Clear Sans"/>
                <a:sym typeface="Clear Sans"/>
              </a:rPr>
              <a:t>- Không phải là tập con của K và không tương đương với K. </a:t>
            </a:r>
          </a:p>
        </p:txBody>
      </p:sp>
      <p:sp>
        <p:nvSpPr>
          <p:cNvPr id="3" name="TextBox 3"/>
          <p:cNvSpPr txBox="1"/>
          <p:nvPr/>
        </p:nvSpPr>
        <p:spPr>
          <a:xfrm>
            <a:off x="0" y="7302499"/>
            <a:ext cx="18288000" cy="2816224"/>
          </a:xfrm>
          <a:prstGeom prst="rect">
            <a:avLst/>
          </a:prstGeom>
        </p:spPr>
        <p:txBody>
          <a:bodyPr lIns="0" tIns="0" rIns="0" bIns="0" rtlCol="0" anchor="t">
            <a:spAutoFit/>
          </a:bodyPr>
          <a:lstStyle/>
          <a:p>
            <a:pPr algn="l">
              <a:lnSpc>
                <a:spcPts val="2800"/>
              </a:lnSpc>
            </a:pPr>
            <a:r>
              <a:rPr lang="en-US" sz="2000" dirty="0">
                <a:solidFill>
                  <a:srgbClr val="000000"/>
                </a:solidFill>
                <a:latin typeface="Clear Sans"/>
                <a:ea typeface="Clear Sans"/>
                <a:cs typeface="Clear Sans"/>
                <a:sym typeface="Clear Sans"/>
              </a:rPr>
              <a:t>3.1. </a:t>
            </a:r>
            <a:r>
              <a:rPr lang="en-US" sz="2000" dirty="0" err="1">
                <a:solidFill>
                  <a:srgbClr val="000000"/>
                </a:solidFill>
                <a:latin typeface="Clear Sans"/>
                <a:ea typeface="Clear Sans"/>
                <a:cs typeface="Clear Sans"/>
                <a:sym typeface="Clear Sans"/>
              </a:rPr>
              <a:t>Xét</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các</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tập</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thuộc</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tính</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có</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khả</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năng</a:t>
            </a:r>
            <a:r>
              <a:rPr lang="en-US" sz="2000" dirty="0">
                <a:solidFill>
                  <a:srgbClr val="000000"/>
                </a:solidFill>
                <a:latin typeface="Clear Sans"/>
                <a:ea typeface="Clear Sans"/>
                <a:cs typeface="Clear Sans"/>
                <a:sym typeface="Clear Sans"/>
              </a:rPr>
              <a:t> là </a:t>
            </a:r>
            <a:r>
              <a:rPr lang="en-US" sz="2000" dirty="0" err="1">
                <a:solidFill>
                  <a:srgbClr val="000000"/>
                </a:solidFill>
                <a:latin typeface="Clear Sans"/>
                <a:ea typeface="Clear Sans"/>
                <a:cs typeface="Clear Sans"/>
                <a:sym typeface="Clear Sans"/>
              </a:rPr>
              <a:t>khóa</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Chúng</a:t>
            </a:r>
            <a:r>
              <a:rPr lang="en-US" sz="2000" dirty="0">
                <a:solidFill>
                  <a:srgbClr val="000000"/>
                </a:solidFill>
                <a:latin typeface="Clear Sans"/>
                <a:ea typeface="Clear Sans"/>
                <a:cs typeface="Clear Sans"/>
                <a:sym typeface="Clear Sans"/>
              </a:rPr>
              <a:t> ta </a:t>
            </a:r>
            <a:r>
              <a:rPr lang="en-US" sz="2000" dirty="0" err="1">
                <a:solidFill>
                  <a:srgbClr val="000000"/>
                </a:solidFill>
                <a:latin typeface="Clear Sans"/>
                <a:ea typeface="Clear Sans"/>
                <a:cs typeface="Clear Sans"/>
                <a:sym typeface="Clear Sans"/>
              </a:rPr>
              <a:t>kiểm</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tra</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các</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tập</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thuộc</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tính</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có</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số</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lượng</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thuộc</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tính</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tương</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đương</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hoặc</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ít</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hơn</a:t>
            </a:r>
            <a:r>
              <a:rPr lang="en-US" sz="2000" dirty="0">
                <a:solidFill>
                  <a:srgbClr val="000000"/>
                </a:solidFill>
                <a:latin typeface="Clear Sans"/>
                <a:ea typeface="Clear Sans"/>
                <a:cs typeface="Clear Sans"/>
                <a:sym typeface="Clear Sans"/>
              </a:rPr>
              <a:t> K (3 </a:t>
            </a:r>
            <a:r>
              <a:rPr lang="en-US" sz="2000" dirty="0" err="1">
                <a:solidFill>
                  <a:srgbClr val="000000"/>
                </a:solidFill>
                <a:latin typeface="Clear Sans"/>
                <a:ea typeface="Clear Sans"/>
                <a:cs typeface="Clear Sans"/>
                <a:sym typeface="Clear Sans"/>
              </a:rPr>
              <a:t>thuộc</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tính</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va</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các</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tập</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có</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thể</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bao</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gồm</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các</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thuộc</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tính</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khác</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Tuy</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nhiên</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vì</a:t>
            </a:r>
            <a:r>
              <a:rPr lang="en-US" sz="2000" dirty="0">
                <a:solidFill>
                  <a:srgbClr val="000000"/>
                </a:solidFill>
                <a:latin typeface="Clear Sans"/>
                <a:ea typeface="Clear Sans"/>
                <a:cs typeface="Clear Sans"/>
                <a:sym typeface="Clear Sans"/>
              </a:rPr>
              <a:t> K </a:t>
            </a:r>
            <a:r>
              <a:rPr lang="en-US" sz="2000" dirty="0" err="1">
                <a:solidFill>
                  <a:srgbClr val="000000"/>
                </a:solidFill>
                <a:latin typeface="Clear Sans"/>
                <a:ea typeface="Clear Sans"/>
                <a:cs typeface="Clear Sans"/>
                <a:sym typeface="Clear Sans"/>
              </a:rPr>
              <a:t>đã</a:t>
            </a:r>
            <a:r>
              <a:rPr lang="en-US" sz="2000" dirty="0">
                <a:solidFill>
                  <a:srgbClr val="000000"/>
                </a:solidFill>
                <a:latin typeface="Clear Sans"/>
                <a:ea typeface="Clear Sans"/>
                <a:cs typeface="Clear Sans"/>
                <a:sym typeface="Clear Sans"/>
              </a:rPr>
              <a:t> là </a:t>
            </a:r>
            <a:r>
              <a:rPr lang="en-US" sz="2000" dirty="0" err="1">
                <a:solidFill>
                  <a:srgbClr val="000000"/>
                </a:solidFill>
                <a:latin typeface="Clear Sans"/>
                <a:ea typeface="Clear Sans"/>
                <a:cs typeface="Clear Sans"/>
                <a:sym typeface="Clear Sans"/>
              </a:rPr>
              <a:t>tối</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thiểu</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chúng</a:t>
            </a:r>
            <a:r>
              <a:rPr lang="en-US" sz="2000" dirty="0">
                <a:solidFill>
                  <a:srgbClr val="000000"/>
                </a:solidFill>
                <a:latin typeface="Clear Sans"/>
                <a:ea typeface="Clear Sans"/>
                <a:cs typeface="Clear Sans"/>
                <a:sym typeface="Clear Sans"/>
              </a:rPr>
              <a:t> ta </a:t>
            </a:r>
            <a:r>
              <a:rPr lang="en-US" sz="2000" dirty="0" err="1">
                <a:solidFill>
                  <a:srgbClr val="000000"/>
                </a:solidFill>
                <a:latin typeface="Clear Sans"/>
                <a:ea typeface="Clear Sans"/>
                <a:cs typeface="Clear Sans"/>
                <a:sym typeface="Clear Sans"/>
              </a:rPr>
              <a:t>tập</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trung</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vào</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các</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tập</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khác</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có</a:t>
            </a:r>
            <a:r>
              <a:rPr lang="en-US" sz="2000" dirty="0">
                <a:solidFill>
                  <a:srgbClr val="000000"/>
                </a:solidFill>
                <a:latin typeface="Clear Sans"/>
                <a:ea typeface="Clear Sans"/>
                <a:cs typeface="Clear Sans"/>
                <a:sym typeface="Clear Sans"/>
              </a:rPr>
              <a:t> 3 </a:t>
            </a:r>
            <a:r>
              <a:rPr lang="en-US" sz="2000" dirty="0" err="1">
                <a:solidFill>
                  <a:srgbClr val="000000"/>
                </a:solidFill>
                <a:latin typeface="Clear Sans"/>
                <a:ea typeface="Clear Sans"/>
                <a:cs typeface="Clear Sans"/>
                <a:sym typeface="Clear Sans"/>
              </a:rPr>
              <a:t>thuộc</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tính</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hoặc</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ít</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hơn</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Thay</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vì</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liệt</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kê</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tất</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cả</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chúng</a:t>
            </a:r>
            <a:r>
              <a:rPr lang="en-US" sz="2000" dirty="0">
                <a:solidFill>
                  <a:srgbClr val="000000"/>
                </a:solidFill>
                <a:latin typeface="Clear Sans"/>
                <a:ea typeface="Clear Sans"/>
                <a:cs typeface="Clear Sans"/>
                <a:sym typeface="Clear Sans"/>
              </a:rPr>
              <a:t> ta </a:t>
            </a:r>
            <a:r>
              <a:rPr lang="en-US" sz="2000" dirty="0" err="1">
                <a:solidFill>
                  <a:srgbClr val="000000"/>
                </a:solidFill>
                <a:latin typeface="Clear Sans"/>
                <a:ea typeface="Clear Sans"/>
                <a:cs typeface="Clear Sans"/>
                <a:sym typeface="Clear Sans"/>
              </a:rPr>
              <a:t>dựa</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vào</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tính</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chất</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của</a:t>
            </a:r>
            <a:r>
              <a:rPr lang="en-US" sz="2000" dirty="0">
                <a:solidFill>
                  <a:srgbClr val="000000"/>
                </a:solidFill>
                <a:latin typeface="Clear Sans"/>
                <a:ea typeface="Clear Sans"/>
                <a:cs typeface="Clear Sans"/>
                <a:sym typeface="Clear Sans"/>
              </a:rPr>
              <a:t> F: </a:t>
            </a:r>
          </a:p>
          <a:p>
            <a:pPr algn="l">
              <a:lnSpc>
                <a:spcPts val="2800"/>
              </a:lnSpc>
            </a:pPr>
            <a:r>
              <a:rPr lang="en-US" sz="2000" dirty="0">
                <a:solidFill>
                  <a:srgbClr val="000000"/>
                </a:solidFill>
                <a:latin typeface="Clear Sans"/>
                <a:ea typeface="Clear Sans"/>
                <a:cs typeface="Clear Sans"/>
                <a:sym typeface="Clear Sans"/>
              </a:rPr>
              <a:t>- A </a:t>
            </a:r>
            <a:r>
              <a:rPr lang="en-US" sz="2000" dirty="0" err="1">
                <a:solidFill>
                  <a:srgbClr val="000000"/>
                </a:solidFill>
                <a:latin typeface="Clear Sans"/>
                <a:ea typeface="Clear Sans"/>
                <a:cs typeface="Clear Sans"/>
                <a:sym typeface="Clear Sans"/>
              </a:rPr>
              <a:t>cần</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thiết</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để</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suy</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ra</a:t>
            </a:r>
            <a:r>
              <a:rPr lang="en-US" sz="2000" dirty="0">
                <a:solidFill>
                  <a:srgbClr val="000000"/>
                </a:solidFill>
                <a:latin typeface="Clear Sans"/>
                <a:ea typeface="Clear Sans"/>
                <a:cs typeface="Clear Sans"/>
                <a:sym typeface="Clear Sans"/>
              </a:rPr>
              <a:t> E (do A → E). </a:t>
            </a:r>
          </a:p>
          <a:p>
            <a:pPr algn="l">
              <a:lnSpc>
                <a:spcPts val="2800"/>
              </a:lnSpc>
            </a:pPr>
            <a:r>
              <a:rPr lang="en-US" sz="2000" dirty="0">
                <a:solidFill>
                  <a:srgbClr val="000000"/>
                </a:solidFill>
                <a:latin typeface="Clear Sans"/>
                <a:ea typeface="Clear Sans"/>
                <a:cs typeface="Clear Sans"/>
                <a:sym typeface="Clear Sans"/>
              </a:rPr>
              <a:t>- C </a:t>
            </a:r>
            <a:r>
              <a:rPr lang="en-US" sz="2000" dirty="0" err="1">
                <a:solidFill>
                  <a:srgbClr val="000000"/>
                </a:solidFill>
                <a:latin typeface="Clear Sans"/>
                <a:ea typeface="Clear Sans"/>
                <a:cs typeface="Clear Sans"/>
                <a:sym typeface="Clear Sans"/>
              </a:rPr>
              <a:t>cần</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thiết</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để</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suy</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ra</a:t>
            </a:r>
            <a:r>
              <a:rPr lang="en-US" sz="2000" dirty="0">
                <a:solidFill>
                  <a:srgbClr val="000000"/>
                </a:solidFill>
                <a:latin typeface="Clear Sans"/>
                <a:ea typeface="Clear Sans"/>
                <a:cs typeface="Clear Sans"/>
                <a:sym typeface="Clear Sans"/>
              </a:rPr>
              <a:t> D (do C → D). </a:t>
            </a:r>
          </a:p>
          <a:p>
            <a:pPr algn="l">
              <a:lnSpc>
                <a:spcPts val="2800"/>
              </a:lnSpc>
            </a:pPr>
            <a:r>
              <a:rPr lang="en-US" sz="2000" dirty="0">
                <a:solidFill>
                  <a:srgbClr val="000000"/>
                </a:solidFill>
                <a:latin typeface="Clear Sans"/>
                <a:ea typeface="Clear Sans"/>
                <a:cs typeface="Clear Sans"/>
                <a:sym typeface="Clear Sans"/>
              </a:rPr>
              <a:t>- E </a:t>
            </a:r>
            <a:r>
              <a:rPr lang="en-US" sz="2000" dirty="0" err="1">
                <a:solidFill>
                  <a:srgbClr val="000000"/>
                </a:solidFill>
                <a:latin typeface="Clear Sans"/>
                <a:ea typeface="Clear Sans"/>
                <a:cs typeface="Clear Sans"/>
                <a:sym typeface="Clear Sans"/>
              </a:rPr>
              <a:t>cần</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thiết</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để</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suy</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ra</a:t>
            </a:r>
            <a:r>
              <a:rPr lang="en-US" sz="2000" dirty="0">
                <a:solidFill>
                  <a:srgbClr val="000000"/>
                </a:solidFill>
                <a:latin typeface="Clear Sans"/>
                <a:ea typeface="Clear Sans"/>
                <a:cs typeface="Clear Sans"/>
                <a:sym typeface="Clear Sans"/>
              </a:rPr>
              <a:t> H (do E → DH). </a:t>
            </a:r>
          </a:p>
          <a:p>
            <a:pPr algn="l">
              <a:lnSpc>
                <a:spcPts val="2800"/>
              </a:lnSpc>
            </a:pPr>
            <a:r>
              <a:rPr lang="en-US" sz="2000" dirty="0">
                <a:solidFill>
                  <a:srgbClr val="000000"/>
                </a:solidFill>
                <a:latin typeface="Clear Sans"/>
                <a:ea typeface="Clear Sans"/>
                <a:cs typeface="Clear Sans"/>
                <a:sym typeface="Clear Sans"/>
              </a:rPr>
              <a:t>- B </a:t>
            </a:r>
            <a:r>
              <a:rPr lang="en-US" sz="2000" dirty="0" err="1">
                <a:solidFill>
                  <a:srgbClr val="000000"/>
                </a:solidFill>
                <a:latin typeface="Clear Sans"/>
                <a:ea typeface="Clear Sans"/>
                <a:cs typeface="Clear Sans"/>
                <a:sym typeface="Clear Sans"/>
              </a:rPr>
              <a:t>không</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xuất</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hiện</a:t>
            </a:r>
            <a:r>
              <a:rPr lang="en-US" sz="2000" dirty="0">
                <a:solidFill>
                  <a:srgbClr val="000000"/>
                </a:solidFill>
                <a:latin typeface="Clear Sans"/>
                <a:ea typeface="Clear Sans"/>
                <a:cs typeface="Clear Sans"/>
                <a:sym typeface="Clear Sans"/>
              </a:rPr>
              <a:t> ở </a:t>
            </a:r>
            <a:r>
              <a:rPr lang="en-US" sz="2000" dirty="0" err="1">
                <a:solidFill>
                  <a:srgbClr val="000000"/>
                </a:solidFill>
                <a:latin typeface="Clear Sans"/>
                <a:ea typeface="Clear Sans"/>
                <a:cs typeface="Clear Sans"/>
                <a:sym typeface="Clear Sans"/>
              </a:rPr>
              <a:t>vế</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trái</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của</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bất</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kỳ</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phụ</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thuộc</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hàm</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nào</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trong</a:t>
            </a:r>
            <a:r>
              <a:rPr lang="en-US" sz="2000" dirty="0">
                <a:solidFill>
                  <a:srgbClr val="000000"/>
                </a:solidFill>
                <a:latin typeface="Clear Sans"/>
                <a:ea typeface="Clear Sans"/>
                <a:cs typeface="Clear Sans"/>
                <a:sym typeface="Clear Sans"/>
              </a:rPr>
              <a:t> F, </a:t>
            </a:r>
            <a:r>
              <a:rPr lang="en-US" sz="2000" dirty="0" err="1">
                <a:solidFill>
                  <a:srgbClr val="000000"/>
                </a:solidFill>
                <a:latin typeface="Clear Sans"/>
                <a:ea typeface="Clear Sans"/>
                <a:cs typeface="Clear Sans"/>
                <a:sym typeface="Clear Sans"/>
              </a:rPr>
              <a:t>nhưng</a:t>
            </a:r>
            <a:r>
              <a:rPr lang="en-US" sz="2000" dirty="0">
                <a:solidFill>
                  <a:srgbClr val="000000"/>
                </a:solidFill>
                <a:latin typeface="Clear Sans"/>
                <a:ea typeface="Clear Sans"/>
                <a:cs typeface="Clear Sans"/>
                <a:sym typeface="Clear Sans"/>
              </a:rPr>
              <a:t> B </a:t>
            </a:r>
            <a:r>
              <a:rPr lang="en-US" sz="2000" dirty="0" err="1">
                <a:solidFill>
                  <a:srgbClr val="000000"/>
                </a:solidFill>
                <a:latin typeface="Clear Sans"/>
                <a:ea typeface="Clear Sans"/>
                <a:cs typeface="Clear Sans"/>
                <a:sym typeface="Clear Sans"/>
              </a:rPr>
              <a:t>phải</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có</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trong</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khóa</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vì</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không</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có</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phụ</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thuộc</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hàm</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nào</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suy</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ra</a:t>
            </a:r>
            <a:r>
              <a:rPr lang="en-US" sz="2000" dirty="0">
                <a:solidFill>
                  <a:srgbClr val="000000"/>
                </a:solidFill>
                <a:latin typeface="Clear Sans"/>
                <a:ea typeface="Clear Sans"/>
                <a:cs typeface="Clear Sans"/>
                <a:sym typeface="Clear Sans"/>
              </a:rPr>
              <a:t> B. Do </a:t>
            </a:r>
            <a:r>
              <a:rPr lang="en-US" sz="2000" dirty="0" err="1">
                <a:solidFill>
                  <a:srgbClr val="000000"/>
                </a:solidFill>
                <a:latin typeface="Clear Sans"/>
                <a:ea typeface="Clear Sans"/>
                <a:cs typeface="Clear Sans"/>
                <a:sym typeface="Clear Sans"/>
              </a:rPr>
              <a:t>đó</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bất</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kỳ</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khóa</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tối</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thiểu</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nào</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cũng</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phải</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chứa</a:t>
            </a:r>
            <a:r>
              <a:rPr lang="en-US" sz="2000" dirty="0">
                <a:solidFill>
                  <a:srgbClr val="000000"/>
                </a:solidFill>
                <a:latin typeface="Clear Sans"/>
                <a:ea typeface="Clear Sans"/>
                <a:cs typeface="Clear Sans"/>
                <a:sym typeface="Clear Sans"/>
              </a:rPr>
              <a:t>: - A (</a:t>
            </a:r>
            <a:r>
              <a:rPr lang="en-US" sz="2000" dirty="0" err="1">
                <a:solidFill>
                  <a:srgbClr val="000000"/>
                </a:solidFill>
                <a:latin typeface="Clear Sans"/>
                <a:ea typeface="Clear Sans"/>
                <a:cs typeface="Clear Sans"/>
                <a:sym typeface="Clear Sans"/>
              </a:rPr>
              <a:t>để</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suy</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ra</a:t>
            </a:r>
            <a:r>
              <a:rPr lang="en-US" sz="2000" dirty="0">
                <a:solidFill>
                  <a:srgbClr val="000000"/>
                </a:solidFill>
                <a:latin typeface="Clear Sans"/>
                <a:ea typeface="Clear Sans"/>
                <a:cs typeface="Clear Sans"/>
                <a:sym typeface="Clear Sans"/>
              </a:rPr>
              <a:t> E). - C (</a:t>
            </a:r>
            <a:r>
              <a:rPr lang="en-US" sz="2000" dirty="0" err="1">
                <a:solidFill>
                  <a:srgbClr val="000000"/>
                </a:solidFill>
                <a:latin typeface="Clear Sans"/>
                <a:ea typeface="Clear Sans"/>
                <a:cs typeface="Clear Sans"/>
                <a:sym typeface="Clear Sans"/>
              </a:rPr>
              <a:t>để</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suy</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ra</a:t>
            </a:r>
            <a:r>
              <a:rPr lang="en-US" sz="2000" dirty="0">
                <a:solidFill>
                  <a:srgbClr val="000000"/>
                </a:solidFill>
                <a:latin typeface="Clear Sans"/>
                <a:ea typeface="Clear Sans"/>
                <a:cs typeface="Clear Sans"/>
                <a:sym typeface="Clear Sans"/>
              </a:rPr>
              <a:t> D). - B (</a:t>
            </a:r>
            <a:r>
              <a:rPr lang="en-US" sz="2000" dirty="0" err="1">
                <a:solidFill>
                  <a:srgbClr val="000000"/>
                </a:solidFill>
                <a:latin typeface="Clear Sans"/>
                <a:ea typeface="Clear Sans"/>
                <a:cs typeface="Clear Sans"/>
                <a:sym typeface="Clear Sans"/>
              </a:rPr>
              <a:t>vì</a:t>
            </a:r>
            <a:r>
              <a:rPr lang="en-US" sz="2000" dirty="0">
                <a:solidFill>
                  <a:srgbClr val="000000"/>
                </a:solidFill>
                <a:latin typeface="Clear Sans"/>
                <a:ea typeface="Clear Sans"/>
                <a:cs typeface="Clear Sans"/>
                <a:sym typeface="Clear Sans"/>
              </a:rPr>
              <a:t> B </a:t>
            </a:r>
            <a:r>
              <a:rPr lang="en-US" sz="2000" dirty="0" err="1">
                <a:solidFill>
                  <a:srgbClr val="000000"/>
                </a:solidFill>
                <a:latin typeface="Clear Sans"/>
                <a:ea typeface="Clear Sans"/>
                <a:cs typeface="Clear Sans"/>
                <a:sym typeface="Clear Sans"/>
              </a:rPr>
              <a:t>không</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được</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suy</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ra</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bởi</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bất</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kỳ</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phụ</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thuộc</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hàm</a:t>
            </a:r>
            <a:r>
              <a:rPr lang="en-US" sz="2000" dirty="0">
                <a:solidFill>
                  <a:srgbClr val="000000"/>
                </a:solidFill>
                <a:latin typeface="Clear Sans"/>
                <a:ea typeface="Clear Sans"/>
                <a:cs typeface="Clear Sans"/>
                <a:sym typeface="Clear Sans"/>
              </a:rPr>
              <a:t> </a:t>
            </a:r>
            <a:r>
              <a:rPr lang="en-US" sz="2000" dirty="0" err="1">
                <a:solidFill>
                  <a:srgbClr val="000000"/>
                </a:solidFill>
                <a:latin typeface="Clear Sans"/>
                <a:ea typeface="Clear Sans"/>
                <a:cs typeface="Clear Sans"/>
                <a:sym typeface="Clear Sans"/>
              </a:rPr>
              <a:t>nào</a:t>
            </a:r>
            <a:r>
              <a:rPr lang="en-US" sz="2000" dirty="0">
                <a:solidFill>
                  <a:srgbClr val="000000"/>
                </a:solidFill>
                <a:latin typeface="Clear Sans"/>
                <a:ea typeface="Clear Sans"/>
                <a:cs typeface="Clear Sans"/>
                <a:sym typeface="Clear Sans"/>
              </a:rPr>
              <a:t>). </a:t>
            </a: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37</a:t>
            </a:r>
          </a:p>
        </p:txBody>
      </p:sp>
      <p:sp>
        <p:nvSpPr>
          <p:cNvPr id="5" name="TextBox 5"/>
          <p:cNvSpPr txBox="1"/>
          <p:nvPr/>
        </p:nvSpPr>
        <p:spPr>
          <a:xfrm>
            <a:off x="13411893" y="-76200"/>
            <a:ext cx="4826645"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Hoàng Nguyên Phong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0424" y="203961"/>
            <a:ext cx="17987151" cy="8772951"/>
          </a:xfrm>
          <a:prstGeom prst="rect">
            <a:avLst/>
          </a:prstGeom>
        </p:spPr>
        <p:txBody>
          <a:bodyPr lIns="0" tIns="0" rIns="0" bIns="0" rtlCol="0" anchor="t">
            <a:spAutoFit/>
          </a:bodyPr>
          <a:lstStyle/>
          <a:p>
            <a:pPr algn="l">
              <a:lnSpc>
                <a:spcPts val="3350"/>
              </a:lnSpc>
              <a:spcBef>
                <a:spcPct val="0"/>
              </a:spcBef>
            </a:pPr>
            <a:r>
              <a:rPr lang="en-US" sz="2393">
                <a:solidFill>
                  <a:srgbClr val="000000"/>
                </a:solidFill>
                <a:latin typeface="Clear Sans"/>
                <a:ea typeface="Clear Sans"/>
                <a:cs typeface="Clear Sans"/>
                <a:sym typeface="Clear Sans"/>
              </a:rPr>
              <a:t>3.2. Thử các tập khác Giả sử có một tập khóa khác, ví dụ {A, B, D}: </a:t>
            </a:r>
          </a:p>
          <a:p>
            <a:pPr algn="l">
              <a:lnSpc>
                <a:spcPts val="3350"/>
              </a:lnSpc>
              <a:spcBef>
                <a:spcPct val="0"/>
              </a:spcBef>
            </a:pPr>
            <a:r>
              <a:rPr lang="en-US" sz="2393">
                <a:solidFill>
                  <a:srgbClr val="000000"/>
                </a:solidFill>
                <a:latin typeface="Clear Sans"/>
                <a:ea typeface="Clear Sans"/>
                <a:cs typeface="Clear Sans"/>
                <a:sym typeface="Clear Sans"/>
              </a:rPr>
              <a:t>- Tính {A, B, D}⁺: </a:t>
            </a:r>
          </a:p>
          <a:p>
            <a:pPr algn="l">
              <a:lnSpc>
                <a:spcPts val="3350"/>
              </a:lnSpc>
              <a:spcBef>
                <a:spcPct val="0"/>
              </a:spcBef>
            </a:pPr>
            <a:r>
              <a:rPr lang="en-US" sz="2393">
                <a:solidFill>
                  <a:srgbClr val="000000"/>
                </a:solidFill>
                <a:latin typeface="Clear Sans"/>
                <a:ea typeface="Clear Sans"/>
                <a:cs typeface="Clear Sans"/>
                <a:sym typeface="Clear Sans"/>
              </a:rPr>
              <a:t>- Khởi tạo: A, B, D}⁺ = {A, B, D}.</a:t>
            </a:r>
          </a:p>
          <a:p>
            <a:pPr algn="l">
              <a:lnSpc>
                <a:spcPts val="3350"/>
              </a:lnSpc>
              <a:spcBef>
                <a:spcPct val="0"/>
              </a:spcBef>
            </a:pPr>
            <a:r>
              <a:rPr lang="en-US" sz="2393">
                <a:solidFill>
                  <a:srgbClr val="000000"/>
                </a:solidFill>
                <a:latin typeface="Clear Sans"/>
                <a:ea typeface="Clear Sans"/>
                <a:cs typeface="Clear Sans"/>
                <a:sym typeface="Clear Sans"/>
              </a:rPr>
              <a:t> - A → E: Thêm E. → {A, B, D}⁺ = {A, B, D, E}. </a:t>
            </a:r>
          </a:p>
          <a:p>
            <a:pPr algn="l">
              <a:lnSpc>
                <a:spcPts val="3350"/>
              </a:lnSpc>
              <a:spcBef>
                <a:spcPct val="0"/>
              </a:spcBef>
            </a:pPr>
            <a:r>
              <a:rPr lang="en-US" sz="2393">
                <a:solidFill>
                  <a:srgbClr val="000000"/>
                </a:solidFill>
                <a:latin typeface="Clear Sans"/>
                <a:ea typeface="Clear Sans"/>
                <a:cs typeface="Clear Sans"/>
                <a:sym typeface="Clear Sans"/>
              </a:rPr>
              <a:t>- C → D: Không áp dụng được vì C không có. 30 </a:t>
            </a:r>
          </a:p>
          <a:p>
            <a:pPr algn="l">
              <a:lnSpc>
                <a:spcPts val="3350"/>
              </a:lnSpc>
              <a:spcBef>
                <a:spcPct val="0"/>
              </a:spcBef>
            </a:pPr>
            <a:r>
              <a:rPr lang="en-US" sz="2393">
                <a:solidFill>
                  <a:srgbClr val="000000"/>
                </a:solidFill>
                <a:latin typeface="Clear Sans"/>
                <a:ea typeface="Clear Sans"/>
                <a:cs typeface="Clear Sans"/>
                <a:sym typeface="Clear Sans"/>
              </a:rPr>
              <a:t>- E → DH: Thêm D và H ( D đã có). </a:t>
            </a:r>
          </a:p>
          <a:p>
            <a:pPr algn="l">
              <a:lnSpc>
                <a:spcPts val="3350"/>
              </a:lnSpc>
              <a:spcBef>
                <a:spcPct val="0"/>
              </a:spcBef>
            </a:pPr>
            <a:r>
              <a:rPr lang="en-US" sz="2393">
                <a:solidFill>
                  <a:srgbClr val="000000"/>
                </a:solidFill>
                <a:latin typeface="Clear Sans"/>
                <a:ea typeface="Clear Sans"/>
                <a:cs typeface="Clear Sans"/>
                <a:sym typeface="Clear Sans"/>
              </a:rPr>
              <a:t>→ {A, B, D}⁺ = {A, B, D, E, H}. </a:t>
            </a:r>
          </a:p>
          <a:p>
            <a:pPr algn="l">
              <a:lnSpc>
                <a:spcPts val="3350"/>
              </a:lnSpc>
              <a:spcBef>
                <a:spcPct val="0"/>
              </a:spcBef>
            </a:pPr>
            <a:r>
              <a:rPr lang="en-US" sz="2393">
                <a:solidFill>
                  <a:srgbClr val="000000"/>
                </a:solidFill>
                <a:latin typeface="Clear Sans"/>
                <a:ea typeface="Clear Sans"/>
                <a:cs typeface="Clear Sans"/>
                <a:sym typeface="Clear Sans"/>
              </a:rPr>
              <a:t>Kết quả: {A, B, D}⁺ = {A, B, D, E, H} (thiếu C). </a:t>
            </a:r>
          </a:p>
          <a:p>
            <a:pPr algn="l">
              <a:lnSpc>
                <a:spcPts val="3350"/>
              </a:lnSpc>
              <a:spcBef>
                <a:spcPct val="0"/>
              </a:spcBef>
            </a:pPr>
            <a:r>
              <a:rPr lang="en-US" sz="2393">
                <a:solidFill>
                  <a:srgbClr val="000000"/>
                </a:solidFill>
                <a:latin typeface="Clear Sans"/>
                <a:ea typeface="Clear Sans"/>
                <a:cs typeface="Clear Sans"/>
                <a:sym typeface="Clear Sans"/>
              </a:rPr>
              <a:t>Do đó, {A, B, D} không phải là khóa. </a:t>
            </a:r>
          </a:p>
          <a:p>
            <a:pPr algn="l">
              <a:lnSpc>
                <a:spcPts val="3350"/>
              </a:lnSpc>
              <a:spcBef>
                <a:spcPct val="0"/>
              </a:spcBef>
            </a:pPr>
            <a:r>
              <a:rPr lang="en-US" sz="2393">
                <a:solidFill>
                  <a:srgbClr val="000000"/>
                </a:solidFill>
                <a:latin typeface="Clear Sans"/>
                <a:ea typeface="Clear Sans"/>
                <a:cs typeface="Clear Sans"/>
                <a:sym typeface="Clear Sans"/>
              </a:rPr>
              <a:t>Tương tự, các tập như {A, B, E}, {A, C, D}, v.v., cũng không thể suy ra toàn bộ Q vì thiếu các thuộc tính cần thiết (B, C, hoặc A). </a:t>
            </a:r>
          </a:p>
          <a:p>
            <a:pPr algn="l">
              <a:lnSpc>
                <a:spcPts val="3350"/>
              </a:lnSpc>
              <a:spcBef>
                <a:spcPct val="0"/>
              </a:spcBef>
            </a:pPr>
            <a:r>
              <a:rPr lang="en-US" sz="2393">
                <a:solidFill>
                  <a:srgbClr val="000000"/>
                </a:solidFill>
                <a:latin typeface="Clear Sans"/>
                <a:ea typeface="Clear Sans"/>
                <a:cs typeface="Clear Sans"/>
                <a:sym typeface="Clear Sans"/>
              </a:rPr>
              <a:t>3.3. Kiểm tra các tập lớn hơn Nếu một tập khóa có hơn 3 thuộc tính (ví dụ, {A, B, C, D}), nó không thể là khóa tối thiểu vì {A, B, C} đã là khóa. </a:t>
            </a:r>
          </a:p>
          <a:p>
            <a:pPr algn="l">
              <a:lnSpc>
                <a:spcPts val="3350"/>
              </a:lnSpc>
              <a:spcBef>
                <a:spcPct val="0"/>
              </a:spcBef>
            </a:pPr>
            <a:r>
              <a:rPr lang="en-US" sz="2393">
                <a:solidFill>
                  <a:srgbClr val="000000"/>
                </a:solidFill>
                <a:latin typeface="Clear Sans"/>
                <a:ea typeface="Clear Sans"/>
                <a:cs typeface="Clear Sans"/>
                <a:sym typeface="Clear Sans"/>
              </a:rPr>
              <a:t>Do đó, các tập lớn hơn chỉ là siêu khóa (chứa khóa tối thiểu). </a:t>
            </a:r>
          </a:p>
          <a:p>
            <a:pPr algn="l">
              <a:lnSpc>
                <a:spcPts val="3350"/>
              </a:lnSpc>
              <a:spcBef>
                <a:spcPct val="0"/>
              </a:spcBef>
            </a:pPr>
            <a:r>
              <a:rPr lang="en-US" sz="2393">
                <a:solidFill>
                  <a:srgbClr val="000000"/>
                </a:solidFill>
                <a:latin typeface="Clear Sans"/>
                <a:ea typeface="Clear Sans"/>
                <a:cs typeface="Clear Sans"/>
                <a:sym typeface="Clear Sans"/>
              </a:rPr>
              <a:t>3.4. Kết luận về tính duy nhất - B bắt buộc phải có trong khóa vì không có phụ thuộc hàm nào suy ra **B**. </a:t>
            </a:r>
          </a:p>
          <a:p>
            <a:pPr algn="l">
              <a:lnSpc>
                <a:spcPts val="3350"/>
              </a:lnSpc>
              <a:spcBef>
                <a:spcPct val="0"/>
              </a:spcBef>
            </a:pPr>
            <a:r>
              <a:rPr lang="en-US" sz="2393">
                <a:solidFill>
                  <a:srgbClr val="000000"/>
                </a:solidFill>
                <a:latin typeface="Clear Sans"/>
                <a:ea typeface="Clear Sans"/>
                <a:cs typeface="Clear Sans"/>
                <a:sym typeface="Clear Sans"/>
              </a:rPr>
              <a:t>- A và C cần thiết để suy ra E và D, và từ E suy ra H. </a:t>
            </a:r>
          </a:p>
          <a:p>
            <a:pPr algn="l">
              <a:lnSpc>
                <a:spcPts val="3350"/>
              </a:lnSpc>
              <a:spcBef>
                <a:spcPct val="0"/>
              </a:spcBef>
            </a:pPr>
            <a:r>
              <a:rPr lang="en-US" sz="2393">
                <a:solidFill>
                  <a:srgbClr val="000000"/>
                </a:solidFill>
                <a:latin typeface="Clear Sans"/>
                <a:ea typeface="Clear Sans"/>
                <a:cs typeface="Clear Sans"/>
                <a:sym typeface="Clear Sans"/>
              </a:rPr>
              <a:t>- Không có tập thuộc tính nào khác với số lượng thuộc tính bằng hoặc ít hơn 3 có thể suy ra toàn bộ Q mà không chứa {A, B, C}. Do đó, không tồn tại tập khóa tối thiểu nào khác ngoài {A, B, C}. Kết luận K = {A, B, C} là khóa duy nhất của quan hệ Q(A, B, C, D, E, H) vì: </a:t>
            </a:r>
          </a:p>
          <a:p>
            <a:pPr algn="l">
              <a:lnSpc>
                <a:spcPts val="3350"/>
              </a:lnSpc>
              <a:spcBef>
                <a:spcPct val="0"/>
              </a:spcBef>
            </a:pPr>
            <a:r>
              <a:rPr lang="en-US" sz="2393">
                <a:solidFill>
                  <a:srgbClr val="000000"/>
                </a:solidFill>
                <a:latin typeface="Clear Sans"/>
                <a:ea typeface="Clear Sans"/>
                <a:cs typeface="Clear Sans"/>
                <a:sym typeface="Clear Sans"/>
              </a:rPr>
              <a:t>1. K⁺ = {A, B, C, D, E, H}, nên K là khóa. </a:t>
            </a:r>
          </a:p>
          <a:p>
            <a:pPr algn="l">
              <a:lnSpc>
                <a:spcPts val="3350"/>
              </a:lnSpc>
              <a:spcBef>
                <a:spcPct val="0"/>
              </a:spcBef>
            </a:pPr>
            <a:r>
              <a:rPr lang="en-US" sz="2393">
                <a:solidFill>
                  <a:srgbClr val="000000"/>
                </a:solidFill>
                <a:latin typeface="Clear Sans"/>
                <a:ea typeface="Clear Sans"/>
                <a:cs typeface="Clear Sans"/>
                <a:sym typeface="Clear Sans"/>
              </a:rPr>
              <a:t>2. K là tối thiểu vì loại bỏ bất kỳ thuộc tính nào khỏi K đều làm mất khả năng suy ra toàn bộ Q. </a:t>
            </a:r>
          </a:p>
          <a:p>
            <a:pPr algn="l">
              <a:lnSpc>
                <a:spcPts val="3350"/>
              </a:lnSpc>
              <a:spcBef>
                <a:spcPct val="0"/>
              </a:spcBef>
            </a:pPr>
            <a:r>
              <a:rPr lang="en-US" sz="2393">
                <a:solidFill>
                  <a:srgbClr val="000000"/>
                </a:solidFill>
                <a:latin typeface="Clear Sans"/>
                <a:ea typeface="Clear Sans"/>
                <a:cs typeface="Clear Sans"/>
                <a:sym typeface="Clear Sans"/>
              </a:rPr>
              <a:t>3. Không tồn tại tập khóa tối thiểu nào khác vì mọi khóa phải chứa A, B, và C để suy ra tất cả các thuộc tính. </a:t>
            </a:r>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38</a:t>
            </a:r>
          </a:p>
        </p:txBody>
      </p:sp>
      <p:sp>
        <p:nvSpPr>
          <p:cNvPr id="4" name="TextBox 4"/>
          <p:cNvSpPr txBox="1"/>
          <p:nvPr/>
        </p:nvSpPr>
        <p:spPr>
          <a:xfrm>
            <a:off x="12583046" y="9483725"/>
            <a:ext cx="4826645"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Hoàng Nguyên Phong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Freeform 2"/>
          <p:cNvSpPr/>
          <p:nvPr/>
        </p:nvSpPr>
        <p:spPr>
          <a:xfrm>
            <a:off x="-62353" y="-214426"/>
            <a:ext cx="1771487" cy="1842386"/>
          </a:xfrm>
          <a:custGeom>
            <a:avLst/>
            <a:gdLst/>
            <a:ahLst/>
            <a:cxnLst/>
            <a:rect l="l" t="t" r="r" b="b"/>
            <a:pathLst>
              <a:path w="1771487" h="1842386">
                <a:moveTo>
                  <a:pt x="0" y="0"/>
                </a:moveTo>
                <a:lnTo>
                  <a:pt x="1771488" y="0"/>
                </a:lnTo>
                <a:lnTo>
                  <a:pt x="1771488" y="1842386"/>
                </a:lnTo>
                <a:lnTo>
                  <a:pt x="0" y="1842386"/>
                </a:lnTo>
                <a:lnTo>
                  <a:pt x="0" y="0"/>
                </a:lnTo>
                <a:close/>
              </a:path>
            </a:pathLst>
          </a:custGeom>
          <a:blipFill>
            <a:blip r:embed="rId2"/>
            <a:stretch>
              <a:fillRect t="-5711" b="-5711"/>
            </a:stretch>
          </a:blipFill>
        </p:spPr>
      </p:sp>
      <p:sp>
        <p:nvSpPr>
          <p:cNvPr id="3" name="Freeform 3"/>
          <p:cNvSpPr/>
          <p:nvPr/>
        </p:nvSpPr>
        <p:spPr>
          <a:xfrm rot="122722">
            <a:off x="-790464" y="43776"/>
            <a:ext cx="2476725" cy="1325983"/>
          </a:xfrm>
          <a:custGeom>
            <a:avLst/>
            <a:gdLst/>
            <a:ahLst/>
            <a:cxnLst/>
            <a:rect l="l" t="t" r="r" b="b"/>
            <a:pathLst>
              <a:path w="2476725" h="1325983">
                <a:moveTo>
                  <a:pt x="0" y="0"/>
                </a:moveTo>
                <a:lnTo>
                  <a:pt x="2476725" y="0"/>
                </a:lnTo>
                <a:lnTo>
                  <a:pt x="2476725" y="1325983"/>
                </a:lnTo>
                <a:lnTo>
                  <a:pt x="0" y="1325983"/>
                </a:lnTo>
                <a:lnTo>
                  <a:pt x="0" y="0"/>
                </a:lnTo>
                <a:close/>
              </a:path>
            </a:pathLst>
          </a:custGeom>
          <a:blipFill>
            <a:blip r:embed="rId3"/>
            <a:stretch>
              <a:fillRect/>
            </a:stretch>
          </a:blipFill>
        </p:spPr>
      </p:sp>
      <p:sp>
        <p:nvSpPr>
          <p:cNvPr id="4" name="Freeform 4"/>
          <p:cNvSpPr/>
          <p:nvPr/>
        </p:nvSpPr>
        <p:spPr>
          <a:xfrm>
            <a:off x="15041407" y="7309798"/>
            <a:ext cx="8765490" cy="5065179"/>
          </a:xfrm>
          <a:custGeom>
            <a:avLst/>
            <a:gdLst/>
            <a:ahLst/>
            <a:cxnLst/>
            <a:rect l="l" t="t" r="r" b="b"/>
            <a:pathLst>
              <a:path w="8765490" h="5065179">
                <a:moveTo>
                  <a:pt x="0" y="0"/>
                </a:moveTo>
                <a:lnTo>
                  <a:pt x="8765490" y="0"/>
                </a:lnTo>
                <a:lnTo>
                  <a:pt x="8765490" y="5065179"/>
                </a:lnTo>
                <a:lnTo>
                  <a:pt x="0" y="5065179"/>
                </a:lnTo>
                <a:lnTo>
                  <a:pt x="0" y="0"/>
                </a:lnTo>
                <a:close/>
              </a:path>
            </a:pathLst>
          </a:custGeom>
          <a:blipFill>
            <a:blip r:embed="rId4"/>
            <a:stretch>
              <a:fillRect/>
            </a:stretch>
          </a:blipFill>
        </p:spPr>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39</a:t>
            </a:r>
          </a:p>
        </p:txBody>
      </p:sp>
      <p:grpSp>
        <p:nvGrpSpPr>
          <p:cNvPr id="6" name="Group 6"/>
          <p:cNvGrpSpPr/>
          <p:nvPr/>
        </p:nvGrpSpPr>
        <p:grpSpPr>
          <a:xfrm>
            <a:off x="1360058" y="0"/>
            <a:ext cx="2287132" cy="1116822"/>
            <a:chOff x="0" y="0"/>
            <a:chExt cx="602372" cy="294142"/>
          </a:xfrm>
        </p:grpSpPr>
        <p:sp>
          <p:nvSpPr>
            <p:cNvPr id="7" name="Freeform 7"/>
            <p:cNvSpPr/>
            <p:nvPr/>
          </p:nvSpPr>
          <p:spPr>
            <a:xfrm>
              <a:off x="0" y="0"/>
              <a:ext cx="602372" cy="294142"/>
            </a:xfrm>
            <a:custGeom>
              <a:avLst/>
              <a:gdLst/>
              <a:ahLst/>
              <a:cxnLst/>
              <a:rect l="l" t="t" r="r" b="b"/>
              <a:pathLst>
                <a:path w="602372" h="294142">
                  <a:moveTo>
                    <a:pt x="88010" y="0"/>
                  </a:moveTo>
                  <a:lnTo>
                    <a:pt x="514363" y="0"/>
                  </a:lnTo>
                  <a:cubicBezTo>
                    <a:pt x="562969" y="0"/>
                    <a:pt x="602372" y="39403"/>
                    <a:pt x="602372" y="88010"/>
                  </a:cubicBezTo>
                  <a:lnTo>
                    <a:pt x="602372" y="206133"/>
                  </a:lnTo>
                  <a:cubicBezTo>
                    <a:pt x="602372" y="229474"/>
                    <a:pt x="593100" y="251860"/>
                    <a:pt x="576595" y="268365"/>
                  </a:cubicBezTo>
                  <a:cubicBezTo>
                    <a:pt x="560090" y="284870"/>
                    <a:pt x="537704" y="294142"/>
                    <a:pt x="514363" y="294142"/>
                  </a:cubicBezTo>
                  <a:lnTo>
                    <a:pt x="88010" y="294142"/>
                  </a:lnTo>
                  <a:cubicBezTo>
                    <a:pt x="64668" y="294142"/>
                    <a:pt x="42282" y="284870"/>
                    <a:pt x="25777" y="268365"/>
                  </a:cubicBezTo>
                  <a:cubicBezTo>
                    <a:pt x="9272" y="251860"/>
                    <a:pt x="0" y="229474"/>
                    <a:pt x="0" y="206133"/>
                  </a:cubicBezTo>
                  <a:lnTo>
                    <a:pt x="0" y="88010"/>
                  </a:lnTo>
                  <a:cubicBezTo>
                    <a:pt x="0" y="64668"/>
                    <a:pt x="9272" y="42282"/>
                    <a:pt x="25777" y="25777"/>
                  </a:cubicBezTo>
                  <a:cubicBezTo>
                    <a:pt x="42282" y="9272"/>
                    <a:pt x="64668" y="0"/>
                    <a:pt x="88010" y="0"/>
                  </a:cubicBezTo>
                  <a:close/>
                </a:path>
              </a:pathLst>
            </a:custGeom>
            <a:solidFill>
              <a:srgbClr val="B6B6A6">
                <a:alpha val="65882"/>
              </a:srgbClr>
            </a:solidFill>
            <a:ln cap="rnd">
              <a:noFill/>
              <a:prstDash val="solid"/>
              <a:round/>
            </a:ln>
          </p:spPr>
        </p:sp>
        <p:sp>
          <p:nvSpPr>
            <p:cNvPr id="8" name="TextBox 8"/>
            <p:cNvSpPr txBox="1"/>
            <p:nvPr/>
          </p:nvSpPr>
          <p:spPr>
            <a:xfrm>
              <a:off x="0" y="-57150"/>
              <a:ext cx="602372" cy="351292"/>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9" name="TextBox 9"/>
          <p:cNvSpPr txBox="1"/>
          <p:nvPr/>
        </p:nvSpPr>
        <p:spPr>
          <a:xfrm>
            <a:off x="1653808" y="115819"/>
            <a:ext cx="1699633" cy="799458"/>
          </a:xfrm>
          <a:prstGeom prst="rect">
            <a:avLst/>
          </a:prstGeom>
        </p:spPr>
        <p:txBody>
          <a:bodyPr lIns="0" tIns="0" rIns="0" bIns="0" rtlCol="0" anchor="t">
            <a:spAutoFit/>
          </a:bodyPr>
          <a:lstStyle/>
          <a:p>
            <a:pPr algn="just">
              <a:lnSpc>
                <a:spcPts val="6658"/>
              </a:lnSpc>
              <a:spcBef>
                <a:spcPct val="0"/>
              </a:spcBef>
            </a:pPr>
            <a:r>
              <a:rPr lang="en-US" sz="4756" b="1">
                <a:solidFill>
                  <a:srgbClr val="000000"/>
                </a:solidFill>
                <a:latin typeface="Clear Sans Bold"/>
                <a:ea typeface="Clear Sans Bold"/>
                <a:cs typeface="Clear Sans Bold"/>
                <a:sym typeface="Clear Sans Bold"/>
              </a:rPr>
              <a:t>CÂU 8</a:t>
            </a:r>
          </a:p>
        </p:txBody>
      </p:sp>
      <p:sp>
        <p:nvSpPr>
          <p:cNvPr id="10" name="TextBox 10"/>
          <p:cNvSpPr txBox="1"/>
          <p:nvPr/>
        </p:nvSpPr>
        <p:spPr>
          <a:xfrm>
            <a:off x="447898" y="3911154"/>
            <a:ext cx="8213378" cy="4949946"/>
          </a:xfrm>
          <a:prstGeom prst="rect">
            <a:avLst/>
          </a:prstGeom>
        </p:spPr>
        <p:txBody>
          <a:bodyPr lIns="0" tIns="0" rIns="0" bIns="0" rtlCol="0" anchor="t">
            <a:spAutoFit/>
          </a:bodyPr>
          <a:lstStyle/>
          <a:p>
            <a:pPr algn="l">
              <a:lnSpc>
                <a:spcPts val="4368"/>
              </a:lnSpc>
            </a:pPr>
            <a:r>
              <a:rPr lang="en-US" sz="3120">
                <a:solidFill>
                  <a:srgbClr val="000000"/>
                </a:solidFill>
                <a:latin typeface="Clear Sans"/>
                <a:ea typeface="Clear Sans"/>
                <a:cs typeface="Clear Sans"/>
                <a:sym typeface="Clear Sans"/>
              </a:rPr>
              <a:t>Kiểm tra A⁺</a:t>
            </a:r>
          </a:p>
          <a:p>
            <a:pPr algn="l">
              <a:lnSpc>
                <a:spcPts val="4368"/>
              </a:lnSpc>
            </a:pPr>
            <a:r>
              <a:rPr lang="en-US" sz="3120">
                <a:solidFill>
                  <a:srgbClr val="000000"/>
                </a:solidFill>
                <a:latin typeface="Clear Sans"/>
                <a:ea typeface="Clear Sans"/>
                <a:cs typeface="Clear Sans"/>
                <a:sym typeface="Clear Sans"/>
              </a:rPr>
              <a:t>A → không suy ra gì thêm ⇒ A⁺ = {A} </a:t>
            </a:r>
          </a:p>
          <a:p>
            <a:pPr algn="l">
              <a:lnSpc>
                <a:spcPts val="4368"/>
              </a:lnSpc>
            </a:pPr>
            <a:r>
              <a:rPr lang="en-US" sz="3120">
                <a:solidFill>
                  <a:srgbClr val="000000"/>
                </a:solidFill>
                <a:latin typeface="Clear Sans"/>
                <a:ea typeface="Clear Sans"/>
                <a:cs typeface="Clear Sans"/>
                <a:sym typeface="Clear Sans"/>
              </a:rPr>
              <a:t>Kiểm tra D⁺</a:t>
            </a:r>
          </a:p>
          <a:p>
            <a:pPr algn="l">
              <a:lnSpc>
                <a:spcPts val="4368"/>
              </a:lnSpc>
            </a:pPr>
            <a:r>
              <a:rPr lang="en-US" sz="3120">
                <a:solidFill>
                  <a:srgbClr val="000000"/>
                </a:solidFill>
                <a:latin typeface="Clear Sans"/>
                <a:ea typeface="Clear Sans"/>
                <a:cs typeface="Clear Sans"/>
                <a:sym typeface="Clear Sans"/>
              </a:rPr>
              <a:t>D → B</a:t>
            </a:r>
          </a:p>
          <a:p>
            <a:pPr algn="l">
              <a:lnSpc>
                <a:spcPts val="4368"/>
              </a:lnSpc>
            </a:pPr>
            <a:r>
              <a:rPr lang="en-US" sz="3120">
                <a:solidFill>
                  <a:srgbClr val="000000"/>
                </a:solidFill>
                <a:latin typeface="Clear Sans"/>
                <a:ea typeface="Clear Sans"/>
                <a:cs typeface="Clear Sans"/>
                <a:sym typeface="Clear Sans"/>
              </a:rPr>
              <a:t>B → không có gì</a:t>
            </a:r>
          </a:p>
          <a:p>
            <a:pPr algn="l">
              <a:lnSpc>
                <a:spcPts val="4368"/>
              </a:lnSpc>
            </a:pPr>
            <a:r>
              <a:rPr lang="en-US" sz="3120">
                <a:solidFill>
                  <a:srgbClr val="000000"/>
                </a:solidFill>
                <a:latin typeface="Clear Sans"/>
                <a:ea typeface="Clear Sans"/>
                <a:cs typeface="Clear Sans"/>
                <a:sym typeface="Clear Sans"/>
              </a:rPr>
              <a:t>→ D⁺ = {D, B} </a:t>
            </a:r>
          </a:p>
          <a:p>
            <a:pPr algn="l">
              <a:lnSpc>
                <a:spcPts val="4368"/>
              </a:lnSpc>
            </a:pPr>
            <a:r>
              <a:rPr lang="en-US" sz="3120">
                <a:solidFill>
                  <a:srgbClr val="000000"/>
                </a:solidFill>
                <a:latin typeface="Clear Sans"/>
                <a:ea typeface="Clear Sans"/>
                <a:cs typeface="Clear Sans"/>
                <a:sym typeface="Clear Sans"/>
              </a:rPr>
              <a:t> Kiểm tra C⁺</a:t>
            </a:r>
          </a:p>
          <a:p>
            <a:pPr algn="l">
              <a:lnSpc>
                <a:spcPts val="4368"/>
              </a:lnSpc>
            </a:pPr>
            <a:r>
              <a:rPr lang="en-US" sz="3120">
                <a:solidFill>
                  <a:srgbClr val="000000"/>
                </a:solidFill>
                <a:latin typeface="Clear Sans"/>
                <a:ea typeface="Clear Sans"/>
                <a:cs typeface="Clear Sans"/>
                <a:sym typeface="Clear Sans"/>
              </a:rPr>
              <a:t>C → A, B, D ⇒ C⁺ = {C, A, B, D} = toàn bộ tập </a:t>
            </a:r>
          </a:p>
          <a:p>
            <a:pPr algn="l">
              <a:lnSpc>
                <a:spcPts val="4368"/>
              </a:lnSpc>
            </a:pPr>
            <a:endParaRPr lang="en-US" sz="3120">
              <a:solidFill>
                <a:srgbClr val="000000"/>
              </a:solidFill>
              <a:latin typeface="Clear Sans"/>
              <a:ea typeface="Clear Sans"/>
              <a:cs typeface="Clear Sans"/>
              <a:sym typeface="Clear Sans"/>
            </a:endParaRPr>
          </a:p>
        </p:txBody>
      </p:sp>
      <p:sp>
        <p:nvSpPr>
          <p:cNvPr id="11" name="TextBox 11"/>
          <p:cNvSpPr txBox="1"/>
          <p:nvPr/>
        </p:nvSpPr>
        <p:spPr>
          <a:xfrm>
            <a:off x="1709135" y="1040622"/>
            <a:ext cx="7681349" cy="2307591"/>
          </a:xfrm>
          <a:prstGeom prst="rect">
            <a:avLst/>
          </a:prstGeom>
        </p:spPr>
        <p:txBody>
          <a:bodyPr lIns="0" tIns="0" rIns="0" bIns="0" rtlCol="0" anchor="t">
            <a:spAutoFit/>
          </a:bodyPr>
          <a:lstStyle/>
          <a:p>
            <a:pPr algn="l">
              <a:lnSpc>
                <a:spcPts val="6159"/>
              </a:lnSpc>
              <a:spcBef>
                <a:spcPct val="0"/>
              </a:spcBef>
            </a:pPr>
            <a:r>
              <a:rPr lang="en-US" sz="4399" b="1">
                <a:solidFill>
                  <a:srgbClr val="000000"/>
                </a:solidFill>
                <a:latin typeface="Clear Sans Bold"/>
                <a:ea typeface="Clear Sans Bold"/>
                <a:cs typeface="Clear Sans Bold"/>
                <a:sym typeface="Clear Sans Bold"/>
              </a:rPr>
              <a:t> Q (A, B, C, D) </a:t>
            </a:r>
          </a:p>
          <a:p>
            <a:pPr algn="l">
              <a:lnSpc>
                <a:spcPts val="6159"/>
              </a:lnSpc>
              <a:spcBef>
                <a:spcPct val="0"/>
              </a:spcBef>
            </a:pPr>
            <a:r>
              <a:rPr lang="en-US" sz="4399" b="1">
                <a:solidFill>
                  <a:srgbClr val="000000"/>
                </a:solidFill>
                <a:latin typeface="Clear Sans Bold"/>
                <a:ea typeface="Clear Sans Bold"/>
                <a:cs typeface="Clear Sans Bold"/>
                <a:sym typeface="Clear Sans Bold"/>
              </a:rPr>
              <a:t>F={AB→C; D→B; C→ABD} </a:t>
            </a:r>
          </a:p>
          <a:p>
            <a:pPr algn="l">
              <a:lnSpc>
                <a:spcPts val="6159"/>
              </a:lnSpc>
              <a:spcBef>
                <a:spcPct val="0"/>
              </a:spcBef>
            </a:pPr>
            <a:r>
              <a:rPr lang="en-US" sz="4399" b="1">
                <a:solidFill>
                  <a:srgbClr val="000000"/>
                </a:solidFill>
                <a:latin typeface="Clear Sans Bold"/>
                <a:ea typeface="Clear Sans Bold"/>
                <a:cs typeface="Clear Sans Bold"/>
                <a:sym typeface="Clear Sans Bold"/>
              </a:rPr>
              <a:t>Hãy tìm tất cả các khóa của Q</a:t>
            </a:r>
          </a:p>
        </p:txBody>
      </p:sp>
      <p:sp>
        <p:nvSpPr>
          <p:cNvPr id="12" name="TextBox 12"/>
          <p:cNvSpPr txBox="1"/>
          <p:nvPr/>
        </p:nvSpPr>
        <p:spPr>
          <a:xfrm>
            <a:off x="160415" y="3221702"/>
            <a:ext cx="1214586" cy="746602"/>
          </a:xfrm>
          <a:prstGeom prst="rect">
            <a:avLst/>
          </a:prstGeom>
        </p:spPr>
        <p:txBody>
          <a:bodyPr lIns="0" tIns="0" rIns="0" bIns="0" rtlCol="0" anchor="t">
            <a:spAutoFit/>
          </a:bodyPr>
          <a:lstStyle/>
          <a:p>
            <a:pPr algn="just">
              <a:lnSpc>
                <a:spcPts val="6098"/>
              </a:lnSpc>
              <a:spcBef>
                <a:spcPct val="0"/>
              </a:spcBef>
            </a:pPr>
            <a:r>
              <a:rPr lang="en-US" sz="4356" b="1">
                <a:solidFill>
                  <a:srgbClr val="000000"/>
                </a:solidFill>
                <a:latin typeface="Clear Sans Bold"/>
                <a:ea typeface="Clear Sans Bold"/>
                <a:cs typeface="Clear Sans Bold"/>
                <a:sym typeface="Clear Sans Bold"/>
              </a:rPr>
              <a:t>GIẢI</a:t>
            </a:r>
          </a:p>
        </p:txBody>
      </p:sp>
      <p:sp>
        <p:nvSpPr>
          <p:cNvPr id="13" name="TextBox 13"/>
          <p:cNvSpPr txBox="1"/>
          <p:nvPr/>
        </p:nvSpPr>
        <p:spPr>
          <a:xfrm>
            <a:off x="468660" y="8530748"/>
            <a:ext cx="3616672" cy="645001"/>
          </a:xfrm>
          <a:prstGeom prst="rect">
            <a:avLst/>
          </a:prstGeom>
        </p:spPr>
        <p:txBody>
          <a:bodyPr lIns="0" tIns="0" rIns="0" bIns="0" rtlCol="0" anchor="t">
            <a:spAutoFit/>
          </a:bodyPr>
          <a:lstStyle/>
          <a:p>
            <a:pPr algn="just">
              <a:lnSpc>
                <a:spcPts val="5398"/>
              </a:lnSpc>
              <a:spcBef>
                <a:spcPct val="0"/>
              </a:spcBef>
            </a:pPr>
            <a:r>
              <a:rPr lang="en-US" sz="3856" b="1">
                <a:solidFill>
                  <a:srgbClr val="000000"/>
                </a:solidFill>
                <a:latin typeface="Clear Sans Bold"/>
                <a:ea typeface="Clear Sans Bold"/>
                <a:cs typeface="Clear Sans Bold"/>
                <a:sym typeface="Clear Sans Bold"/>
              </a:rPr>
              <a:t>⇒C là siêu khóa</a:t>
            </a:r>
          </a:p>
        </p:txBody>
      </p:sp>
      <p:sp>
        <p:nvSpPr>
          <p:cNvPr id="14" name="TextBox 14"/>
          <p:cNvSpPr txBox="1"/>
          <p:nvPr/>
        </p:nvSpPr>
        <p:spPr>
          <a:xfrm>
            <a:off x="10670362" y="3911154"/>
            <a:ext cx="2333327" cy="1635246"/>
          </a:xfrm>
          <a:prstGeom prst="rect">
            <a:avLst/>
          </a:prstGeom>
        </p:spPr>
        <p:txBody>
          <a:bodyPr lIns="0" tIns="0" rIns="0" bIns="0" rtlCol="0" anchor="t">
            <a:spAutoFit/>
          </a:bodyPr>
          <a:lstStyle/>
          <a:p>
            <a:pPr algn="l">
              <a:lnSpc>
                <a:spcPts val="4368"/>
              </a:lnSpc>
            </a:pPr>
            <a:r>
              <a:rPr lang="en-US" sz="3120">
                <a:solidFill>
                  <a:srgbClr val="000000"/>
                </a:solidFill>
                <a:latin typeface="Clear Sans"/>
                <a:ea typeface="Clear Sans"/>
                <a:cs typeface="Clear Sans"/>
                <a:sym typeface="Clear Sans"/>
              </a:rPr>
              <a:t> Kiểm tra AB⁺</a:t>
            </a:r>
          </a:p>
          <a:p>
            <a:pPr algn="l">
              <a:lnSpc>
                <a:spcPts val="4368"/>
              </a:lnSpc>
            </a:pPr>
            <a:r>
              <a:rPr lang="en-US" sz="3120">
                <a:solidFill>
                  <a:srgbClr val="000000"/>
                </a:solidFill>
                <a:latin typeface="Clear Sans"/>
                <a:ea typeface="Clear Sans"/>
                <a:cs typeface="Clear Sans"/>
                <a:sym typeface="Clear Sans"/>
              </a:rPr>
              <a:t> AB → C</a:t>
            </a:r>
          </a:p>
          <a:p>
            <a:pPr algn="l">
              <a:lnSpc>
                <a:spcPts val="4368"/>
              </a:lnSpc>
            </a:pPr>
            <a:r>
              <a:rPr lang="en-US" sz="3120">
                <a:solidFill>
                  <a:srgbClr val="000000"/>
                </a:solidFill>
                <a:latin typeface="Clear Sans"/>
                <a:ea typeface="Clear Sans"/>
                <a:cs typeface="Clear Sans"/>
                <a:sym typeface="Clear Sans"/>
              </a:rPr>
              <a:t> C → A, B, D</a:t>
            </a:r>
          </a:p>
        </p:txBody>
      </p:sp>
      <p:sp>
        <p:nvSpPr>
          <p:cNvPr id="15" name="TextBox 15"/>
          <p:cNvSpPr txBox="1"/>
          <p:nvPr/>
        </p:nvSpPr>
        <p:spPr>
          <a:xfrm>
            <a:off x="10670362" y="6187375"/>
            <a:ext cx="7069336" cy="2187696"/>
          </a:xfrm>
          <a:prstGeom prst="rect">
            <a:avLst/>
          </a:prstGeom>
        </p:spPr>
        <p:txBody>
          <a:bodyPr lIns="0" tIns="0" rIns="0" bIns="0" rtlCol="0" anchor="t">
            <a:spAutoFit/>
          </a:bodyPr>
          <a:lstStyle/>
          <a:p>
            <a:pPr algn="l">
              <a:lnSpc>
                <a:spcPts val="4368"/>
              </a:lnSpc>
            </a:pPr>
            <a:r>
              <a:rPr lang="en-US" sz="3120">
                <a:solidFill>
                  <a:srgbClr val="000000"/>
                </a:solidFill>
                <a:latin typeface="Clear Sans"/>
                <a:ea typeface="Clear Sans"/>
                <a:cs typeface="Clear Sans"/>
                <a:sym typeface="Clear Sans"/>
              </a:rPr>
              <a:t>Kiểm tra lại xem có tối giản được không</a:t>
            </a:r>
          </a:p>
          <a:p>
            <a:pPr algn="l">
              <a:lnSpc>
                <a:spcPts val="4368"/>
              </a:lnSpc>
            </a:pPr>
            <a:r>
              <a:rPr lang="en-US" sz="3120">
                <a:solidFill>
                  <a:srgbClr val="000000"/>
                </a:solidFill>
                <a:latin typeface="Clear Sans"/>
                <a:ea typeface="Clear Sans"/>
                <a:cs typeface="Clear Sans"/>
                <a:sym typeface="Clear Sans"/>
              </a:rPr>
              <a:t>A⁺ = {A}</a:t>
            </a:r>
          </a:p>
          <a:p>
            <a:pPr algn="l">
              <a:lnSpc>
                <a:spcPts val="4368"/>
              </a:lnSpc>
            </a:pPr>
            <a:r>
              <a:rPr lang="en-US" sz="3120">
                <a:solidFill>
                  <a:srgbClr val="000000"/>
                </a:solidFill>
                <a:latin typeface="Clear Sans"/>
                <a:ea typeface="Clear Sans"/>
                <a:cs typeface="Clear Sans"/>
                <a:sym typeface="Clear Sans"/>
              </a:rPr>
              <a:t>B⁺ = {B}</a:t>
            </a:r>
          </a:p>
          <a:p>
            <a:pPr algn="l">
              <a:lnSpc>
                <a:spcPts val="4368"/>
              </a:lnSpc>
            </a:pPr>
            <a:endParaRPr lang="en-US" sz="3120">
              <a:solidFill>
                <a:srgbClr val="000000"/>
              </a:solidFill>
              <a:latin typeface="Clear Sans"/>
              <a:ea typeface="Clear Sans"/>
              <a:cs typeface="Clear Sans"/>
              <a:sym typeface="Clear Sans"/>
            </a:endParaRPr>
          </a:p>
        </p:txBody>
      </p:sp>
      <p:sp>
        <p:nvSpPr>
          <p:cNvPr id="16" name="TextBox 16"/>
          <p:cNvSpPr txBox="1"/>
          <p:nvPr/>
        </p:nvSpPr>
        <p:spPr>
          <a:xfrm>
            <a:off x="10670362" y="5489249"/>
            <a:ext cx="6453932" cy="562451"/>
          </a:xfrm>
          <a:prstGeom prst="rect">
            <a:avLst/>
          </a:prstGeom>
        </p:spPr>
        <p:txBody>
          <a:bodyPr lIns="0" tIns="0" rIns="0" bIns="0" rtlCol="0" anchor="t">
            <a:spAutoFit/>
          </a:bodyPr>
          <a:lstStyle/>
          <a:p>
            <a:pPr algn="just">
              <a:lnSpc>
                <a:spcPts val="4698"/>
              </a:lnSpc>
              <a:spcBef>
                <a:spcPct val="0"/>
              </a:spcBef>
            </a:pPr>
            <a:r>
              <a:rPr lang="en-US" sz="3356" b="1">
                <a:solidFill>
                  <a:srgbClr val="000000"/>
                </a:solidFill>
                <a:latin typeface="Clear Sans Bold"/>
                <a:ea typeface="Clear Sans Bold"/>
                <a:cs typeface="Clear Sans Bold"/>
                <a:sym typeface="Clear Sans Bold"/>
              </a:rPr>
              <a:t>⇒ AB⁺ = {A, B, C, D} ⇒ Siêu khóa</a:t>
            </a:r>
          </a:p>
        </p:txBody>
      </p:sp>
      <p:sp>
        <p:nvSpPr>
          <p:cNvPr id="17" name="TextBox 17"/>
          <p:cNvSpPr txBox="1"/>
          <p:nvPr/>
        </p:nvSpPr>
        <p:spPr>
          <a:xfrm>
            <a:off x="10670362" y="7779520"/>
            <a:ext cx="7617638" cy="1049544"/>
          </a:xfrm>
          <a:prstGeom prst="rect">
            <a:avLst/>
          </a:prstGeom>
        </p:spPr>
        <p:txBody>
          <a:bodyPr lIns="0" tIns="0" rIns="0" bIns="0" rtlCol="0" anchor="t">
            <a:spAutoFit/>
          </a:bodyPr>
          <a:lstStyle/>
          <a:p>
            <a:pPr algn="just">
              <a:lnSpc>
                <a:spcPts val="4296"/>
              </a:lnSpc>
              <a:spcBef>
                <a:spcPct val="0"/>
              </a:spcBef>
            </a:pPr>
            <a:r>
              <a:rPr lang="en-US" sz="3068">
                <a:solidFill>
                  <a:srgbClr val="000000"/>
                </a:solidFill>
                <a:latin typeface="Clear Sans"/>
                <a:ea typeface="Clear Sans"/>
                <a:cs typeface="Clear Sans"/>
                <a:sym typeface="Clear Sans"/>
              </a:rPr>
              <a:t>Không ai sinh ra C một mình ⇒ Không bỏ được A hoặc B</a:t>
            </a:r>
          </a:p>
        </p:txBody>
      </p:sp>
      <p:sp>
        <p:nvSpPr>
          <p:cNvPr id="18" name="TextBox 18"/>
          <p:cNvSpPr txBox="1"/>
          <p:nvPr/>
        </p:nvSpPr>
        <p:spPr>
          <a:xfrm>
            <a:off x="10670362" y="8771914"/>
            <a:ext cx="2767905" cy="562451"/>
          </a:xfrm>
          <a:prstGeom prst="rect">
            <a:avLst/>
          </a:prstGeom>
        </p:spPr>
        <p:txBody>
          <a:bodyPr lIns="0" tIns="0" rIns="0" bIns="0" rtlCol="0" anchor="t">
            <a:spAutoFit/>
          </a:bodyPr>
          <a:lstStyle/>
          <a:p>
            <a:pPr algn="just">
              <a:lnSpc>
                <a:spcPts val="4698"/>
              </a:lnSpc>
              <a:spcBef>
                <a:spcPct val="0"/>
              </a:spcBef>
            </a:pPr>
            <a:r>
              <a:rPr lang="en-US" sz="3356" b="1">
                <a:solidFill>
                  <a:srgbClr val="000000"/>
                </a:solidFill>
                <a:latin typeface="Clear Sans Bold"/>
                <a:ea typeface="Clear Sans Bold"/>
                <a:cs typeface="Clear Sans Bold"/>
                <a:sym typeface="Clear Sans Bold"/>
              </a:rPr>
              <a:t>=&gt; AB là khóa</a:t>
            </a:r>
          </a:p>
        </p:txBody>
      </p:sp>
      <p:sp>
        <p:nvSpPr>
          <p:cNvPr id="19" name="TextBox 19"/>
          <p:cNvSpPr txBox="1"/>
          <p:nvPr/>
        </p:nvSpPr>
        <p:spPr>
          <a:xfrm>
            <a:off x="12131557" y="9483725"/>
            <a:ext cx="5608141"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Dương Huỳnh Ngọc Trâm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60645" y="0"/>
            <a:ext cx="2011709" cy="2199796"/>
          </a:xfrm>
          <a:custGeom>
            <a:avLst/>
            <a:gdLst/>
            <a:ahLst/>
            <a:cxnLst/>
            <a:rect l="l" t="t" r="r" b="b"/>
            <a:pathLst>
              <a:path w="2011709" h="2199796">
                <a:moveTo>
                  <a:pt x="0" y="0"/>
                </a:moveTo>
                <a:lnTo>
                  <a:pt x="2011710" y="0"/>
                </a:lnTo>
                <a:lnTo>
                  <a:pt x="2011710" y="2199796"/>
                </a:lnTo>
                <a:lnTo>
                  <a:pt x="0" y="2199796"/>
                </a:lnTo>
                <a:lnTo>
                  <a:pt x="0" y="0"/>
                </a:lnTo>
                <a:close/>
              </a:path>
            </a:pathLst>
          </a:custGeom>
          <a:blipFill>
            <a:blip r:embed="rId2"/>
            <a:stretch>
              <a:fillRect/>
            </a:stretch>
          </a:blipFill>
        </p:spPr>
      </p:sp>
      <p:sp>
        <p:nvSpPr>
          <p:cNvPr id="3" name="Freeform 3"/>
          <p:cNvSpPr/>
          <p:nvPr/>
        </p:nvSpPr>
        <p:spPr>
          <a:xfrm rot="-1432890">
            <a:off x="16496513" y="433463"/>
            <a:ext cx="1525575" cy="1332871"/>
          </a:xfrm>
          <a:custGeom>
            <a:avLst/>
            <a:gdLst/>
            <a:ahLst/>
            <a:cxnLst/>
            <a:rect l="l" t="t" r="r" b="b"/>
            <a:pathLst>
              <a:path w="1525575" h="1332871">
                <a:moveTo>
                  <a:pt x="0" y="0"/>
                </a:moveTo>
                <a:lnTo>
                  <a:pt x="1525574" y="0"/>
                </a:lnTo>
                <a:lnTo>
                  <a:pt x="1525574" y="1332870"/>
                </a:lnTo>
                <a:lnTo>
                  <a:pt x="0" y="1332870"/>
                </a:lnTo>
                <a:lnTo>
                  <a:pt x="0" y="0"/>
                </a:lnTo>
                <a:close/>
              </a:path>
            </a:pathLst>
          </a:custGeom>
          <a:blipFill>
            <a:blip r:embed="rId3"/>
            <a:stretch>
              <a:fillRect/>
            </a:stretch>
          </a:blipFill>
        </p:spPr>
      </p:sp>
      <p:sp>
        <p:nvSpPr>
          <p:cNvPr id="4" name="Freeform 4"/>
          <p:cNvSpPr/>
          <p:nvPr/>
        </p:nvSpPr>
        <p:spPr>
          <a:xfrm>
            <a:off x="10133679" y="9448445"/>
            <a:ext cx="2304999" cy="1234044"/>
          </a:xfrm>
          <a:custGeom>
            <a:avLst/>
            <a:gdLst/>
            <a:ahLst/>
            <a:cxnLst/>
            <a:rect l="l" t="t" r="r" b="b"/>
            <a:pathLst>
              <a:path w="2304999" h="1234044">
                <a:moveTo>
                  <a:pt x="0" y="0"/>
                </a:moveTo>
                <a:lnTo>
                  <a:pt x="2304999" y="0"/>
                </a:lnTo>
                <a:lnTo>
                  <a:pt x="2304999" y="1234045"/>
                </a:lnTo>
                <a:lnTo>
                  <a:pt x="0" y="1234045"/>
                </a:lnTo>
                <a:lnTo>
                  <a:pt x="0" y="0"/>
                </a:lnTo>
                <a:close/>
              </a:path>
            </a:pathLst>
          </a:custGeom>
          <a:blipFill>
            <a:blip r:embed="rId4"/>
            <a:stretch>
              <a:fillRect/>
            </a:stretch>
          </a:blipFill>
        </p:spPr>
      </p:sp>
      <p:sp>
        <p:nvSpPr>
          <p:cNvPr id="5" name="Freeform 5"/>
          <p:cNvSpPr/>
          <p:nvPr/>
        </p:nvSpPr>
        <p:spPr>
          <a:xfrm>
            <a:off x="2789077" y="-87259"/>
            <a:ext cx="2037234" cy="1468147"/>
          </a:xfrm>
          <a:custGeom>
            <a:avLst/>
            <a:gdLst/>
            <a:ahLst/>
            <a:cxnLst/>
            <a:rect l="l" t="t" r="r" b="b"/>
            <a:pathLst>
              <a:path w="2037234" h="1468147">
                <a:moveTo>
                  <a:pt x="0" y="0"/>
                </a:moveTo>
                <a:lnTo>
                  <a:pt x="2037234" y="0"/>
                </a:lnTo>
                <a:lnTo>
                  <a:pt x="2037234" y="1468148"/>
                </a:lnTo>
                <a:lnTo>
                  <a:pt x="0" y="1468148"/>
                </a:lnTo>
                <a:lnTo>
                  <a:pt x="0" y="0"/>
                </a:lnTo>
                <a:close/>
              </a:path>
            </a:pathLst>
          </a:custGeom>
          <a:blipFill>
            <a:blip r:embed="rId5"/>
            <a:stretch>
              <a:fillRect/>
            </a:stretch>
          </a:blipFill>
        </p:spPr>
      </p:sp>
      <p:sp>
        <p:nvSpPr>
          <p:cNvPr id="6" name="Freeform 6"/>
          <p:cNvSpPr/>
          <p:nvPr/>
        </p:nvSpPr>
        <p:spPr>
          <a:xfrm rot="7925507">
            <a:off x="480081" y="5489833"/>
            <a:ext cx="1525575" cy="1332871"/>
          </a:xfrm>
          <a:custGeom>
            <a:avLst/>
            <a:gdLst/>
            <a:ahLst/>
            <a:cxnLst/>
            <a:rect l="l" t="t" r="r" b="b"/>
            <a:pathLst>
              <a:path w="1525575" h="1332871">
                <a:moveTo>
                  <a:pt x="0" y="0"/>
                </a:moveTo>
                <a:lnTo>
                  <a:pt x="1525575" y="0"/>
                </a:lnTo>
                <a:lnTo>
                  <a:pt x="1525575" y="1332870"/>
                </a:lnTo>
                <a:lnTo>
                  <a:pt x="0" y="1332870"/>
                </a:lnTo>
                <a:lnTo>
                  <a:pt x="0" y="0"/>
                </a:lnTo>
                <a:close/>
              </a:path>
            </a:pathLst>
          </a:custGeom>
          <a:blipFill>
            <a:blip r:embed="rId3"/>
            <a:stretch>
              <a:fillRect/>
            </a:stretch>
          </a:blipFill>
        </p:spPr>
      </p:sp>
      <p:sp>
        <p:nvSpPr>
          <p:cNvPr id="7" name="Freeform 7"/>
          <p:cNvSpPr/>
          <p:nvPr/>
        </p:nvSpPr>
        <p:spPr>
          <a:xfrm rot="-2846079">
            <a:off x="16883647" y="8816815"/>
            <a:ext cx="930350" cy="882971"/>
          </a:xfrm>
          <a:custGeom>
            <a:avLst/>
            <a:gdLst/>
            <a:ahLst/>
            <a:cxnLst/>
            <a:rect l="l" t="t" r="r" b="b"/>
            <a:pathLst>
              <a:path w="930350" h="882971">
                <a:moveTo>
                  <a:pt x="0" y="0"/>
                </a:moveTo>
                <a:lnTo>
                  <a:pt x="930350" y="0"/>
                </a:lnTo>
                <a:lnTo>
                  <a:pt x="930350" y="882970"/>
                </a:lnTo>
                <a:lnTo>
                  <a:pt x="0" y="882970"/>
                </a:lnTo>
                <a:lnTo>
                  <a:pt x="0" y="0"/>
                </a:lnTo>
                <a:close/>
              </a:path>
            </a:pathLst>
          </a:custGeom>
          <a:blipFill>
            <a:blip r:embed="rId6"/>
            <a:stretch>
              <a:fillRect/>
            </a:stretch>
          </a:blipFill>
        </p:spPr>
      </p:sp>
      <p:grpSp>
        <p:nvGrpSpPr>
          <p:cNvPr id="8" name="Group 8"/>
          <p:cNvGrpSpPr/>
          <p:nvPr/>
        </p:nvGrpSpPr>
        <p:grpSpPr>
          <a:xfrm>
            <a:off x="1885322" y="2018088"/>
            <a:ext cx="15010577" cy="8442813"/>
            <a:chOff x="0" y="0"/>
            <a:chExt cx="20014102" cy="11257084"/>
          </a:xfrm>
        </p:grpSpPr>
        <p:sp>
          <p:nvSpPr>
            <p:cNvPr id="9" name="TextBox 9"/>
            <p:cNvSpPr txBox="1"/>
            <p:nvPr/>
          </p:nvSpPr>
          <p:spPr>
            <a:xfrm>
              <a:off x="0" y="-85725"/>
              <a:ext cx="20014102" cy="9714188"/>
            </a:xfrm>
            <a:prstGeom prst="rect">
              <a:avLst/>
            </a:prstGeom>
          </p:spPr>
          <p:txBody>
            <a:bodyPr lIns="0" tIns="0" rIns="0" bIns="0" rtlCol="0" anchor="t">
              <a:spAutoFit/>
            </a:bodyPr>
            <a:lstStyle/>
            <a:p>
              <a:pPr algn="ctr">
                <a:lnSpc>
                  <a:spcPts val="4837"/>
                </a:lnSpc>
              </a:pPr>
              <a:r>
                <a:rPr lang="en-US" sz="3455" b="1">
                  <a:solidFill>
                    <a:srgbClr val="F3F3F3"/>
                  </a:solidFill>
                  <a:latin typeface="Arimo Bold"/>
                  <a:ea typeface="Arimo Bold"/>
                  <a:cs typeface="Arimo Bold"/>
                  <a:sym typeface="Arimo Bold"/>
                </a:rPr>
                <a:t> Hệ thống quản lý việc sử dụng điện trong một công ty điện lực tại một thành phố. Công ty có nhiều chi nhánh. Mỗi chi nhánh có tên chi nhánh (khóa), địa điểm. Mỗi chi nhánh quản lý việc phân phối điện từ nhiều trạm điện. Một trạm điện chỉ thuộc một chi nhánh. Mỗi trạm điện được đặt tên dựa vào địa danh nơi đặt trạm. Tên trạm các trạm do một chi nhánh quản lý. Số của điện kế được đặt không trùng nhau trong toàn thành phố. Mỗi định kỳ (hàng tháng), nhân viên ghi điện sẽ ghi chỉ số của điện kế. Số kwh một điện kế sử dụng trong tháng mới nhất là hiệu giữa chỉ số mới nhất và chỉ số tháng trước. Tất cả các chỉ số hàng tháng đều được lưu giữ. Mỗi chỉ số được ghi cần kèm thêm thông tin là tên của nhân viên ghi điện.</a:t>
              </a:r>
            </a:p>
            <a:p>
              <a:pPr algn="ctr">
                <a:lnSpc>
                  <a:spcPts val="4837"/>
                </a:lnSpc>
                <a:spcBef>
                  <a:spcPct val="0"/>
                </a:spcBef>
              </a:pPr>
              <a:endParaRPr lang="en-US" sz="3455" b="1">
                <a:solidFill>
                  <a:srgbClr val="F3F3F3"/>
                </a:solidFill>
                <a:latin typeface="Arimo Bold"/>
                <a:ea typeface="Arimo Bold"/>
                <a:cs typeface="Arimo Bold"/>
                <a:sym typeface="Arimo Bold"/>
              </a:endParaRPr>
            </a:p>
          </p:txBody>
        </p:sp>
        <p:sp>
          <p:nvSpPr>
            <p:cNvPr id="10" name="TextBox 10"/>
            <p:cNvSpPr txBox="1"/>
            <p:nvPr/>
          </p:nvSpPr>
          <p:spPr>
            <a:xfrm>
              <a:off x="0" y="10743624"/>
              <a:ext cx="20014102" cy="513460"/>
            </a:xfrm>
            <a:prstGeom prst="rect">
              <a:avLst/>
            </a:prstGeom>
          </p:spPr>
          <p:txBody>
            <a:bodyPr lIns="0" tIns="0" rIns="0" bIns="0" rtlCol="0" anchor="t">
              <a:spAutoFit/>
            </a:bodyPr>
            <a:lstStyle/>
            <a:p>
              <a:pPr marL="0" lvl="0" indent="0" algn="ctr">
                <a:lnSpc>
                  <a:spcPts val="3224"/>
                </a:lnSpc>
              </a:pPr>
              <a:endParaRPr/>
            </a:p>
          </p:txBody>
        </p:sp>
      </p:grpSp>
      <p:sp>
        <p:nvSpPr>
          <p:cNvPr id="11" name="TextBox 11"/>
          <p:cNvSpPr txBox="1"/>
          <p:nvPr/>
        </p:nvSpPr>
        <p:spPr>
          <a:xfrm>
            <a:off x="4469844" y="822965"/>
            <a:ext cx="9348311" cy="1096798"/>
          </a:xfrm>
          <a:prstGeom prst="rect">
            <a:avLst/>
          </a:prstGeom>
        </p:spPr>
        <p:txBody>
          <a:bodyPr lIns="0" tIns="0" rIns="0" bIns="0" rtlCol="0" anchor="t">
            <a:spAutoFit/>
          </a:bodyPr>
          <a:lstStyle/>
          <a:p>
            <a:pPr algn="ctr">
              <a:lnSpc>
                <a:spcPts val="8765"/>
              </a:lnSpc>
              <a:spcBef>
                <a:spcPct val="0"/>
              </a:spcBef>
            </a:pPr>
            <a:r>
              <a:rPr lang="en-US" sz="7126">
                <a:solidFill>
                  <a:srgbClr val="F3F3F3"/>
                </a:solidFill>
                <a:latin typeface="Canva Sans"/>
                <a:ea typeface="Canva Sans"/>
                <a:cs typeface="Canva Sans"/>
                <a:sym typeface="Canva Sans"/>
              </a:rPr>
              <a:t>ĐỀ TÀI: QUẢN LÍ ĐIỆN</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3F3F3"/>
                </a:solidFill>
                <a:latin typeface="Canva Sans"/>
                <a:ea typeface="Canva Sans"/>
                <a:cs typeface="Canva Sans"/>
                <a:sym typeface="Canva Sans"/>
              </a:rPr>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Freeform 2"/>
          <p:cNvSpPr/>
          <p:nvPr/>
        </p:nvSpPr>
        <p:spPr>
          <a:xfrm>
            <a:off x="-62353" y="-214426"/>
            <a:ext cx="1771487" cy="1842386"/>
          </a:xfrm>
          <a:custGeom>
            <a:avLst/>
            <a:gdLst/>
            <a:ahLst/>
            <a:cxnLst/>
            <a:rect l="l" t="t" r="r" b="b"/>
            <a:pathLst>
              <a:path w="1771487" h="1842386">
                <a:moveTo>
                  <a:pt x="0" y="0"/>
                </a:moveTo>
                <a:lnTo>
                  <a:pt x="1771488" y="0"/>
                </a:lnTo>
                <a:lnTo>
                  <a:pt x="1771488" y="1842386"/>
                </a:lnTo>
                <a:lnTo>
                  <a:pt x="0" y="1842386"/>
                </a:lnTo>
                <a:lnTo>
                  <a:pt x="0" y="0"/>
                </a:lnTo>
                <a:close/>
              </a:path>
            </a:pathLst>
          </a:custGeom>
          <a:blipFill>
            <a:blip r:embed="rId2"/>
            <a:stretch>
              <a:fillRect t="-5711" b="-5711"/>
            </a:stretch>
          </a:blipFill>
        </p:spPr>
      </p:sp>
      <p:sp>
        <p:nvSpPr>
          <p:cNvPr id="3" name="Freeform 3"/>
          <p:cNvSpPr/>
          <p:nvPr/>
        </p:nvSpPr>
        <p:spPr>
          <a:xfrm rot="122722">
            <a:off x="-790464" y="43776"/>
            <a:ext cx="2476725" cy="1325983"/>
          </a:xfrm>
          <a:custGeom>
            <a:avLst/>
            <a:gdLst/>
            <a:ahLst/>
            <a:cxnLst/>
            <a:rect l="l" t="t" r="r" b="b"/>
            <a:pathLst>
              <a:path w="2476725" h="1325983">
                <a:moveTo>
                  <a:pt x="0" y="0"/>
                </a:moveTo>
                <a:lnTo>
                  <a:pt x="2476725" y="0"/>
                </a:lnTo>
                <a:lnTo>
                  <a:pt x="2476725" y="1325983"/>
                </a:lnTo>
                <a:lnTo>
                  <a:pt x="0" y="1325983"/>
                </a:lnTo>
                <a:lnTo>
                  <a:pt x="0" y="0"/>
                </a:lnTo>
                <a:close/>
              </a:path>
            </a:pathLst>
          </a:custGeom>
          <a:blipFill>
            <a:blip r:embed="rId3"/>
            <a:stretch>
              <a:fillRect/>
            </a:stretch>
          </a:blipFill>
        </p:spPr>
      </p:sp>
      <p:sp>
        <p:nvSpPr>
          <p:cNvPr id="4" name="Freeform 4"/>
          <p:cNvSpPr/>
          <p:nvPr/>
        </p:nvSpPr>
        <p:spPr>
          <a:xfrm>
            <a:off x="15041407" y="7309798"/>
            <a:ext cx="8765490" cy="5065179"/>
          </a:xfrm>
          <a:custGeom>
            <a:avLst/>
            <a:gdLst/>
            <a:ahLst/>
            <a:cxnLst/>
            <a:rect l="l" t="t" r="r" b="b"/>
            <a:pathLst>
              <a:path w="8765490" h="5065179">
                <a:moveTo>
                  <a:pt x="0" y="0"/>
                </a:moveTo>
                <a:lnTo>
                  <a:pt x="8765490" y="0"/>
                </a:lnTo>
                <a:lnTo>
                  <a:pt x="8765490" y="5065179"/>
                </a:lnTo>
                <a:lnTo>
                  <a:pt x="0" y="5065179"/>
                </a:lnTo>
                <a:lnTo>
                  <a:pt x="0" y="0"/>
                </a:lnTo>
                <a:close/>
              </a:path>
            </a:pathLst>
          </a:custGeom>
          <a:blipFill>
            <a:blip r:embed="rId4"/>
            <a:stretch>
              <a:fillRect/>
            </a:stretch>
          </a:blipFill>
        </p:spPr>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40</a:t>
            </a:r>
          </a:p>
        </p:txBody>
      </p:sp>
      <p:grpSp>
        <p:nvGrpSpPr>
          <p:cNvPr id="6" name="Group 6"/>
          <p:cNvGrpSpPr/>
          <p:nvPr/>
        </p:nvGrpSpPr>
        <p:grpSpPr>
          <a:xfrm>
            <a:off x="1360058" y="0"/>
            <a:ext cx="2287132" cy="1116822"/>
            <a:chOff x="0" y="0"/>
            <a:chExt cx="602372" cy="294142"/>
          </a:xfrm>
        </p:grpSpPr>
        <p:sp>
          <p:nvSpPr>
            <p:cNvPr id="7" name="Freeform 7"/>
            <p:cNvSpPr/>
            <p:nvPr/>
          </p:nvSpPr>
          <p:spPr>
            <a:xfrm>
              <a:off x="0" y="0"/>
              <a:ext cx="602372" cy="294142"/>
            </a:xfrm>
            <a:custGeom>
              <a:avLst/>
              <a:gdLst/>
              <a:ahLst/>
              <a:cxnLst/>
              <a:rect l="l" t="t" r="r" b="b"/>
              <a:pathLst>
                <a:path w="602372" h="294142">
                  <a:moveTo>
                    <a:pt x="88010" y="0"/>
                  </a:moveTo>
                  <a:lnTo>
                    <a:pt x="514363" y="0"/>
                  </a:lnTo>
                  <a:cubicBezTo>
                    <a:pt x="562969" y="0"/>
                    <a:pt x="602372" y="39403"/>
                    <a:pt x="602372" y="88010"/>
                  </a:cubicBezTo>
                  <a:lnTo>
                    <a:pt x="602372" y="206133"/>
                  </a:lnTo>
                  <a:cubicBezTo>
                    <a:pt x="602372" y="229474"/>
                    <a:pt x="593100" y="251860"/>
                    <a:pt x="576595" y="268365"/>
                  </a:cubicBezTo>
                  <a:cubicBezTo>
                    <a:pt x="560090" y="284870"/>
                    <a:pt x="537704" y="294142"/>
                    <a:pt x="514363" y="294142"/>
                  </a:cubicBezTo>
                  <a:lnTo>
                    <a:pt x="88010" y="294142"/>
                  </a:lnTo>
                  <a:cubicBezTo>
                    <a:pt x="64668" y="294142"/>
                    <a:pt x="42282" y="284870"/>
                    <a:pt x="25777" y="268365"/>
                  </a:cubicBezTo>
                  <a:cubicBezTo>
                    <a:pt x="9272" y="251860"/>
                    <a:pt x="0" y="229474"/>
                    <a:pt x="0" y="206133"/>
                  </a:cubicBezTo>
                  <a:lnTo>
                    <a:pt x="0" y="88010"/>
                  </a:lnTo>
                  <a:cubicBezTo>
                    <a:pt x="0" y="64668"/>
                    <a:pt x="9272" y="42282"/>
                    <a:pt x="25777" y="25777"/>
                  </a:cubicBezTo>
                  <a:cubicBezTo>
                    <a:pt x="42282" y="9272"/>
                    <a:pt x="64668" y="0"/>
                    <a:pt x="88010" y="0"/>
                  </a:cubicBezTo>
                  <a:close/>
                </a:path>
              </a:pathLst>
            </a:custGeom>
            <a:solidFill>
              <a:srgbClr val="B6B6A6">
                <a:alpha val="65882"/>
              </a:srgbClr>
            </a:solidFill>
            <a:ln cap="rnd">
              <a:noFill/>
              <a:prstDash val="solid"/>
              <a:round/>
            </a:ln>
          </p:spPr>
        </p:sp>
        <p:sp>
          <p:nvSpPr>
            <p:cNvPr id="8" name="TextBox 8"/>
            <p:cNvSpPr txBox="1"/>
            <p:nvPr/>
          </p:nvSpPr>
          <p:spPr>
            <a:xfrm>
              <a:off x="0" y="-57150"/>
              <a:ext cx="602372" cy="351292"/>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9" name="TextBox 9"/>
          <p:cNvSpPr txBox="1"/>
          <p:nvPr/>
        </p:nvSpPr>
        <p:spPr>
          <a:xfrm>
            <a:off x="1653808" y="115819"/>
            <a:ext cx="1699633" cy="799458"/>
          </a:xfrm>
          <a:prstGeom prst="rect">
            <a:avLst/>
          </a:prstGeom>
        </p:spPr>
        <p:txBody>
          <a:bodyPr lIns="0" tIns="0" rIns="0" bIns="0" rtlCol="0" anchor="t">
            <a:spAutoFit/>
          </a:bodyPr>
          <a:lstStyle/>
          <a:p>
            <a:pPr algn="just">
              <a:lnSpc>
                <a:spcPts val="6658"/>
              </a:lnSpc>
              <a:spcBef>
                <a:spcPct val="0"/>
              </a:spcBef>
            </a:pPr>
            <a:r>
              <a:rPr lang="en-US" sz="4756" b="1">
                <a:solidFill>
                  <a:srgbClr val="000000"/>
                </a:solidFill>
                <a:latin typeface="Clear Sans Bold"/>
                <a:ea typeface="Clear Sans Bold"/>
                <a:cs typeface="Clear Sans Bold"/>
                <a:sym typeface="Clear Sans Bold"/>
              </a:rPr>
              <a:t>CÂU 8</a:t>
            </a:r>
          </a:p>
        </p:txBody>
      </p:sp>
      <p:sp>
        <p:nvSpPr>
          <p:cNvPr id="10" name="TextBox 10"/>
          <p:cNvSpPr txBox="1"/>
          <p:nvPr/>
        </p:nvSpPr>
        <p:spPr>
          <a:xfrm>
            <a:off x="160415" y="3901381"/>
            <a:ext cx="10799016" cy="4184276"/>
          </a:xfrm>
          <a:prstGeom prst="rect">
            <a:avLst/>
          </a:prstGeom>
        </p:spPr>
        <p:txBody>
          <a:bodyPr lIns="0" tIns="0" rIns="0" bIns="0" rtlCol="0" anchor="t">
            <a:spAutoFit/>
          </a:bodyPr>
          <a:lstStyle/>
          <a:p>
            <a:pPr algn="l">
              <a:lnSpc>
                <a:spcPts val="4153"/>
              </a:lnSpc>
            </a:pPr>
            <a:r>
              <a:rPr lang="en-US" sz="2966">
                <a:solidFill>
                  <a:srgbClr val="000000"/>
                </a:solidFill>
                <a:latin typeface="Clear Sans"/>
                <a:ea typeface="Clear Sans"/>
                <a:cs typeface="Clear Sans"/>
                <a:sym typeface="Clear Sans"/>
              </a:rPr>
              <a:t> Kiểm tra D⁺ lại xem</a:t>
            </a:r>
          </a:p>
          <a:p>
            <a:pPr algn="l">
              <a:lnSpc>
                <a:spcPts val="4153"/>
              </a:lnSpc>
            </a:pPr>
            <a:r>
              <a:rPr lang="en-US" sz="2966">
                <a:solidFill>
                  <a:srgbClr val="000000"/>
                </a:solidFill>
                <a:latin typeface="Clear Sans"/>
                <a:ea typeface="Clear Sans"/>
                <a:cs typeface="Clear Sans"/>
                <a:sym typeface="Clear Sans"/>
              </a:rPr>
              <a:t> D → B</a:t>
            </a:r>
          </a:p>
          <a:p>
            <a:pPr algn="l">
              <a:lnSpc>
                <a:spcPts val="4153"/>
              </a:lnSpc>
            </a:pPr>
            <a:r>
              <a:rPr lang="en-US" sz="2966">
                <a:solidFill>
                  <a:srgbClr val="000000"/>
                </a:solidFill>
                <a:latin typeface="Clear Sans"/>
                <a:ea typeface="Clear Sans"/>
                <a:cs typeface="Clear Sans"/>
                <a:sym typeface="Clear Sans"/>
              </a:rPr>
              <a:t> B → không có gì</a:t>
            </a:r>
          </a:p>
          <a:p>
            <a:pPr algn="l">
              <a:lnSpc>
                <a:spcPts val="4153"/>
              </a:lnSpc>
            </a:pPr>
            <a:r>
              <a:rPr lang="en-US" sz="2966">
                <a:solidFill>
                  <a:srgbClr val="000000"/>
                </a:solidFill>
                <a:latin typeface="Clear Sans"/>
                <a:ea typeface="Clear Sans"/>
                <a:cs typeface="Clear Sans"/>
                <a:sym typeface="Clear Sans"/>
              </a:rPr>
              <a:t> D⁺ = {D, B}</a:t>
            </a:r>
          </a:p>
          <a:p>
            <a:pPr algn="l">
              <a:lnSpc>
                <a:spcPts val="4153"/>
              </a:lnSpc>
            </a:pPr>
            <a:r>
              <a:rPr lang="en-US" sz="2966">
                <a:solidFill>
                  <a:srgbClr val="000000"/>
                </a:solidFill>
                <a:latin typeface="Clear Sans"/>
                <a:ea typeface="Clear Sans"/>
                <a:cs typeface="Clear Sans"/>
                <a:sym typeface="Clear Sans"/>
              </a:rPr>
              <a:t> AB → C, nhưng D không có A ⇒ Không mở rộng được</a:t>
            </a:r>
          </a:p>
          <a:p>
            <a:pPr algn="l">
              <a:lnSpc>
                <a:spcPts val="4153"/>
              </a:lnSpc>
            </a:pPr>
            <a:r>
              <a:rPr lang="en-US" sz="2966">
                <a:solidFill>
                  <a:srgbClr val="000000"/>
                </a:solidFill>
                <a:latin typeface="Clear Sans"/>
                <a:ea typeface="Clear Sans"/>
                <a:cs typeface="Clear Sans"/>
                <a:sym typeface="Clear Sans"/>
              </a:rPr>
              <a:t>C → A, B, D nhưng không có C ban đầu ⇒ Không mở rộng được</a:t>
            </a:r>
          </a:p>
          <a:p>
            <a:pPr algn="l">
              <a:lnSpc>
                <a:spcPts val="4153"/>
              </a:lnSpc>
            </a:pPr>
            <a:endParaRPr lang="en-US" sz="2966">
              <a:solidFill>
                <a:srgbClr val="000000"/>
              </a:solidFill>
              <a:latin typeface="Clear Sans"/>
              <a:ea typeface="Clear Sans"/>
              <a:cs typeface="Clear Sans"/>
              <a:sym typeface="Clear Sans"/>
            </a:endParaRPr>
          </a:p>
          <a:p>
            <a:pPr algn="l">
              <a:lnSpc>
                <a:spcPts val="4153"/>
              </a:lnSpc>
            </a:pPr>
            <a:endParaRPr lang="en-US" sz="2966">
              <a:solidFill>
                <a:srgbClr val="000000"/>
              </a:solidFill>
              <a:latin typeface="Clear Sans"/>
              <a:ea typeface="Clear Sans"/>
              <a:cs typeface="Clear Sans"/>
              <a:sym typeface="Clear Sans"/>
            </a:endParaRPr>
          </a:p>
        </p:txBody>
      </p:sp>
      <p:sp>
        <p:nvSpPr>
          <p:cNvPr id="11" name="TextBox 11"/>
          <p:cNvSpPr txBox="1"/>
          <p:nvPr/>
        </p:nvSpPr>
        <p:spPr>
          <a:xfrm>
            <a:off x="1709135" y="1040622"/>
            <a:ext cx="7681349" cy="2307591"/>
          </a:xfrm>
          <a:prstGeom prst="rect">
            <a:avLst/>
          </a:prstGeom>
        </p:spPr>
        <p:txBody>
          <a:bodyPr lIns="0" tIns="0" rIns="0" bIns="0" rtlCol="0" anchor="t">
            <a:spAutoFit/>
          </a:bodyPr>
          <a:lstStyle/>
          <a:p>
            <a:pPr algn="l">
              <a:lnSpc>
                <a:spcPts val="6159"/>
              </a:lnSpc>
              <a:spcBef>
                <a:spcPct val="0"/>
              </a:spcBef>
            </a:pPr>
            <a:r>
              <a:rPr lang="en-US" sz="4399" b="1">
                <a:solidFill>
                  <a:srgbClr val="000000"/>
                </a:solidFill>
                <a:latin typeface="Clear Sans Bold"/>
                <a:ea typeface="Clear Sans Bold"/>
                <a:cs typeface="Clear Sans Bold"/>
                <a:sym typeface="Clear Sans Bold"/>
              </a:rPr>
              <a:t> Q (A, B, C, D) </a:t>
            </a:r>
          </a:p>
          <a:p>
            <a:pPr algn="l">
              <a:lnSpc>
                <a:spcPts val="6159"/>
              </a:lnSpc>
              <a:spcBef>
                <a:spcPct val="0"/>
              </a:spcBef>
            </a:pPr>
            <a:r>
              <a:rPr lang="en-US" sz="4399" b="1">
                <a:solidFill>
                  <a:srgbClr val="000000"/>
                </a:solidFill>
                <a:latin typeface="Clear Sans Bold"/>
                <a:ea typeface="Clear Sans Bold"/>
                <a:cs typeface="Clear Sans Bold"/>
                <a:sym typeface="Clear Sans Bold"/>
              </a:rPr>
              <a:t>F={AB→C; D→B; C→ABD} </a:t>
            </a:r>
          </a:p>
          <a:p>
            <a:pPr algn="l">
              <a:lnSpc>
                <a:spcPts val="6159"/>
              </a:lnSpc>
              <a:spcBef>
                <a:spcPct val="0"/>
              </a:spcBef>
            </a:pPr>
            <a:r>
              <a:rPr lang="en-US" sz="4399" b="1">
                <a:solidFill>
                  <a:srgbClr val="000000"/>
                </a:solidFill>
                <a:latin typeface="Clear Sans Bold"/>
                <a:ea typeface="Clear Sans Bold"/>
                <a:cs typeface="Clear Sans Bold"/>
                <a:sym typeface="Clear Sans Bold"/>
              </a:rPr>
              <a:t>Hãy tìm tất cả các khóa của Q</a:t>
            </a:r>
          </a:p>
        </p:txBody>
      </p:sp>
      <p:sp>
        <p:nvSpPr>
          <p:cNvPr id="12" name="TextBox 12"/>
          <p:cNvSpPr txBox="1"/>
          <p:nvPr/>
        </p:nvSpPr>
        <p:spPr>
          <a:xfrm>
            <a:off x="160415" y="3221702"/>
            <a:ext cx="1214586" cy="746602"/>
          </a:xfrm>
          <a:prstGeom prst="rect">
            <a:avLst/>
          </a:prstGeom>
        </p:spPr>
        <p:txBody>
          <a:bodyPr lIns="0" tIns="0" rIns="0" bIns="0" rtlCol="0" anchor="t">
            <a:spAutoFit/>
          </a:bodyPr>
          <a:lstStyle/>
          <a:p>
            <a:pPr algn="just">
              <a:lnSpc>
                <a:spcPts val="6098"/>
              </a:lnSpc>
              <a:spcBef>
                <a:spcPct val="0"/>
              </a:spcBef>
            </a:pPr>
            <a:r>
              <a:rPr lang="en-US" sz="4356" b="1">
                <a:solidFill>
                  <a:srgbClr val="000000"/>
                </a:solidFill>
                <a:latin typeface="Clear Sans Bold"/>
                <a:ea typeface="Clear Sans Bold"/>
                <a:cs typeface="Clear Sans Bold"/>
                <a:sym typeface="Clear Sans Bold"/>
              </a:rPr>
              <a:t>GIẢI</a:t>
            </a:r>
          </a:p>
        </p:txBody>
      </p:sp>
      <p:sp>
        <p:nvSpPr>
          <p:cNvPr id="13" name="TextBox 13"/>
          <p:cNvSpPr txBox="1"/>
          <p:nvPr/>
        </p:nvSpPr>
        <p:spPr>
          <a:xfrm>
            <a:off x="160415" y="7243123"/>
            <a:ext cx="5461099" cy="1321276"/>
          </a:xfrm>
          <a:prstGeom prst="rect">
            <a:avLst/>
          </a:prstGeom>
        </p:spPr>
        <p:txBody>
          <a:bodyPr lIns="0" tIns="0" rIns="0" bIns="0" rtlCol="0" anchor="t">
            <a:spAutoFit/>
          </a:bodyPr>
          <a:lstStyle/>
          <a:p>
            <a:pPr algn="just">
              <a:lnSpc>
                <a:spcPts val="5398"/>
              </a:lnSpc>
              <a:spcBef>
                <a:spcPct val="0"/>
              </a:spcBef>
            </a:pPr>
            <a:r>
              <a:rPr lang="en-US" sz="3856" b="1">
                <a:solidFill>
                  <a:srgbClr val="000000"/>
                </a:solidFill>
                <a:latin typeface="Clear Sans Bold"/>
                <a:ea typeface="Clear Sans Bold"/>
                <a:cs typeface="Clear Sans Bold"/>
                <a:sym typeface="Clear Sans Bold"/>
              </a:rPr>
              <a:t>→ Không phải siêu khóa</a:t>
            </a:r>
          </a:p>
          <a:p>
            <a:pPr algn="just">
              <a:lnSpc>
                <a:spcPts val="5398"/>
              </a:lnSpc>
              <a:spcBef>
                <a:spcPct val="0"/>
              </a:spcBef>
            </a:pPr>
            <a:endParaRPr lang="en-US" sz="3856" b="1">
              <a:solidFill>
                <a:srgbClr val="000000"/>
              </a:solidFill>
              <a:latin typeface="Clear Sans Bold"/>
              <a:ea typeface="Clear Sans Bold"/>
              <a:cs typeface="Clear Sans Bold"/>
              <a:sym typeface="Clear Sans Bold"/>
            </a:endParaRPr>
          </a:p>
        </p:txBody>
      </p:sp>
      <p:sp>
        <p:nvSpPr>
          <p:cNvPr id="14" name="TextBox 14"/>
          <p:cNvSpPr txBox="1"/>
          <p:nvPr/>
        </p:nvSpPr>
        <p:spPr>
          <a:xfrm>
            <a:off x="447898" y="8245074"/>
            <a:ext cx="9378737" cy="1269206"/>
          </a:xfrm>
          <a:prstGeom prst="rect">
            <a:avLst/>
          </a:prstGeom>
        </p:spPr>
        <p:txBody>
          <a:bodyPr lIns="0" tIns="0" rIns="0" bIns="0" rtlCol="0" anchor="t">
            <a:spAutoFit/>
          </a:bodyPr>
          <a:lstStyle/>
          <a:p>
            <a:pPr algn="just">
              <a:lnSpc>
                <a:spcPts val="5118"/>
              </a:lnSpc>
              <a:spcBef>
                <a:spcPct val="0"/>
              </a:spcBef>
            </a:pPr>
            <a:r>
              <a:rPr lang="en-US" sz="3656" b="1">
                <a:solidFill>
                  <a:srgbClr val="000000"/>
                </a:solidFill>
                <a:latin typeface="Clear Sans Bold"/>
                <a:ea typeface="Clear Sans Bold"/>
                <a:cs typeface="Clear Sans Bold"/>
                <a:sym typeface="Clear Sans Bold"/>
              </a:rPr>
              <a:t>Như vậy: Tập khóa của Q(A, B, C, D) là: {C, AB}</a:t>
            </a:r>
          </a:p>
        </p:txBody>
      </p:sp>
      <p:sp>
        <p:nvSpPr>
          <p:cNvPr id="15" name="TextBox 15"/>
          <p:cNvSpPr txBox="1"/>
          <p:nvPr/>
        </p:nvSpPr>
        <p:spPr>
          <a:xfrm>
            <a:off x="11806461" y="9377465"/>
            <a:ext cx="5608141"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Dương Huỳnh Ngọc Trâm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234848" y="195834"/>
            <a:ext cx="17472944" cy="2480310"/>
          </a:xfrm>
          <a:prstGeom prst="rect">
            <a:avLst/>
          </a:prstGeom>
        </p:spPr>
        <p:txBody>
          <a:bodyPr lIns="0" tIns="0" rIns="0" bIns="0" rtlCol="0" anchor="t">
            <a:spAutoFit/>
          </a:bodyPr>
          <a:lstStyle/>
          <a:p>
            <a:pPr algn="l">
              <a:lnSpc>
                <a:spcPts val="4919"/>
              </a:lnSpc>
              <a:spcBef>
                <a:spcPct val="0"/>
              </a:spcBef>
            </a:pPr>
            <a:r>
              <a:rPr lang="en-US" sz="3999" b="1">
                <a:solidFill>
                  <a:srgbClr val="000000"/>
                </a:solidFill>
                <a:latin typeface="Clear Sans Bold"/>
                <a:ea typeface="Clear Sans Bold"/>
                <a:cs typeface="Clear Sans Bold"/>
                <a:sym typeface="Clear Sans Bold"/>
              </a:rPr>
              <a:t>Câu 9. Q (A, B, C, D, E, G) </a:t>
            </a:r>
          </a:p>
          <a:p>
            <a:pPr algn="l">
              <a:lnSpc>
                <a:spcPts val="4919"/>
              </a:lnSpc>
              <a:spcBef>
                <a:spcPct val="0"/>
              </a:spcBef>
            </a:pPr>
            <a:r>
              <a:rPr lang="en-US" sz="3999" b="1">
                <a:solidFill>
                  <a:srgbClr val="000000"/>
                </a:solidFill>
                <a:latin typeface="Clear Sans Bold"/>
                <a:ea typeface="Clear Sans Bold"/>
                <a:cs typeface="Clear Sans Bold"/>
                <a:sym typeface="Clear Sans Bold"/>
              </a:rPr>
              <a:t>F={AB→C; C→ A; BC→D; ACD→B; D→EG; BE→C; CG→BD; CE→G} </a:t>
            </a:r>
          </a:p>
          <a:p>
            <a:pPr algn="l">
              <a:lnSpc>
                <a:spcPts val="4919"/>
              </a:lnSpc>
              <a:spcBef>
                <a:spcPct val="0"/>
              </a:spcBef>
            </a:pPr>
            <a:r>
              <a:rPr lang="en-US" sz="3999" b="1">
                <a:solidFill>
                  <a:srgbClr val="000000"/>
                </a:solidFill>
                <a:latin typeface="Clear Sans Bold"/>
                <a:ea typeface="Clear Sans Bold"/>
                <a:cs typeface="Clear Sans Bold"/>
                <a:sym typeface="Clear Sans Bold"/>
              </a:rPr>
              <a:t>Hãy tìm tất cả các khóa của Q </a:t>
            </a:r>
          </a:p>
          <a:p>
            <a:pPr algn="l">
              <a:lnSpc>
                <a:spcPts val="4919"/>
              </a:lnSpc>
              <a:spcBef>
                <a:spcPct val="0"/>
              </a:spcBef>
            </a:pPr>
            <a:endParaRPr lang="en-US" sz="3999" b="1">
              <a:solidFill>
                <a:srgbClr val="000000"/>
              </a:solidFill>
              <a:latin typeface="Clear Sans Bold"/>
              <a:ea typeface="Clear Sans Bold"/>
              <a:cs typeface="Clear Sans Bold"/>
              <a:sym typeface="Clear Sans Bold"/>
            </a:endParaRPr>
          </a:p>
        </p:txBody>
      </p:sp>
      <p:sp>
        <p:nvSpPr>
          <p:cNvPr id="3" name="TextBox 3"/>
          <p:cNvSpPr txBox="1"/>
          <p:nvPr/>
        </p:nvSpPr>
        <p:spPr>
          <a:xfrm>
            <a:off x="234848" y="2153384"/>
            <a:ext cx="17946588" cy="2480310"/>
          </a:xfrm>
          <a:prstGeom prst="rect">
            <a:avLst/>
          </a:prstGeom>
        </p:spPr>
        <p:txBody>
          <a:bodyPr lIns="0" tIns="0" rIns="0" bIns="0" rtlCol="0" anchor="t">
            <a:spAutoFit/>
          </a:bodyPr>
          <a:lstStyle/>
          <a:p>
            <a:pPr algn="l">
              <a:lnSpc>
                <a:spcPts val="4919"/>
              </a:lnSpc>
              <a:spcBef>
                <a:spcPct val="0"/>
              </a:spcBef>
            </a:pPr>
            <a:r>
              <a:rPr lang="en-US" sz="3999">
                <a:solidFill>
                  <a:srgbClr val="000000"/>
                </a:solidFill>
                <a:latin typeface="Clear Sans"/>
                <a:ea typeface="Clear Sans"/>
                <a:cs typeface="Clear Sans"/>
                <a:sym typeface="Clear Sans"/>
              </a:rPr>
              <a:t>Bài làm:</a:t>
            </a:r>
          </a:p>
          <a:p>
            <a:pPr algn="l">
              <a:lnSpc>
                <a:spcPts val="4919"/>
              </a:lnSpc>
              <a:spcBef>
                <a:spcPct val="0"/>
              </a:spcBef>
            </a:pPr>
            <a:r>
              <a:rPr lang="en-US" sz="3999">
                <a:solidFill>
                  <a:srgbClr val="000000"/>
                </a:solidFill>
                <a:latin typeface="Clear Sans"/>
                <a:ea typeface="Clear Sans"/>
                <a:cs typeface="Clear Sans"/>
                <a:sym typeface="Clear Sans"/>
              </a:rPr>
              <a:t>Trái = {A, B, C, D, E, G}; Phải = {C, A, D, B, E, G}</a:t>
            </a:r>
          </a:p>
          <a:p>
            <a:pPr algn="l">
              <a:lnSpc>
                <a:spcPts val="4919"/>
              </a:lnSpc>
              <a:spcBef>
                <a:spcPct val="0"/>
              </a:spcBef>
            </a:pPr>
            <a:r>
              <a:rPr lang="en-US" sz="3999">
                <a:solidFill>
                  <a:srgbClr val="000000"/>
                </a:solidFill>
                <a:latin typeface="Clear Sans"/>
                <a:ea typeface="Clear Sans"/>
                <a:cs typeface="Clear Sans"/>
                <a:sym typeface="Clear Sans"/>
              </a:rPr>
              <a:t>Tập nguồn = Trái – Phải ∪ {Các phần tử có trong Q mà không có trong F} = ∅</a:t>
            </a:r>
          </a:p>
          <a:p>
            <a:pPr algn="l">
              <a:lnSpc>
                <a:spcPts val="4919"/>
              </a:lnSpc>
              <a:spcBef>
                <a:spcPct val="0"/>
              </a:spcBef>
            </a:pPr>
            <a:r>
              <a:rPr lang="en-US" sz="3999">
                <a:solidFill>
                  <a:srgbClr val="000000"/>
                </a:solidFill>
                <a:latin typeface="Clear Sans"/>
                <a:ea typeface="Clear Sans"/>
                <a:cs typeface="Clear Sans"/>
                <a:sym typeface="Clear Sans"/>
              </a:rPr>
              <a:t>Tập trung gian = Trái ∩ Phải = {A, B, C, D, E, G}</a:t>
            </a: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41</a:t>
            </a:r>
          </a:p>
        </p:txBody>
      </p:sp>
      <p:sp>
        <p:nvSpPr>
          <p:cNvPr id="5" name="TextBox 5"/>
          <p:cNvSpPr txBox="1"/>
          <p:nvPr/>
        </p:nvSpPr>
        <p:spPr>
          <a:xfrm>
            <a:off x="11922175" y="9198609"/>
            <a:ext cx="5346650"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Ngô Ngọc Phương Trinh</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graphicFrame>
        <p:nvGraphicFramePr>
          <p:cNvPr id="2" name="Object 2"/>
          <p:cNvGraphicFramePr/>
          <p:nvPr/>
        </p:nvGraphicFramePr>
        <p:xfrm>
          <a:off x="0" y="0"/>
          <a:ext cx="6286500" cy="10477500"/>
        </p:xfrm>
        <a:graphic>
          <a:graphicData uri="http://schemas.openxmlformats.org/presentationml/2006/ole">
            <mc:AlternateContent xmlns:mc="http://schemas.openxmlformats.org/markup-compatibility/2006">
              <mc:Choice xmlns:v="urn:schemas-microsoft-com:vml" Requires="v">
                <p:oleObj spid="_x0000_s1026" name="Worksheet" r:id="rId3" imgW="8382000" imgH="12573000" progId="Excel.Sheet.12">
                  <p:embed/>
                </p:oleObj>
              </mc:Choice>
              <mc:Fallback>
                <p:oleObj name="Worksheet" r:id="rId3" imgW="8382000" imgH="12573000" progId="Excel.Sheet.12">
                  <p:embed/>
                  <p:pic>
                    <p:nvPicPr>
                      <p:cNvPr id="0" name=""/>
                      <p:cNvPicPr/>
                      <p:nvPr/>
                    </p:nvPicPr>
                    <p:blipFill>
                      <a:blip r:embed="rId4"/>
                      <a:stretch>
                        <a:fillRect/>
                      </a:stretch>
                    </p:blipFill>
                    <p:spPr>
                      <a:xfrm>
                        <a:off x="0" y="0"/>
                        <a:ext cx="6286500" cy="10477500"/>
                      </a:xfrm>
                      <a:prstGeom prst="rect">
                        <a:avLst/>
                      </a:prstGeom>
                    </p:spPr>
                  </p:pic>
                </p:oleObj>
              </mc:Fallback>
            </mc:AlternateContent>
          </a:graphicData>
        </a:graphic>
      </p:graphicFrame>
      <p:graphicFrame>
        <p:nvGraphicFramePr>
          <p:cNvPr id="3" name="Object 3"/>
          <p:cNvGraphicFramePr/>
          <p:nvPr/>
        </p:nvGraphicFramePr>
        <p:xfrm>
          <a:off x="9862115" y="0"/>
          <a:ext cx="6286500" cy="9639300"/>
        </p:xfrm>
        <a:graphic>
          <a:graphicData uri="http://schemas.openxmlformats.org/presentationml/2006/ole">
            <mc:AlternateContent xmlns:mc="http://schemas.openxmlformats.org/markup-compatibility/2006">
              <mc:Choice xmlns:v="urn:schemas-microsoft-com:vml" Requires="v">
                <p:oleObj spid="_x0000_s1027" name="Worksheet" r:id="rId5" imgW="8204200" imgH="11557000" progId="Excel.Sheet.12">
                  <p:embed/>
                </p:oleObj>
              </mc:Choice>
              <mc:Fallback>
                <p:oleObj name="Worksheet" r:id="rId5" imgW="8204200" imgH="11557000" progId="Excel.Sheet.12">
                  <p:embed/>
                  <p:pic>
                    <p:nvPicPr>
                      <p:cNvPr id="0" name=""/>
                      <p:cNvPicPr/>
                      <p:nvPr/>
                    </p:nvPicPr>
                    <p:blipFill>
                      <a:blip r:embed="rId6"/>
                      <a:stretch>
                        <a:fillRect/>
                      </a:stretch>
                    </p:blipFill>
                    <p:spPr>
                      <a:xfrm>
                        <a:off x="9862115" y="0"/>
                        <a:ext cx="6286500" cy="9639300"/>
                      </a:xfrm>
                      <a:prstGeom prst="rect">
                        <a:avLst/>
                      </a:prstGeom>
                    </p:spPr>
                  </p:pic>
                </p:oleObj>
              </mc:Fallback>
            </mc:AlternateContent>
          </a:graphicData>
        </a:graphic>
      </p:graphicFrame>
      <p:sp>
        <p:nvSpPr>
          <p:cNvPr id="4" name="TextBox 4"/>
          <p:cNvSpPr txBox="1"/>
          <p:nvPr/>
        </p:nvSpPr>
        <p:spPr>
          <a:xfrm>
            <a:off x="11330032" y="9258300"/>
            <a:ext cx="4823504" cy="884291"/>
          </a:xfrm>
          <a:prstGeom prst="rect">
            <a:avLst/>
          </a:prstGeom>
        </p:spPr>
        <p:txBody>
          <a:bodyPr lIns="0" tIns="0" rIns="0" bIns="0" rtlCol="0" anchor="t">
            <a:spAutoFit/>
          </a:bodyPr>
          <a:lstStyle/>
          <a:p>
            <a:pPr algn="ctr">
              <a:lnSpc>
                <a:spcPts val="3570"/>
              </a:lnSpc>
              <a:spcBef>
                <a:spcPct val="0"/>
              </a:spcBef>
            </a:pPr>
            <a:r>
              <a:rPr lang="en-US" sz="2902">
                <a:solidFill>
                  <a:srgbClr val="000000"/>
                </a:solidFill>
                <a:latin typeface="Canva Sans"/>
                <a:ea typeface="Canva Sans"/>
                <a:cs typeface="Canva Sans"/>
                <a:sym typeface="Canva Sans"/>
              </a:rPr>
              <a:t>Lược đồ Q có 7 khóa là: AB, BC, BD, BE, CD, CE, CG</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42</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Freeform 2"/>
          <p:cNvSpPr/>
          <p:nvPr/>
        </p:nvSpPr>
        <p:spPr>
          <a:xfrm>
            <a:off x="-1117328" y="-790402"/>
            <a:ext cx="3223648" cy="3735639"/>
          </a:xfrm>
          <a:custGeom>
            <a:avLst/>
            <a:gdLst/>
            <a:ahLst/>
            <a:cxnLst/>
            <a:rect l="l" t="t" r="r" b="b"/>
            <a:pathLst>
              <a:path w="3223648" h="3735639">
                <a:moveTo>
                  <a:pt x="0" y="0"/>
                </a:moveTo>
                <a:lnTo>
                  <a:pt x="3223648" y="0"/>
                </a:lnTo>
                <a:lnTo>
                  <a:pt x="3223648" y="3735639"/>
                </a:lnTo>
                <a:lnTo>
                  <a:pt x="0" y="3735639"/>
                </a:lnTo>
                <a:lnTo>
                  <a:pt x="0" y="0"/>
                </a:lnTo>
                <a:close/>
              </a:path>
            </a:pathLst>
          </a:custGeom>
          <a:blipFill>
            <a:blip r:embed="rId2"/>
            <a:stretch>
              <a:fillRect/>
            </a:stretch>
          </a:blipFill>
        </p:spPr>
      </p:sp>
      <p:sp>
        <p:nvSpPr>
          <p:cNvPr id="3" name="Freeform 3"/>
          <p:cNvSpPr/>
          <p:nvPr/>
        </p:nvSpPr>
        <p:spPr>
          <a:xfrm rot="122722">
            <a:off x="271786" y="612605"/>
            <a:ext cx="2476725" cy="1325983"/>
          </a:xfrm>
          <a:custGeom>
            <a:avLst/>
            <a:gdLst/>
            <a:ahLst/>
            <a:cxnLst/>
            <a:rect l="l" t="t" r="r" b="b"/>
            <a:pathLst>
              <a:path w="2476725" h="1325983">
                <a:moveTo>
                  <a:pt x="0" y="0"/>
                </a:moveTo>
                <a:lnTo>
                  <a:pt x="2476725" y="0"/>
                </a:lnTo>
                <a:lnTo>
                  <a:pt x="2476725" y="1325982"/>
                </a:lnTo>
                <a:lnTo>
                  <a:pt x="0" y="1325982"/>
                </a:lnTo>
                <a:lnTo>
                  <a:pt x="0" y="0"/>
                </a:lnTo>
                <a:close/>
              </a:path>
            </a:pathLst>
          </a:custGeom>
          <a:blipFill>
            <a:blip r:embed="rId3"/>
            <a:stretch>
              <a:fillRect/>
            </a:stretch>
          </a:blipFill>
        </p:spPr>
      </p:sp>
      <p:sp>
        <p:nvSpPr>
          <p:cNvPr id="4" name="Freeform 4"/>
          <p:cNvSpPr/>
          <p:nvPr/>
        </p:nvSpPr>
        <p:spPr>
          <a:xfrm>
            <a:off x="14957545" y="7086166"/>
            <a:ext cx="8765490" cy="5065179"/>
          </a:xfrm>
          <a:custGeom>
            <a:avLst/>
            <a:gdLst/>
            <a:ahLst/>
            <a:cxnLst/>
            <a:rect l="l" t="t" r="r" b="b"/>
            <a:pathLst>
              <a:path w="8765490" h="5065179">
                <a:moveTo>
                  <a:pt x="0" y="0"/>
                </a:moveTo>
                <a:lnTo>
                  <a:pt x="8765490" y="0"/>
                </a:lnTo>
                <a:lnTo>
                  <a:pt x="8765490" y="5065179"/>
                </a:lnTo>
                <a:lnTo>
                  <a:pt x="0" y="5065179"/>
                </a:lnTo>
                <a:lnTo>
                  <a:pt x="0" y="0"/>
                </a:lnTo>
                <a:close/>
              </a:path>
            </a:pathLst>
          </a:custGeom>
          <a:blipFill>
            <a:blip r:embed="rId4"/>
            <a:stretch>
              <a:fillRect/>
            </a:stretch>
          </a:blipFill>
        </p:spPr>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43</a:t>
            </a:r>
          </a:p>
        </p:txBody>
      </p:sp>
      <p:sp>
        <p:nvSpPr>
          <p:cNvPr id="6" name="TextBox 6"/>
          <p:cNvSpPr txBox="1"/>
          <p:nvPr/>
        </p:nvSpPr>
        <p:spPr>
          <a:xfrm>
            <a:off x="2323471" y="157983"/>
            <a:ext cx="2235845" cy="745491"/>
          </a:xfrm>
          <a:prstGeom prst="rect">
            <a:avLst/>
          </a:prstGeom>
        </p:spPr>
        <p:txBody>
          <a:bodyPr lIns="0" tIns="0" rIns="0" bIns="0" rtlCol="0" anchor="t">
            <a:spAutoFit/>
          </a:bodyPr>
          <a:lstStyle/>
          <a:p>
            <a:pPr algn="ctr">
              <a:lnSpc>
                <a:spcPts val="6159"/>
              </a:lnSpc>
              <a:spcBef>
                <a:spcPct val="0"/>
              </a:spcBef>
            </a:pPr>
            <a:r>
              <a:rPr lang="en-US" sz="4399" b="1">
                <a:solidFill>
                  <a:srgbClr val="000000"/>
                </a:solidFill>
                <a:latin typeface="Clear Sans Bold"/>
                <a:ea typeface="Clear Sans Bold"/>
                <a:cs typeface="Clear Sans Bold"/>
                <a:sym typeface="Clear Sans Bold"/>
              </a:rPr>
              <a:t>CÂU 10: </a:t>
            </a:r>
          </a:p>
        </p:txBody>
      </p:sp>
      <p:sp>
        <p:nvSpPr>
          <p:cNvPr id="7" name="TextBox 7"/>
          <p:cNvSpPr txBox="1"/>
          <p:nvPr/>
        </p:nvSpPr>
        <p:spPr>
          <a:xfrm>
            <a:off x="2323471" y="884424"/>
            <a:ext cx="17472944" cy="3718560"/>
          </a:xfrm>
          <a:prstGeom prst="rect">
            <a:avLst/>
          </a:prstGeom>
        </p:spPr>
        <p:txBody>
          <a:bodyPr lIns="0" tIns="0" rIns="0" bIns="0" rtlCol="0" anchor="t">
            <a:spAutoFit/>
          </a:bodyPr>
          <a:lstStyle/>
          <a:p>
            <a:pPr algn="l">
              <a:lnSpc>
                <a:spcPts val="4919"/>
              </a:lnSpc>
              <a:spcBef>
                <a:spcPct val="0"/>
              </a:spcBef>
            </a:pPr>
            <a:r>
              <a:rPr lang="en-US" sz="3999" b="1">
                <a:solidFill>
                  <a:srgbClr val="000000"/>
                </a:solidFill>
                <a:latin typeface="Clear Sans Bold"/>
                <a:ea typeface="Clear Sans Bold"/>
                <a:cs typeface="Clear Sans Bold"/>
                <a:sym typeface="Clear Sans Bold"/>
              </a:rPr>
              <a:t>Xác định phủ tối thiểu của tập phụ thuộc hàm sau:</a:t>
            </a:r>
          </a:p>
          <a:p>
            <a:pPr algn="l">
              <a:lnSpc>
                <a:spcPts val="4919"/>
              </a:lnSpc>
              <a:spcBef>
                <a:spcPct val="0"/>
              </a:spcBef>
            </a:pPr>
            <a:r>
              <a:rPr lang="en-US" sz="3999" b="1">
                <a:solidFill>
                  <a:srgbClr val="000000"/>
                </a:solidFill>
                <a:latin typeface="Clear Sans Bold"/>
                <a:ea typeface="Clear Sans Bold"/>
                <a:cs typeface="Clear Sans Bold"/>
                <a:sym typeface="Clear Sans Bold"/>
              </a:rPr>
              <a:t>a) Q(A, B, C, D, E, G), </a:t>
            </a:r>
          </a:p>
          <a:p>
            <a:pPr algn="l">
              <a:lnSpc>
                <a:spcPts val="4919"/>
              </a:lnSpc>
              <a:spcBef>
                <a:spcPct val="0"/>
              </a:spcBef>
            </a:pPr>
            <a:r>
              <a:rPr lang="en-US" sz="3999" b="1">
                <a:solidFill>
                  <a:srgbClr val="000000"/>
                </a:solidFill>
                <a:latin typeface="Clear Sans Bold"/>
                <a:ea typeface="Clear Sans Bold"/>
                <a:cs typeface="Clear Sans Bold"/>
                <a:sym typeface="Clear Sans Bold"/>
              </a:rPr>
              <a:t>F={AB→C; C→A; BC→D; ACD→B; D→EG; BE→C; CG→BD; CE→AG} </a:t>
            </a:r>
          </a:p>
          <a:p>
            <a:pPr algn="l">
              <a:lnSpc>
                <a:spcPts val="4919"/>
              </a:lnSpc>
              <a:spcBef>
                <a:spcPct val="0"/>
              </a:spcBef>
            </a:pPr>
            <a:r>
              <a:rPr lang="en-US" sz="3999" b="1">
                <a:solidFill>
                  <a:srgbClr val="000000"/>
                </a:solidFill>
                <a:latin typeface="Clear Sans Bold"/>
                <a:ea typeface="Clear Sans Bold"/>
                <a:cs typeface="Clear Sans Bold"/>
                <a:sym typeface="Clear Sans Bold"/>
              </a:rPr>
              <a:t>b) Q(A, B, C) </a:t>
            </a:r>
          </a:p>
          <a:p>
            <a:pPr algn="l">
              <a:lnSpc>
                <a:spcPts val="4919"/>
              </a:lnSpc>
              <a:spcBef>
                <a:spcPct val="0"/>
              </a:spcBef>
            </a:pPr>
            <a:r>
              <a:rPr lang="en-US" sz="3999" b="1">
                <a:solidFill>
                  <a:srgbClr val="000000"/>
                </a:solidFill>
                <a:latin typeface="Clear Sans Bold"/>
                <a:ea typeface="Clear Sans Bold"/>
                <a:cs typeface="Clear Sans Bold"/>
                <a:sym typeface="Clear Sans Bold"/>
              </a:rPr>
              <a:t>F={A→B, A→C, B→A, C→A, B→C}</a:t>
            </a:r>
          </a:p>
          <a:p>
            <a:pPr algn="l">
              <a:lnSpc>
                <a:spcPts val="4919"/>
              </a:lnSpc>
              <a:spcBef>
                <a:spcPct val="0"/>
              </a:spcBef>
            </a:pPr>
            <a:endParaRPr lang="en-US" sz="3999" b="1">
              <a:solidFill>
                <a:srgbClr val="000000"/>
              </a:solidFill>
              <a:latin typeface="Clear Sans Bold"/>
              <a:ea typeface="Clear Sans Bold"/>
              <a:cs typeface="Clear Sans Bold"/>
              <a:sym typeface="Clear Sans Bold"/>
            </a:endParaRPr>
          </a:p>
        </p:txBody>
      </p:sp>
      <p:sp>
        <p:nvSpPr>
          <p:cNvPr id="8" name="TextBox 8"/>
          <p:cNvSpPr txBox="1"/>
          <p:nvPr/>
        </p:nvSpPr>
        <p:spPr>
          <a:xfrm>
            <a:off x="248912" y="3857493"/>
            <a:ext cx="1226641" cy="745491"/>
          </a:xfrm>
          <a:prstGeom prst="rect">
            <a:avLst/>
          </a:prstGeom>
        </p:spPr>
        <p:txBody>
          <a:bodyPr lIns="0" tIns="0" rIns="0" bIns="0" rtlCol="0" anchor="t">
            <a:spAutoFit/>
          </a:bodyPr>
          <a:lstStyle/>
          <a:p>
            <a:pPr algn="ctr">
              <a:lnSpc>
                <a:spcPts val="6159"/>
              </a:lnSpc>
              <a:spcBef>
                <a:spcPct val="0"/>
              </a:spcBef>
            </a:pPr>
            <a:r>
              <a:rPr lang="en-US" sz="4399" b="1">
                <a:solidFill>
                  <a:srgbClr val="000000"/>
                </a:solidFill>
                <a:latin typeface="Clear Sans Bold"/>
                <a:ea typeface="Clear Sans Bold"/>
                <a:cs typeface="Clear Sans Bold"/>
                <a:sym typeface="Clear Sans Bold"/>
              </a:rPr>
              <a:t>GIẢI</a:t>
            </a:r>
          </a:p>
        </p:txBody>
      </p:sp>
      <p:sp>
        <p:nvSpPr>
          <p:cNvPr id="9" name="TextBox 9"/>
          <p:cNvSpPr txBox="1"/>
          <p:nvPr/>
        </p:nvSpPr>
        <p:spPr>
          <a:xfrm>
            <a:off x="248912" y="4545834"/>
            <a:ext cx="15947916" cy="1608296"/>
          </a:xfrm>
          <a:prstGeom prst="rect">
            <a:avLst/>
          </a:prstGeom>
        </p:spPr>
        <p:txBody>
          <a:bodyPr lIns="0" tIns="0" rIns="0" bIns="0" rtlCol="0" anchor="t">
            <a:spAutoFit/>
          </a:bodyPr>
          <a:lstStyle/>
          <a:p>
            <a:pPr algn="just">
              <a:lnSpc>
                <a:spcPts val="4278"/>
              </a:lnSpc>
            </a:pPr>
            <a:r>
              <a:rPr lang="en-US" sz="3056">
                <a:solidFill>
                  <a:srgbClr val="000000"/>
                </a:solidFill>
                <a:latin typeface="Clear Sans"/>
                <a:ea typeface="Clear Sans"/>
                <a:cs typeface="Clear Sans"/>
                <a:sym typeface="Clear Sans"/>
              </a:rPr>
              <a:t>a) Q(A, B, C, D, E, G), </a:t>
            </a:r>
          </a:p>
          <a:p>
            <a:pPr algn="just">
              <a:lnSpc>
                <a:spcPts val="4278"/>
              </a:lnSpc>
            </a:pPr>
            <a:r>
              <a:rPr lang="en-US" sz="3056">
                <a:solidFill>
                  <a:srgbClr val="000000"/>
                </a:solidFill>
                <a:latin typeface="Clear Sans"/>
                <a:ea typeface="Clear Sans"/>
                <a:cs typeface="Clear Sans"/>
                <a:sym typeface="Clear Sans"/>
              </a:rPr>
              <a:t>F={AB→C; C→A; BC→D; ACD→B; D→EG; BE→C; CG→BD; CE→AG} </a:t>
            </a:r>
          </a:p>
          <a:p>
            <a:pPr algn="just">
              <a:lnSpc>
                <a:spcPts val="4278"/>
              </a:lnSpc>
              <a:spcBef>
                <a:spcPct val="0"/>
              </a:spcBef>
            </a:pPr>
            <a:endParaRPr lang="en-US" sz="3056">
              <a:solidFill>
                <a:srgbClr val="000000"/>
              </a:solidFill>
              <a:latin typeface="Clear Sans"/>
              <a:ea typeface="Clear Sans"/>
              <a:cs typeface="Clear Sans"/>
              <a:sym typeface="Clear Sans"/>
            </a:endParaRPr>
          </a:p>
        </p:txBody>
      </p:sp>
      <p:sp>
        <p:nvSpPr>
          <p:cNvPr id="10" name="TextBox 10"/>
          <p:cNvSpPr txBox="1"/>
          <p:nvPr/>
        </p:nvSpPr>
        <p:spPr>
          <a:xfrm>
            <a:off x="494496" y="5536434"/>
            <a:ext cx="13031587" cy="4709587"/>
          </a:xfrm>
          <a:prstGeom prst="rect">
            <a:avLst/>
          </a:prstGeom>
        </p:spPr>
        <p:txBody>
          <a:bodyPr lIns="0" tIns="0" rIns="0" bIns="0" rtlCol="0" anchor="t">
            <a:spAutoFit/>
          </a:bodyPr>
          <a:lstStyle/>
          <a:p>
            <a:pPr algn="l">
              <a:lnSpc>
                <a:spcPts val="4153"/>
              </a:lnSpc>
            </a:pPr>
            <a:r>
              <a:rPr lang="en-US" sz="2966">
                <a:solidFill>
                  <a:srgbClr val="000000"/>
                </a:solidFill>
                <a:latin typeface="Clear Sans"/>
                <a:ea typeface="Clear Sans"/>
                <a:cs typeface="Clear Sans"/>
                <a:sym typeface="Clear Sans"/>
              </a:rPr>
              <a:t>a) Tập phủ tối thiểu Fmin là:</a:t>
            </a:r>
          </a:p>
          <a:p>
            <a:pPr algn="l">
              <a:lnSpc>
                <a:spcPts val="4153"/>
              </a:lnSpc>
            </a:pPr>
            <a:r>
              <a:rPr lang="en-US" sz="2966">
                <a:solidFill>
                  <a:srgbClr val="000000"/>
                </a:solidFill>
                <a:latin typeface="Clear Sans"/>
                <a:ea typeface="Clear Sans"/>
                <a:cs typeface="Clear Sans"/>
                <a:sym typeface="Clear Sans"/>
              </a:rPr>
              <a:t>Chuẩn hóa về dạng đơn thuộc tính bên phải</a:t>
            </a:r>
          </a:p>
          <a:p>
            <a:pPr algn="l">
              <a:lnSpc>
                <a:spcPts val="4153"/>
              </a:lnSpc>
            </a:pPr>
            <a:r>
              <a:rPr lang="en-US" sz="2966">
                <a:solidFill>
                  <a:srgbClr val="000000"/>
                </a:solidFill>
                <a:latin typeface="Clear Sans"/>
                <a:ea typeface="Clear Sans"/>
                <a:cs typeface="Clear Sans"/>
                <a:sym typeface="Clear Sans"/>
              </a:rPr>
              <a:t>Tách tất cả phụ thuộc có nhiều thuộc tính bên phải thành các phụ thuộc đơn:</a:t>
            </a:r>
          </a:p>
          <a:p>
            <a:pPr algn="l">
              <a:lnSpc>
                <a:spcPts val="4153"/>
              </a:lnSpc>
            </a:pPr>
            <a:r>
              <a:rPr lang="en-US" sz="2966">
                <a:solidFill>
                  <a:srgbClr val="000000"/>
                </a:solidFill>
                <a:latin typeface="Clear Sans"/>
                <a:ea typeface="Clear Sans"/>
                <a:cs typeface="Clear Sans"/>
                <a:sym typeface="Clear Sans"/>
              </a:rPr>
              <a:t>AB → C</a:t>
            </a:r>
          </a:p>
          <a:p>
            <a:pPr algn="l">
              <a:lnSpc>
                <a:spcPts val="4153"/>
              </a:lnSpc>
            </a:pPr>
            <a:r>
              <a:rPr lang="en-US" sz="2966">
                <a:solidFill>
                  <a:srgbClr val="000000"/>
                </a:solidFill>
                <a:latin typeface="Clear Sans"/>
                <a:ea typeface="Clear Sans"/>
                <a:cs typeface="Clear Sans"/>
                <a:sym typeface="Clear Sans"/>
              </a:rPr>
              <a:t>C → A</a:t>
            </a:r>
          </a:p>
          <a:p>
            <a:pPr algn="l">
              <a:lnSpc>
                <a:spcPts val="4153"/>
              </a:lnSpc>
            </a:pPr>
            <a:r>
              <a:rPr lang="en-US" sz="2966">
                <a:solidFill>
                  <a:srgbClr val="000000"/>
                </a:solidFill>
                <a:latin typeface="Clear Sans"/>
                <a:ea typeface="Clear Sans"/>
                <a:cs typeface="Clear Sans"/>
                <a:sym typeface="Clear Sans"/>
              </a:rPr>
              <a:t>BC → D</a:t>
            </a:r>
          </a:p>
          <a:p>
            <a:pPr algn="l">
              <a:lnSpc>
                <a:spcPts val="4153"/>
              </a:lnSpc>
            </a:pPr>
            <a:r>
              <a:rPr lang="en-US" sz="2966">
                <a:solidFill>
                  <a:srgbClr val="000000"/>
                </a:solidFill>
                <a:latin typeface="Clear Sans"/>
                <a:ea typeface="Clear Sans"/>
                <a:cs typeface="Clear Sans"/>
                <a:sym typeface="Clear Sans"/>
              </a:rPr>
              <a:t>ACD → B</a:t>
            </a:r>
          </a:p>
          <a:p>
            <a:pPr algn="l">
              <a:lnSpc>
                <a:spcPts val="4153"/>
              </a:lnSpc>
            </a:pPr>
            <a:r>
              <a:rPr lang="en-US" sz="2966">
                <a:solidFill>
                  <a:srgbClr val="000000"/>
                </a:solidFill>
                <a:latin typeface="Clear Sans"/>
                <a:ea typeface="Clear Sans"/>
                <a:cs typeface="Clear Sans"/>
                <a:sym typeface="Clear Sans"/>
              </a:rPr>
              <a:t>D → E</a:t>
            </a:r>
          </a:p>
          <a:p>
            <a:pPr algn="l">
              <a:lnSpc>
                <a:spcPts val="4153"/>
              </a:lnSpc>
            </a:pPr>
            <a:r>
              <a:rPr lang="en-US" sz="2966">
                <a:solidFill>
                  <a:srgbClr val="000000"/>
                </a:solidFill>
                <a:latin typeface="Clear Sans"/>
                <a:ea typeface="Clear Sans"/>
                <a:cs typeface="Clear Sans"/>
                <a:sym typeface="Clear Sans"/>
              </a:rPr>
              <a:t>D → G</a:t>
            </a:r>
          </a:p>
        </p:txBody>
      </p:sp>
      <p:sp>
        <p:nvSpPr>
          <p:cNvPr id="11" name="TextBox 11"/>
          <p:cNvSpPr txBox="1"/>
          <p:nvPr/>
        </p:nvSpPr>
        <p:spPr>
          <a:xfrm>
            <a:off x="13526083" y="9257440"/>
            <a:ext cx="3666679"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Nguyễn Tiến Đạt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44</a:t>
            </a:r>
          </a:p>
        </p:txBody>
      </p:sp>
      <p:sp>
        <p:nvSpPr>
          <p:cNvPr id="3" name="TextBox 3"/>
          <p:cNvSpPr txBox="1"/>
          <p:nvPr/>
        </p:nvSpPr>
        <p:spPr>
          <a:xfrm>
            <a:off x="370222" y="971550"/>
            <a:ext cx="1316957" cy="3133654"/>
          </a:xfrm>
          <a:prstGeom prst="rect">
            <a:avLst/>
          </a:prstGeom>
        </p:spPr>
        <p:txBody>
          <a:bodyPr lIns="0" tIns="0" rIns="0" bIns="0" rtlCol="0" anchor="t">
            <a:spAutoFit/>
          </a:bodyPr>
          <a:lstStyle/>
          <a:p>
            <a:pPr algn="l">
              <a:lnSpc>
                <a:spcPts val="4153"/>
              </a:lnSpc>
            </a:pPr>
            <a:r>
              <a:rPr lang="en-US" sz="2966">
                <a:solidFill>
                  <a:srgbClr val="000000"/>
                </a:solidFill>
                <a:latin typeface="Clear Sans"/>
                <a:ea typeface="Clear Sans"/>
                <a:cs typeface="Clear Sans"/>
                <a:sym typeface="Clear Sans"/>
              </a:rPr>
              <a:t>BE → C</a:t>
            </a:r>
          </a:p>
          <a:p>
            <a:pPr algn="l">
              <a:lnSpc>
                <a:spcPts val="4153"/>
              </a:lnSpc>
            </a:pPr>
            <a:r>
              <a:rPr lang="en-US" sz="2966">
                <a:solidFill>
                  <a:srgbClr val="000000"/>
                </a:solidFill>
                <a:latin typeface="Clear Sans"/>
                <a:ea typeface="Clear Sans"/>
                <a:cs typeface="Clear Sans"/>
                <a:sym typeface="Clear Sans"/>
              </a:rPr>
              <a:t>CG → B</a:t>
            </a:r>
          </a:p>
          <a:p>
            <a:pPr algn="l">
              <a:lnSpc>
                <a:spcPts val="4153"/>
              </a:lnSpc>
            </a:pPr>
            <a:r>
              <a:rPr lang="en-US" sz="2966">
                <a:solidFill>
                  <a:srgbClr val="000000"/>
                </a:solidFill>
                <a:latin typeface="Clear Sans"/>
                <a:ea typeface="Clear Sans"/>
                <a:cs typeface="Clear Sans"/>
                <a:sym typeface="Clear Sans"/>
              </a:rPr>
              <a:t>CG → D</a:t>
            </a:r>
          </a:p>
          <a:p>
            <a:pPr algn="l">
              <a:lnSpc>
                <a:spcPts val="4153"/>
              </a:lnSpc>
            </a:pPr>
            <a:r>
              <a:rPr lang="en-US" sz="2966">
                <a:solidFill>
                  <a:srgbClr val="000000"/>
                </a:solidFill>
                <a:latin typeface="Clear Sans"/>
                <a:ea typeface="Clear Sans"/>
                <a:cs typeface="Clear Sans"/>
                <a:sym typeface="Clear Sans"/>
              </a:rPr>
              <a:t>CE → A</a:t>
            </a:r>
          </a:p>
          <a:p>
            <a:pPr algn="l">
              <a:lnSpc>
                <a:spcPts val="4153"/>
              </a:lnSpc>
            </a:pPr>
            <a:r>
              <a:rPr lang="en-US" sz="2966">
                <a:solidFill>
                  <a:srgbClr val="000000"/>
                </a:solidFill>
                <a:latin typeface="Clear Sans"/>
                <a:ea typeface="Clear Sans"/>
                <a:cs typeface="Clear Sans"/>
                <a:sym typeface="Clear Sans"/>
              </a:rPr>
              <a:t>CE → G</a:t>
            </a:r>
          </a:p>
          <a:p>
            <a:pPr algn="l">
              <a:lnSpc>
                <a:spcPts val="4153"/>
              </a:lnSpc>
            </a:pPr>
            <a:endParaRPr lang="en-US" sz="2966">
              <a:solidFill>
                <a:srgbClr val="000000"/>
              </a:solidFill>
              <a:latin typeface="Clear Sans"/>
              <a:ea typeface="Clear Sans"/>
              <a:cs typeface="Clear Sans"/>
              <a:sym typeface="Clear Sans"/>
            </a:endParaRPr>
          </a:p>
        </p:txBody>
      </p:sp>
      <p:sp>
        <p:nvSpPr>
          <p:cNvPr id="4" name="TextBox 4"/>
          <p:cNvSpPr txBox="1"/>
          <p:nvPr/>
        </p:nvSpPr>
        <p:spPr>
          <a:xfrm>
            <a:off x="370222" y="3810753"/>
            <a:ext cx="6276304" cy="2608343"/>
          </a:xfrm>
          <a:prstGeom prst="rect">
            <a:avLst/>
          </a:prstGeom>
        </p:spPr>
        <p:txBody>
          <a:bodyPr lIns="0" tIns="0" rIns="0" bIns="0" rtlCol="0" anchor="t">
            <a:spAutoFit/>
          </a:bodyPr>
          <a:lstStyle/>
          <a:p>
            <a:pPr algn="l">
              <a:lnSpc>
                <a:spcPts val="4153"/>
              </a:lnSpc>
            </a:pPr>
            <a:r>
              <a:rPr lang="en-US" sz="2966">
                <a:solidFill>
                  <a:srgbClr val="000000"/>
                </a:solidFill>
                <a:latin typeface="Clear Sans"/>
                <a:ea typeface="Clear Sans"/>
                <a:cs typeface="Clear Sans"/>
                <a:sym typeface="Clear Sans"/>
              </a:rPr>
              <a:t>Tập phụ thuộc sau khi tách:</a:t>
            </a:r>
          </a:p>
          <a:p>
            <a:pPr algn="l">
              <a:lnSpc>
                <a:spcPts val="4153"/>
              </a:lnSpc>
            </a:pPr>
            <a:r>
              <a:rPr lang="en-US" sz="2966">
                <a:solidFill>
                  <a:srgbClr val="000000"/>
                </a:solidFill>
                <a:latin typeface="Clear Sans"/>
                <a:ea typeface="Clear Sans"/>
                <a:cs typeface="Clear Sans"/>
                <a:sym typeface="Clear Sans"/>
              </a:rPr>
              <a:t>F1 = { AB → C, C → A, BC → D, ACD → B, D → E, D → G, BE → C, CG → B, CG → D, CE → A, CE → G}</a:t>
            </a:r>
          </a:p>
          <a:p>
            <a:pPr algn="l">
              <a:lnSpc>
                <a:spcPts val="4153"/>
              </a:lnSpc>
            </a:pPr>
            <a:endParaRPr lang="en-US" sz="2966">
              <a:solidFill>
                <a:srgbClr val="000000"/>
              </a:solidFill>
              <a:latin typeface="Clear Sans"/>
              <a:ea typeface="Clear Sans"/>
              <a:cs typeface="Clear Sans"/>
              <a:sym typeface="Clear Sans"/>
            </a:endParaRPr>
          </a:p>
        </p:txBody>
      </p:sp>
      <p:sp>
        <p:nvSpPr>
          <p:cNvPr id="5" name="TextBox 5"/>
          <p:cNvSpPr txBox="1"/>
          <p:nvPr/>
        </p:nvSpPr>
        <p:spPr>
          <a:xfrm>
            <a:off x="295933" y="5947884"/>
            <a:ext cx="8848067" cy="2083033"/>
          </a:xfrm>
          <a:prstGeom prst="rect">
            <a:avLst/>
          </a:prstGeom>
        </p:spPr>
        <p:txBody>
          <a:bodyPr lIns="0" tIns="0" rIns="0" bIns="0" rtlCol="0" anchor="t">
            <a:spAutoFit/>
          </a:bodyPr>
          <a:lstStyle/>
          <a:p>
            <a:pPr algn="l">
              <a:lnSpc>
                <a:spcPts val="4153"/>
              </a:lnSpc>
            </a:pPr>
            <a:r>
              <a:rPr lang="en-US" sz="2966">
                <a:solidFill>
                  <a:srgbClr val="000000"/>
                </a:solidFill>
                <a:latin typeface="Clear Sans"/>
                <a:ea typeface="Clear Sans"/>
                <a:cs typeface="Clear Sans"/>
                <a:sym typeface="Clear Sans"/>
              </a:rPr>
              <a:t>Loại bỏ thuộc tính thừa bên trái</a:t>
            </a:r>
          </a:p>
          <a:p>
            <a:pPr algn="l">
              <a:lnSpc>
                <a:spcPts val="4153"/>
              </a:lnSpc>
            </a:pPr>
            <a:r>
              <a:rPr lang="en-US" sz="2966">
                <a:solidFill>
                  <a:srgbClr val="000000"/>
                </a:solidFill>
                <a:latin typeface="Clear Sans"/>
                <a:ea typeface="Clear Sans"/>
                <a:cs typeface="Clear Sans"/>
                <a:sym typeface="Clear Sans"/>
              </a:rPr>
              <a:t>Chúng ta kiểm tra từng phụ thuộc có thể loại bỏ bớt thuộc tính bên trái không:</a:t>
            </a:r>
          </a:p>
          <a:p>
            <a:pPr algn="l">
              <a:lnSpc>
                <a:spcPts val="4153"/>
              </a:lnSpc>
            </a:pPr>
            <a:r>
              <a:rPr lang="en-US" sz="2966">
                <a:solidFill>
                  <a:srgbClr val="000000"/>
                </a:solidFill>
                <a:latin typeface="Clear Sans"/>
                <a:ea typeface="Clear Sans"/>
                <a:cs typeface="Clear Sans"/>
                <a:sym typeface="Clear Sans"/>
              </a:rPr>
              <a:t>ACD → B</a:t>
            </a:r>
          </a:p>
        </p:txBody>
      </p:sp>
      <p:sp>
        <p:nvSpPr>
          <p:cNvPr id="6" name="TextBox 6"/>
          <p:cNvSpPr txBox="1"/>
          <p:nvPr/>
        </p:nvSpPr>
        <p:spPr>
          <a:xfrm>
            <a:off x="295933" y="-57150"/>
            <a:ext cx="15947916" cy="1608296"/>
          </a:xfrm>
          <a:prstGeom prst="rect">
            <a:avLst/>
          </a:prstGeom>
        </p:spPr>
        <p:txBody>
          <a:bodyPr lIns="0" tIns="0" rIns="0" bIns="0" rtlCol="0" anchor="t">
            <a:spAutoFit/>
          </a:bodyPr>
          <a:lstStyle/>
          <a:p>
            <a:pPr algn="just">
              <a:lnSpc>
                <a:spcPts val="4278"/>
              </a:lnSpc>
            </a:pPr>
            <a:r>
              <a:rPr lang="en-US" sz="3056">
                <a:solidFill>
                  <a:srgbClr val="000000"/>
                </a:solidFill>
                <a:latin typeface="Clear Sans"/>
                <a:ea typeface="Clear Sans"/>
                <a:cs typeface="Clear Sans"/>
                <a:sym typeface="Clear Sans"/>
              </a:rPr>
              <a:t>a) Q(A, B, C, D, E, G), </a:t>
            </a:r>
          </a:p>
          <a:p>
            <a:pPr algn="just">
              <a:lnSpc>
                <a:spcPts val="4278"/>
              </a:lnSpc>
            </a:pPr>
            <a:r>
              <a:rPr lang="en-US" sz="3056">
                <a:solidFill>
                  <a:srgbClr val="000000"/>
                </a:solidFill>
                <a:latin typeface="Clear Sans"/>
                <a:ea typeface="Clear Sans"/>
                <a:cs typeface="Clear Sans"/>
                <a:sym typeface="Clear Sans"/>
              </a:rPr>
              <a:t>F={AB→C; C→A; BC→D; ACD→B; D→EG; BE→C; CG→BD; CE→AG} </a:t>
            </a:r>
          </a:p>
          <a:p>
            <a:pPr algn="just">
              <a:lnSpc>
                <a:spcPts val="4278"/>
              </a:lnSpc>
              <a:spcBef>
                <a:spcPct val="0"/>
              </a:spcBef>
            </a:pPr>
            <a:endParaRPr lang="en-US" sz="3056">
              <a:solidFill>
                <a:srgbClr val="000000"/>
              </a:solidFill>
              <a:latin typeface="Clear Sans"/>
              <a:ea typeface="Clear Sans"/>
              <a:cs typeface="Clear Sans"/>
              <a:sym typeface="Clear Sans"/>
            </a:endParaRPr>
          </a:p>
        </p:txBody>
      </p:sp>
      <p:sp>
        <p:nvSpPr>
          <p:cNvPr id="7" name="TextBox 7"/>
          <p:cNvSpPr txBox="1"/>
          <p:nvPr/>
        </p:nvSpPr>
        <p:spPr>
          <a:xfrm>
            <a:off x="11471062" y="981075"/>
            <a:ext cx="8688931" cy="4100523"/>
          </a:xfrm>
          <a:prstGeom prst="rect">
            <a:avLst/>
          </a:prstGeom>
        </p:spPr>
        <p:txBody>
          <a:bodyPr lIns="0" tIns="0" rIns="0" bIns="0" rtlCol="0" anchor="t">
            <a:spAutoFit/>
          </a:bodyPr>
          <a:lstStyle/>
          <a:p>
            <a:pPr algn="l">
              <a:lnSpc>
                <a:spcPts val="4079"/>
              </a:lnSpc>
            </a:pPr>
            <a:r>
              <a:rPr lang="en-US" sz="2913">
                <a:solidFill>
                  <a:srgbClr val="000000"/>
                </a:solidFill>
                <a:latin typeface="Clear Sans"/>
                <a:ea typeface="Clear Sans"/>
                <a:cs typeface="Clear Sans"/>
                <a:sym typeface="Clear Sans"/>
              </a:rPr>
              <a:t>●Xem nếu AC → B có đúng không?</a:t>
            </a:r>
          </a:p>
          <a:p>
            <a:pPr algn="l">
              <a:lnSpc>
                <a:spcPts val="4079"/>
              </a:lnSpc>
            </a:pPr>
            <a:r>
              <a:rPr lang="en-US" sz="2913">
                <a:solidFill>
                  <a:srgbClr val="000000"/>
                </a:solidFill>
                <a:latin typeface="Clear Sans"/>
                <a:ea typeface="Clear Sans"/>
                <a:cs typeface="Clear Sans"/>
                <a:sym typeface="Clear Sans"/>
              </a:rPr>
              <a:t>○Thử AC+ (dựa vào F1):</a:t>
            </a:r>
          </a:p>
          <a:p>
            <a:pPr algn="l">
              <a:lnSpc>
                <a:spcPts val="4079"/>
              </a:lnSpc>
            </a:pPr>
            <a:r>
              <a:rPr lang="en-US" sz="2913">
                <a:solidFill>
                  <a:srgbClr val="000000"/>
                </a:solidFill>
                <a:latin typeface="Clear Sans"/>
                <a:ea typeface="Clear Sans"/>
                <a:cs typeface="Clear Sans"/>
                <a:sym typeface="Clear Sans"/>
              </a:rPr>
              <a:t> AC</a:t>
            </a:r>
          </a:p>
          <a:p>
            <a:pPr algn="l">
              <a:lnSpc>
                <a:spcPts val="4079"/>
              </a:lnSpc>
            </a:pPr>
            <a:r>
              <a:rPr lang="en-US" sz="2913">
                <a:solidFill>
                  <a:srgbClr val="000000"/>
                </a:solidFill>
                <a:latin typeface="Clear Sans"/>
                <a:ea typeface="Clear Sans"/>
                <a:cs typeface="Clear Sans"/>
                <a:sym typeface="Clear Sans"/>
              </a:rPr>
              <a:t> → A, C</a:t>
            </a:r>
          </a:p>
          <a:p>
            <a:pPr algn="l">
              <a:lnSpc>
                <a:spcPts val="4079"/>
              </a:lnSpc>
            </a:pPr>
            <a:r>
              <a:rPr lang="en-US" sz="2913">
                <a:solidFill>
                  <a:srgbClr val="000000"/>
                </a:solidFill>
                <a:latin typeface="Clear Sans"/>
                <a:ea typeface="Clear Sans"/>
                <a:cs typeface="Clear Sans"/>
                <a:sym typeface="Clear Sans"/>
              </a:rPr>
              <a:t> → A, C, A (do C→A)</a:t>
            </a:r>
          </a:p>
          <a:p>
            <a:pPr algn="l">
              <a:lnSpc>
                <a:spcPts val="4079"/>
              </a:lnSpc>
            </a:pPr>
            <a:r>
              <a:rPr lang="en-US" sz="2913">
                <a:solidFill>
                  <a:srgbClr val="000000"/>
                </a:solidFill>
                <a:latin typeface="Clear Sans"/>
                <a:ea typeface="Clear Sans"/>
                <a:cs typeface="Clear Sans"/>
                <a:sym typeface="Clear Sans"/>
              </a:rPr>
              <a:t> Không có D</a:t>
            </a:r>
          </a:p>
          <a:p>
            <a:pPr algn="l">
              <a:lnSpc>
                <a:spcPts val="4079"/>
              </a:lnSpc>
            </a:pPr>
            <a:r>
              <a:rPr lang="en-US" sz="2913">
                <a:solidFill>
                  <a:srgbClr val="000000"/>
                </a:solidFill>
                <a:latin typeface="Clear Sans"/>
                <a:ea typeface="Clear Sans"/>
                <a:cs typeface="Clear Sans"/>
                <a:sym typeface="Clear Sans"/>
              </a:rPr>
              <a:t> Không có B</a:t>
            </a:r>
          </a:p>
          <a:p>
            <a:pPr algn="l">
              <a:lnSpc>
                <a:spcPts val="4079"/>
              </a:lnSpc>
            </a:pPr>
            <a:r>
              <a:rPr lang="en-US" sz="2913">
                <a:solidFill>
                  <a:srgbClr val="000000"/>
                </a:solidFill>
                <a:latin typeface="Clear Sans"/>
                <a:ea typeface="Clear Sans"/>
                <a:cs typeface="Clear Sans"/>
                <a:sym typeface="Clear Sans"/>
              </a:rPr>
              <a:t> ➤ Không đủ → không rút gọn được</a:t>
            </a:r>
          </a:p>
        </p:txBody>
      </p:sp>
      <p:sp>
        <p:nvSpPr>
          <p:cNvPr id="8" name="TextBox 8"/>
          <p:cNvSpPr txBox="1"/>
          <p:nvPr/>
        </p:nvSpPr>
        <p:spPr>
          <a:xfrm>
            <a:off x="10150224" y="5033973"/>
            <a:ext cx="6906880" cy="2043293"/>
          </a:xfrm>
          <a:prstGeom prst="rect">
            <a:avLst/>
          </a:prstGeom>
        </p:spPr>
        <p:txBody>
          <a:bodyPr lIns="0" tIns="0" rIns="0" bIns="0" rtlCol="0" anchor="t">
            <a:spAutoFit/>
          </a:bodyPr>
          <a:lstStyle/>
          <a:p>
            <a:pPr algn="l">
              <a:lnSpc>
                <a:spcPts val="4091"/>
              </a:lnSpc>
            </a:pPr>
            <a:r>
              <a:rPr lang="en-US" sz="2922">
                <a:solidFill>
                  <a:srgbClr val="000000"/>
                </a:solidFill>
                <a:latin typeface="Clear Sans"/>
                <a:ea typeface="Clear Sans"/>
                <a:cs typeface="Clear Sans"/>
                <a:sym typeface="Clear Sans"/>
              </a:rPr>
              <a:t>Không có thuộc tính thừa bên trái → giữ nguyên</a:t>
            </a:r>
          </a:p>
          <a:p>
            <a:pPr algn="l">
              <a:lnSpc>
                <a:spcPts val="4091"/>
              </a:lnSpc>
            </a:pPr>
            <a:r>
              <a:rPr lang="en-US" sz="2922">
                <a:solidFill>
                  <a:srgbClr val="000000"/>
                </a:solidFill>
                <a:latin typeface="Clear Sans"/>
                <a:ea typeface="Clear Sans"/>
                <a:cs typeface="Clear Sans"/>
                <a:sym typeface="Clear Sans"/>
              </a:rPr>
              <a:t>Loại bỏ phụ thuộc hàm dư thừa</a:t>
            </a:r>
          </a:p>
          <a:p>
            <a:pPr algn="l">
              <a:lnSpc>
                <a:spcPts val="4091"/>
              </a:lnSpc>
            </a:pPr>
            <a:endParaRPr lang="en-US" sz="2922">
              <a:solidFill>
                <a:srgbClr val="000000"/>
              </a:solidFill>
              <a:latin typeface="Clear Sans"/>
              <a:ea typeface="Clear Sans"/>
              <a:cs typeface="Clear Sans"/>
              <a:sym typeface="Clear Sans"/>
            </a:endParaRPr>
          </a:p>
        </p:txBody>
      </p:sp>
      <p:sp>
        <p:nvSpPr>
          <p:cNvPr id="9" name="AutoShape 9"/>
          <p:cNvSpPr/>
          <p:nvPr/>
        </p:nvSpPr>
        <p:spPr>
          <a:xfrm flipH="1" flipV="1">
            <a:off x="9582264" y="1187766"/>
            <a:ext cx="129814" cy="6490942"/>
          </a:xfrm>
          <a:prstGeom prst="line">
            <a:avLst/>
          </a:prstGeom>
          <a:ln w="38100" cap="flat">
            <a:solidFill>
              <a:srgbClr val="000000"/>
            </a:solidFill>
            <a:prstDash val="solid"/>
            <a:headEnd type="none" w="sm" len="sm"/>
            <a:tailEnd type="none" w="sm" len="sm"/>
          </a:ln>
        </p:spPr>
      </p:sp>
      <p:sp>
        <p:nvSpPr>
          <p:cNvPr id="10" name="TextBox 10"/>
          <p:cNvSpPr txBox="1"/>
          <p:nvPr/>
        </p:nvSpPr>
        <p:spPr>
          <a:xfrm>
            <a:off x="9963664" y="6845242"/>
            <a:ext cx="8078184" cy="2714683"/>
          </a:xfrm>
          <a:prstGeom prst="rect">
            <a:avLst/>
          </a:prstGeom>
        </p:spPr>
        <p:txBody>
          <a:bodyPr lIns="0" tIns="0" rIns="0" bIns="0" rtlCol="0" anchor="t">
            <a:spAutoFit/>
          </a:bodyPr>
          <a:lstStyle/>
          <a:p>
            <a:pPr algn="l">
              <a:lnSpc>
                <a:spcPts val="3671"/>
              </a:lnSpc>
            </a:pPr>
            <a:r>
              <a:rPr lang="en-US" sz="2622">
                <a:solidFill>
                  <a:srgbClr val="000000"/>
                </a:solidFill>
                <a:latin typeface="Clear Sans"/>
                <a:ea typeface="Clear Sans"/>
                <a:cs typeface="Clear Sans"/>
                <a:sym typeface="Clear Sans"/>
              </a:rPr>
              <a:t>Giả sử ta bỏ từng phụ thuộc, kiểm tra xem có thể suy diễn lại không. Để tiết kiệm thời gian, ta giữ nguyên F1 nếu không có quy luật rõ ràng để lược bớt.</a:t>
            </a:r>
          </a:p>
          <a:p>
            <a:pPr algn="l">
              <a:lnSpc>
                <a:spcPts val="3671"/>
              </a:lnSpc>
            </a:pPr>
            <a:r>
              <a:rPr lang="en-US" sz="2622">
                <a:solidFill>
                  <a:srgbClr val="000000"/>
                </a:solidFill>
                <a:latin typeface="Clear Sans"/>
                <a:ea typeface="Clear Sans"/>
                <a:cs typeface="Clear Sans"/>
                <a:sym typeface="Clear Sans"/>
              </a:rPr>
              <a:t>Tập phủ tối thiểu Fmin là:</a:t>
            </a:r>
          </a:p>
          <a:p>
            <a:pPr algn="l">
              <a:lnSpc>
                <a:spcPts val="3671"/>
              </a:lnSpc>
            </a:pPr>
            <a:r>
              <a:rPr lang="en-US" sz="2622">
                <a:solidFill>
                  <a:srgbClr val="000000"/>
                </a:solidFill>
                <a:latin typeface="Clear Sans"/>
                <a:ea typeface="Clear Sans"/>
                <a:cs typeface="Clear Sans"/>
                <a:sym typeface="Clear Sans"/>
              </a:rPr>
              <a:t>Fmin = {AB → C, C → A, BC → D, ACD → B, D → E, D → G, BE → C, CG → B, CG → D, CE → A, CE → G}</a:t>
            </a:r>
          </a:p>
        </p:txBody>
      </p:sp>
      <p:sp>
        <p:nvSpPr>
          <p:cNvPr id="11" name="TextBox 11"/>
          <p:cNvSpPr txBox="1"/>
          <p:nvPr/>
        </p:nvSpPr>
        <p:spPr>
          <a:xfrm>
            <a:off x="13921502" y="9422116"/>
            <a:ext cx="3666679"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Nguyễn Tiến Đạt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7E8083"/>
        </a:solidFill>
        <a:effectLst/>
      </p:bgPr>
    </p:bg>
    <p:spTree>
      <p:nvGrpSpPr>
        <p:cNvPr id="1" name=""/>
        <p:cNvGrpSpPr/>
        <p:nvPr/>
      </p:nvGrpSpPr>
      <p:grpSpPr>
        <a:xfrm>
          <a:off x="0" y="0"/>
          <a:ext cx="0" cy="0"/>
          <a:chOff x="0" y="0"/>
          <a:chExt cx="0" cy="0"/>
        </a:xfrm>
      </p:grpSpPr>
      <p:sp>
        <p:nvSpPr>
          <p:cNvPr id="2" name="Freeform 2"/>
          <p:cNvSpPr/>
          <p:nvPr/>
        </p:nvSpPr>
        <p:spPr>
          <a:xfrm rot="-9009494">
            <a:off x="16244838" y="7129267"/>
            <a:ext cx="3674473" cy="4258066"/>
          </a:xfrm>
          <a:custGeom>
            <a:avLst/>
            <a:gdLst/>
            <a:ahLst/>
            <a:cxnLst/>
            <a:rect l="l" t="t" r="r" b="b"/>
            <a:pathLst>
              <a:path w="3674473" h="4258066">
                <a:moveTo>
                  <a:pt x="0" y="0"/>
                </a:moveTo>
                <a:lnTo>
                  <a:pt x="3674472" y="0"/>
                </a:lnTo>
                <a:lnTo>
                  <a:pt x="3674472" y="4258066"/>
                </a:lnTo>
                <a:lnTo>
                  <a:pt x="0" y="4258066"/>
                </a:lnTo>
                <a:lnTo>
                  <a:pt x="0" y="0"/>
                </a:lnTo>
                <a:close/>
              </a:path>
            </a:pathLst>
          </a:custGeom>
          <a:blipFill>
            <a:blip r:embed="rId2"/>
            <a:stretch>
              <a:fillRect/>
            </a:stretch>
          </a:blipFill>
        </p:spPr>
      </p:sp>
      <p:sp>
        <p:nvSpPr>
          <p:cNvPr id="3" name="Freeform 3"/>
          <p:cNvSpPr/>
          <p:nvPr/>
        </p:nvSpPr>
        <p:spPr>
          <a:xfrm rot="-6239300">
            <a:off x="17313893" y="6230684"/>
            <a:ext cx="1219961" cy="1065861"/>
          </a:xfrm>
          <a:custGeom>
            <a:avLst/>
            <a:gdLst/>
            <a:ahLst/>
            <a:cxnLst/>
            <a:rect l="l" t="t" r="r" b="b"/>
            <a:pathLst>
              <a:path w="1219961" h="1065861">
                <a:moveTo>
                  <a:pt x="0" y="0"/>
                </a:moveTo>
                <a:lnTo>
                  <a:pt x="1219961" y="0"/>
                </a:lnTo>
                <a:lnTo>
                  <a:pt x="1219961" y="1065861"/>
                </a:lnTo>
                <a:lnTo>
                  <a:pt x="0" y="1065861"/>
                </a:lnTo>
                <a:lnTo>
                  <a:pt x="0" y="0"/>
                </a:lnTo>
                <a:close/>
              </a:path>
            </a:pathLst>
          </a:custGeom>
          <a:blipFill>
            <a:blip r:embed="rId3"/>
            <a:stretch>
              <a:fillRect/>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45</a:t>
            </a:r>
          </a:p>
        </p:txBody>
      </p:sp>
      <p:sp>
        <p:nvSpPr>
          <p:cNvPr id="5" name="TextBox 5"/>
          <p:cNvSpPr txBox="1"/>
          <p:nvPr/>
        </p:nvSpPr>
        <p:spPr>
          <a:xfrm>
            <a:off x="252655" y="151158"/>
            <a:ext cx="6583341" cy="1065371"/>
          </a:xfrm>
          <a:prstGeom prst="rect">
            <a:avLst/>
          </a:prstGeom>
        </p:spPr>
        <p:txBody>
          <a:bodyPr lIns="0" tIns="0" rIns="0" bIns="0" rtlCol="0" anchor="t">
            <a:spAutoFit/>
          </a:bodyPr>
          <a:lstStyle/>
          <a:p>
            <a:pPr algn="just">
              <a:lnSpc>
                <a:spcPts val="4278"/>
              </a:lnSpc>
            </a:pPr>
            <a:r>
              <a:rPr lang="en-US" sz="3056" b="1">
                <a:solidFill>
                  <a:srgbClr val="000000"/>
                </a:solidFill>
                <a:latin typeface="Clear Sans Bold"/>
                <a:ea typeface="Clear Sans Bold"/>
                <a:cs typeface="Clear Sans Bold"/>
                <a:sym typeface="Clear Sans Bold"/>
              </a:rPr>
              <a:t>B)Q (A, B, C)</a:t>
            </a:r>
          </a:p>
          <a:p>
            <a:pPr algn="just">
              <a:lnSpc>
                <a:spcPts val="4278"/>
              </a:lnSpc>
              <a:spcBef>
                <a:spcPct val="0"/>
              </a:spcBef>
            </a:pPr>
            <a:r>
              <a:rPr lang="en-US" sz="3056" b="1">
                <a:solidFill>
                  <a:srgbClr val="000000"/>
                </a:solidFill>
                <a:latin typeface="Clear Sans Bold"/>
                <a:ea typeface="Clear Sans Bold"/>
                <a:cs typeface="Clear Sans Bold"/>
                <a:sym typeface="Clear Sans Bold"/>
              </a:rPr>
              <a:t> F = {A→B, A→C, B→A, C→A, B→C}</a:t>
            </a:r>
          </a:p>
        </p:txBody>
      </p:sp>
      <p:sp>
        <p:nvSpPr>
          <p:cNvPr id="6" name="TextBox 6"/>
          <p:cNvSpPr txBox="1"/>
          <p:nvPr/>
        </p:nvSpPr>
        <p:spPr>
          <a:xfrm>
            <a:off x="295933" y="1184199"/>
            <a:ext cx="8848067" cy="7861452"/>
          </a:xfrm>
          <a:prstGeom prst="rect">
            <a:avLst/>
          </a:prstGeom>
        </p:spPr>
        <p:txBody>
          <a:bodyPr lIns="0" tIns="0" rIns="0" bIns="0" rtlCol="0" anchor="t">
            <a:spAutoFit/>
          </a:bodyPr>
          <a:lstStyle/>
          <a:p>
            <a:pPr algn="l">
              <a:lnSpc>
                <a:spcPts val="4153"/>
              </a:lnSpc>
            </a:pPr>
            <a:r>
              <a:rPr lang="en-US" sz="2966">
                <a:solidFill>
                  <a:srgbClr val="000000"/>
                </a:solidFill>
                <a:latin typeface="Clear Sans"/>
                <a:ea typeface="Clear Sans"/>
                <a:cs typeface="Clear Sans"/>
                <a:sym typeface="Clear Sans"/>
              </a:rPr>
              <a:t>Chuẩn hóa bên phải</a:t>
            </a:r>
          </a:p>
          <a:p>
            <a:pPr algn="l">
              <a:lnSpc>
                <a:spcPts val="4153"/>
              </a:lnSpc>
            </a:pPr>
            <a:r>
              <a:rPr lang="en-US" sz="2966">
                <a:solidFill>
                  <a:srgbClr val="000000"/>
                </a:solidFill>
                <a:latin typeface="Clear Sans"/>
                <a:ea typeface="Clear Sans"/>
                <a:cs typeface="Clear Sans"/>
                <a:sym typeface="Clear Sans"/>
              </a:rPr>
              <a:t>Tất cả phụ thuộc đều có RHS (vế phải) là 1 thuộc tính → Không cần tách.</a:t>
            </a:r>
          </a:p>
          <a:p>
            <a:pPr algn="l">
              <a:lnSpc>
                <a:spcPts val="4153"/>
              </a:lnSpc>
            </a:pPr>
            <a:r>
              <a:rPr lang="en-US" sz="2966">
                <a:solidFill>
                  <a:srgbClr val="000000"/>
                </a:solidFill>
                <a:latin typeface="Clear Sans"/>
                <a:ea typeface="Clear Sans"/>
                <a:cs typeface="Clear Sans"/>
                <a:sym typeface="Clear Sans"/>
              </a:rPr>
              <a:t>Rút gọn</a:t>
            </a:r>
          </a:p>
          <a:p>
            <a:pPr algn="l">
              <a:lnSpc>
                <a:spcPts val="4153"/>
              </a:lnSpc>
            </a:pPr>
            <a:r>
              <a:rPr lang="en-US" sz="2966">
                <a:solidFill>
                  <a:srgbClr val="000000"/>
                </a:solidFill>
                <a:latin typeface="Clear Sans"/>
                <a:ea typeface="Clear Sans"/>
                <a:cs typeface="Clear Sans"/>
                <a:sym typeface="Clear Sans"/>
              </a:rPr>
              <a:t>Thử rút gọn các phụ thuộc nếu có thể suy ra từ những cái khác.</a:t>
            </a:r>
          </a:p>
          <a:p>
            <a:pPr algn="l">
              <a:lnSpc>
                <a:spcPts val="4153"/>
              </a:lnSpc>
            </a:pPr>
            <a:r>
              <a:rPr lang="en-US" sz="2966">
                <a:solidFill>
                  <a:srgbClr val="000000"/>
                </a:solidFill>
                <a:latin typeface="Clear Sans"/>
                <a:ea typeface="Clear Sans"/>
                <a:cs typeface="Clear Sans"/>
                <a:sym typeface="Clear Sans"/>
              </a:rPr>
              <a:t>Từ F:</a:t>
            </a:r>
          </a:p>
          <a:p>
            <a:pPr algn="l">
              <a:lnSpc>
                <a:spcPts val="4153"/>
              </a:lnSpc>
            </a:pPr>
            <a:r>
              <a:rPr lang="en-US" sz="2966">
                <a:solidFill>
                  <a:srgbClr val="000000"/>
                </a:solidFill>
                <a:latin typeface="Clear Sans"/>
                <a:ea typeface="Clear Sans"/>
                <a:cs typeface="Clear Sans"/>
                <a:sym typeface="Clear Sans"/>
              </a:rPr>
              <a:t>A → B</a:t>
            </a:r>
          </a:p>
          <a:p>
            <a:pPr algn="l">
              <a:lnSpc>
                <a:spcPts val="4153"/>
              </a:lnSpc>
            </a:pPr>
            <a:r>
              <a:rPr lang="en-US" sz="2966">
                <a:solidFill>
                  <a:srgbClr val="000000"/>
                </a:solidFill>
                <a:latin typeface="Clear Sans"/>
                <a:ea typeface="Clear Sans"/>
                <a:cs typeface="Clear Sans"/>
                <a:sym typeface="Clear Sans"/>
              </a:rPr>
              <a:t> A → C</a:t>
            </a:r>
          </a:p>
          <a:p>
            <a:pPr algn="l">
              <a:lnSpc>
                <a:spcPts val="4153"/>
              </a:lnSpc>
            </a:pPr>
            <a:r>
              <a:rPr lang="en-US" sz="2966">
                <a:solidFill>
                  <a:srgbClr val="000000"/>
                </a:solidFill>
                <a:latin typeface="Clear Sans"/>
                <a:ea typeface="Clear Sans"/>
                <a:cs typeface="Clear Sans"/>
                <a:sym typeface="Clear Sans"/>
              </a:rPr>
              <a:t> B → A → B → C</a:t>
            </a:r>
          </a:p>
          <a:p>
            <a:pPr algn="l">
              <a:lnSpc>
                <a:spcPts val="4153"/>
              </a:lnSpc>
            </a:pPr>
            <a:r>
              <a:rPr lang="en-US" sz="2966">
                <a:solidFill>
                  <a:srgbClr val="000000"/>
                </a:solidFill>
                <a:latin typeface="Clear Sans"/>
                <a:ea typeface="Clear Sans"/>
                <a:cs typeface="Clear Sans"/>
                <a:sym typeface="Clear Sans"/>
              </a:rPr>
              <a:t> C → A</a:t>
            </a:r>
          </a:p>
          <a:p>
            <a:pPr algn="l">
              <a:lnSpc>
                <a:spcPts val="4153"/>
              </a:lnSpc>
            </a:pPr>
            <a:r>
              <a:rPr lang="en-US" sz="2966">
                <a:solidFill>
                  <a:srgbClr val="000000"/>
                </a:solidFill>
                <a:latin typeface="Clear Sans"/>
                <a:ea typeface="Clear Sans"/>
                <a:cs typeface="Clear Sans"/>
                <a:sym typeface="Clear Sans"/>
              </a:rPr>
              <a:t>Suy ra: tất cả các thuộc tính đều suy ra lẫn nhau.</a:t>
            </a:r>
          </a:p>
          <a:p>
            <a:pPr algn="l">
              <a:lnSpc>
                <a:spcPts val="4153"/>
              </a:lnSpc>
            </a:pPr>
            <a:r>
              <a:rPr lang="en-US" sz="2966">
                <a:solidFill>
                  <a:srgbClr val="000000"/>
                </a:solidFill>
                <a:latin typeface="Clear Sans"/>
                <a:ea typeface="Clear Sans"/>
                <a:cs typeface="Clear Sans"/>
                <a:sym typeface="Clear Sans"/>
              </a:rPr>
              <a:t>→ Tập phụ thuộc có thể rút gọn chỉ cần một trong các phụ thuộc là đủ.</a:t>
            </a:r>
          </a:p>
          <a:p>
            <a:pPr algn="l">
              <a:lnSpc>
                <a:spcPts val="4153"/>
              </a:lnSpc>
            </a:pPr>
            <a:endParaRPr lang="en-US" sz="2966">
              <a:solidFill>
                <a:srgbClr val="000000"/>
              </a:solidFill>
              <a:latin typeface="Clear Sans"/>
              <a:ea typeface="Clear Sans"/>
              <a:cs typeface="Clear Sans"/>
              <a:sym typeface="Clear Sans"/>
            </a:endParaRPr>
          </a:p>
        </p:txBody>
      </p:sp>
      <p:sp>
        <p:nvSpPr>
          <p:cNvPr id="7" name="TextBox 7"/>
          <p:cNvSpPr txBox="1"/>
          <p:nvPr/>
        </p:nvSpPr>
        <p:spPr>
          <a:xfrm>
            <a:off x="9234007" y="3285442"/>
            <a:ext cx="8848067" cy="3658965"/>
          </a:xfrm>
          <a:prstGeom prst="rect">
            <a:avLst/>
          </a:prstGeom>
        </p:spPr>
        <p:txBody>
          <a:bodyPr lIns="0" tIns="0" rIns="0" bIns="0" rtlCol="0" anchor="t">
            <a:spAutoFit/>
          </a:bodyPr>
          <a:lstStyle/>
          <a:p>
            <a:pPr algn="l">
              <a:lnSpc>
                <a:spcPts val="4153"/>
              </a:lnSpc>
            </a:pPr>
            <a:r>
              <a:rPr lang="en-US" sz="2966">
                <a:solidFill>
                  <a:srgbClr val="000000"/>
                </a:solidFill>
                <a:latin typeface="Clear Sans"/>
                <a:ea typeface="Clear Sans"/>
                <a:cs typeface="Clear Sans"/>
                <a:sym typeface="Clear Sans"/>
              </a:rPr>
              <a:t>Ví dụ: chỉ cần A → B và A → C là đủ để suy ra tất cả.</a:t>
            </a:r>
          </a:p>
          <a:p>
            <a:pPr algn="l">
              <a:lnSpc>
                <a:spcPts val="4153"/>
              </a:lnSpc>
            </a:pPr>
            <a:r>
              <a:rPr lang="en-US" sz="2966">
                <a:solidFill>
                  <a:srgbClr val="000000"/>
                </a:solidFill>
                <a:latin typeface="Clear Sans"/>
                <a:ea typeface="Clear Sans"/>
                <a:cs typeface="Clear Sans"/>
                <a:sym typeface="Clear Sans"/>
              </a:rPr>
              <a:t>A → B</a:t>
            </a:r>
          </a:p>
          <a:p>
            <a:pPr algn="l">
              <a:lnSpc>
                <a:spcPts val="4153"/>
              </a:lnSpc>
            </a:pPr>
            <a:r>
              <a:rPr lang="en-US" sz="2966">
                <a:solidFill>
                  <a:srgbClr val="000000"/>
                </a:solidFill>
                <a:latin typeface="Clear Sans"/>
                <a:ea typeface="Clear Sans"/>
                <a:cs typeface="Clear Sans"/>
                <a:sym typeface="Clear Sans"/>
              </a:rPr>
              <a:t> A → C</a:t>
            </a:r>
          </a:p>
          <a:p>
            <a:pPr algn="l">
              <a:lnSpc>
                <a:spcPts val="4153"/>
              </a:lnSpc>
            </a:pPr>
            <a:r>
              <a:rPr lang="en-US" sz="2966">
                <a:solidFill>
                  <a:srgbClr val="000000"/>
                </a:solidFill>
                <a:latin typeface="Clear Sans"/>
                <a:ea typeface="Clear Sans"/>
                <a:cs typeface="Clear Sans"/>
                <a:sym typeface="Clear Sans"/>
              </a:rPr>
              <a:t> → B → A (do A → B, B → A nếu cần, nhưng suy ra ngược được)</a:t>
            </a:r>
          </a:p>
          <a:p>
            <a:pPr algn="l">
              <a:lnSpc>
                <a:spcPts val="4153"/>
              </a:lnSpc>
            </a:pPr>
            <a:r>
              <a:rPr lang="en-US" sz="2966">
                <a:solidFill>
                  <a:srgbClr val="000000"/>
                </a:solidFill>
                <a:latin typeface="Clear Sans"/>
                <a:ea typeface="Clear Sans"/>
                <a:cs typeface="Clear Sans"/>
                <a:sym typeface="Clear Sans"/>
              </a:rPr>
              <a:t> Tối thiểu chỉ cần A → B và A → C</a:t>
            </a:r>
          </a:p>
          <a:p>
            <a:pPr algn="l">
              <a:lnSpc>
                <a:spcPts val="4153"/>
              </a:lnSpc>
            </a:pPr>
            <a:endParaRPr lang="en-US" sz="2966">
              <a:solidFill>
                <a:srgbClr val="000000"/>
              </a:solidFill>
              <a:latin typeface="Clear Sans"/>
              <a:ea typeface="Clear Sans"/>
              <a:cs typeface="Clear Sans"/>
              <a:sym typeface="Clear Sans"/>
            </a:endParaRPr>
          </a:p>
        </p:txBody>
      </p:sp>
      <p:sp>
        <p:nvSpPr>
          <p:cNvPr id="8" name="TextBox 8"/>
          <p:cNvSpPr txBox="1"/>
          <p:nvPr/>
        </p:nvSpPr>
        <p:spPr>
          <a:xfrm>
            <a:off x="12536435" y="9483725"/>
            <a:ext cx="3666679"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Nguyễn Tiến Đạt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234848" y="195834"/>
            <a:ext cx="17472944" cy="1242060"/>
          </a:xfrm>
          <a:prstGeom prst="rect">
            <a:avLst/>
          </a:prstGeom>
        </p:spPr>
        <p:txBody>
          <a:bodyPr lIns="0" tIns="0" rIns="0" bIns="0" rtlCol="0" anchor="t">
            <a:spAutoFit/>
          </a:bodyPr>
          <a:lstStyle/>
          <a:p>
            <a:pPr algn="l">
              <a:lnSpc>
                <a:spcPts val="4919"/>
              </a:lnSpc>
              <a:spcBef>
                <a:spcPct val="0"/>
              </a:spcBef>
            </a:pPr>
            <a:r>
              <a:rPr lang="en-US" sz="3999" b="1">
                <a:solidFill>
                  <a:srgbClr val="000000"/>
                </a:solidFill>
                <a:latin typeface="Canva Sans Bold"/>
                <a:ea typeface="Canva Sans Bold"/>
                <a:cs typeface="Canva Sans Bold"/>
                <a:sym typeface="Canva Sans Bold"/>
              </a:rPr>
              <a:t>11/ Xác định phủ tối thiểu của các tập phụ thuộc hàm sau:</a:t>
            </a:r>
          </a:p>
          <a:p>
            <a:pPr algn="l">
              <a:lnSpc>
                <a:spcPts val="4919"/>
              </a:lnSpc>
              <a:spcBef>
                <a:spcPct val="0"/>
              </a:spcBef>
            </a:pPr>
            <a:r>
              <a:rPr lang="en-US" sz="3999" b="1">
                <a:solidFill>
                  <a:srgbClr val="000000"/>
                </a:solidFill>
                <a:latin typeface="Canva Sans Bold"/>
                <a:ea typeface="Canva Sans Bold"/>
                <a:cs typeface="Canva Sans Bold"/>
                <a:sym typeface="Canva Sans Bold"/>
              </a:rPr>
              <a:t>a) Q1 (ABCDEGH) F₁ = {A→ H, AB→C, BC→D;G→B}</a:t>
            </a:r>
          </a:p>
        </p:txBody>
      </p:sp>
      <p:sp>
        <p:nvSpPr>
          <p:cNvPr id="3" name="TextBox 3"/>
          <p:cNvSpPr txBox="1"/>
          <p:nvPr/>
        </p:nvSpPr>
        <p:spPr>
          <a:xfrm>
            <a:off x="271780" y="1682953"/>
            <a:ext cx="7393781" cy="8052435"/>
          </a:xfrm>
          <a:prstGeom prst="rect">
            <a:avLst/>
          </a:prstGeom>
        </p:spPr>
        <p:txBody>
          <a:bodyPr lIns="0" tIns="0" rIns="0" bIns="0" rtlCol="0" anchor="t">
            <a:spAutoFit/>
          </a:bodyPr>
          <a:lstStyle/>
          <a:p>
            <a:pPr algn="l">
              <a:lnSpc>
                <a:spcPts val="4919"/>
              </a:lnSpc>
              <a:spcBef>
                <a:spcPct val="0"/>
              </a:spcBef>
            </a:pPr>
            <a:r>
              <a:rPr lang="en-US" sz="3999">
                <a:solidFill>
                  <a:srgbClr val="000000"/>
                </a:solidFill>
                <a:latin typeface="Canva Sans"/>
                <a:ea typeface="Canva Sans"/>
                <a:cs typeface="Canva Sans"/>
                <a:sym typeface="Canva Sans"/>
              </a:rPr>
              <a:t>Phân rã vế phải</a:t>
            </a:r>
          </a:p>
          <a:p>
            <a:pPr algn="l">
              <a:lnSpc>
                <a:spcPts val="4919"/>
              </a:lnSpc>
              <a:spcBef>
                <a:spcPct val="0"/>
              </a:spcBef>
            </a:pPr>
            <a:r>
              <a:rPr lang="en-US" sz="3999">
                <a:solidFill>
                  <a:srgbClr val="000000"/>
                </a:solidFill>
                <a:latin typeface="Canva Sans"/>
                <a:ea typeface="Canva Sans"/>
                <a:cs typeface="Canva Sans"/>
                <a:sym typeface="Canva Sans"/>
              </a:rPr>
              <a:t>A → H</a:t>
            </a:r>
          </a:p>
          <a:p>
            <a:pPr algn="l">
              <a:lnSpc>
                <a:spcPts val="4919"/>
              </a:lnSpc>
              <a:spcBef>
                <a:spcPct val="0"/>
              </a:spcBef>
            </a:pPr>
            <a:r>
              <a:rPr lang="en-US" sz="3999">
                <a:solidFill>
                  <a:srgbClr val="000000"/>
                </a:solidFill>
                <a:latin typeface="Canva Sans"/>
                <a:ea typeface="Canva Sans"/>
                <a:cs typeface="Canva Sans"/>
                <a:sym typeface="Canva Sans"/>
              </a:rPr>
              <a:t>AB → C</a:t>
            </a:r>
          </a:p>
          <a:p>
            <a:pPr algn="l">
              <a:lnSpc>
                <a:spcPts val="4919"/>
              </a:lnSpc>
              <a:spcBef>
                <a:spcPct val="0"/>
              </a:spcBef>
            </a:pPr>
            <a:r>
              <a:rPr lang="en-US" sz="3999">
                <a:solidFill>
                  <a:srgbClr val="000000"/>
                </a:solidFill>
                <a:latin typeface="Canva Sans"/>
                <a:ea typeface="Canva Sans"/>
                <a:cs typeface="Canva Sans"/>
                <a:sym typeface="Canva Sans"/>
              </a:rPr>
              <a:t>BC → D</a:t>
            </a:r>
          </a:p>
          <a:p>
            <a:pPr algn="l">
              <a:lnSpc>
                <a:spcPts val="4919"/>
              </a:lnSpc>
              <a:spcBef>
                <a:spcPct val="0"/>
              </a:spcBef>
            </a:pPr>
            <a:r>
              <a:rPr lang="en-US" sz="3999">
                <a:solidFill>
                  <a:srgbClr val="000000"/>
                </a:solidFill>
                <a:latin typeface="Canva Sans"/>
                <a:ea typeface="Canva Sans"/>
                <a:cs typeface="Canva Sans"/>
                <a:sym typeface="Canva Sans"/>
              </a:rPr>
              <a:t>G → B</a:t>
            </a:r>
          </a:p>
          <a:p>
            <a:pPr algn="l">
              <a:lnSpc>
                <a:spcPts val="4919"/>
              </a:lnSpc>
              <a:spcBef>
                <a:spcPct val="0"/>
              </a:spcBef>
            </a:pPr>
            <a:r>
              <a:rPr lang="en-US" sz="3999">
                <a:solidFill>
                  <a:srgbClr val="000000"/>
                </a:solidFill>
                <a:latin typeface="Canva Sans"/>
                <a:ea typeface="Canva Sans"/>
                <a:cs typeface="Canva Sans"/>
                <a:sym typeface="Canva Sans"/>
              </a:rPr>
              <a:t>Loại thuộc tính vế trái dư thừa</a:t>
            </a:r>
          </a:p>
          <a:p>
            <a:pPr algn="l">
              <a:lnSpc>
                <a:spcPts val="4919"/>
              </a:lnSpc>
              <a:spcBef>
                <a:spcPct val="0"/>
              </a:spcBef>
            </a:pPr>
            <a:r>
              <a:rPr lang="en-US" sz="3999">
                <a:solidFill>
                  <a:srgbClr val="000000"/>
                </a:solidFill>
                <a:latin typeface="Canva Sans"/>
                <a:ea typeface="Canva Sans"/>
                <a:cs typeface="Canva Sans"/>
                <a:sym typeface="Canva Sans"/>
              </a:rPr>
              <a:t>+ Xét AB → C</a:t>
            </a:r>
          </a:p>
          <a:p>
            <a:pPr algn="l">
              <a:lnSpc>
                <a:spcPts val="4919"/>
              </a:lnSpc>
              <a:spcBef>
                <a:spcPct val="0"/>
              </a:spcBef>
            </a:pPr>
            <a:r>
              <a:rPr lang="en-US" sz="3999">
                <a:solidFill>
                  <a:srgbClr val="000000"/>
                </a:solidFill>
                <a:latin typeface="Canva Sans"/>
                <a:ea typeface="Canva Sans"/>
                <a:cs typeface="Canva Sans"/>
                <a:sym typeface="Canva Sans"/>
              </a:rPr>
              <a:t>A+F1-{AB→C} = AH, không chứa C</a:t>
            </a:r>
          </a:p>
          <a:p>
            <a:pPr algn="l">
              <a:lnSpc>
                <a:spcPts val="4919"/>
              </a:lnSpc>
              <a:spcBef>
                <a:spcPct val="0"/>
              </a:spcBef>
            </a:pPr>
            <a:r>
              <a:rPr lang="en-US" sz="3999">
                <a:solidFill>
                  <a:srgbClr val="000000"/>
                </a:solidFill>
                <a:latin typeface="Canva Sans"/>
                <a:ea typeface="Canva Sans"/>
                <a:cs typeface="Canva Sans"/>
                <a:sym typeface="Canva Sans"/>
              </a:rPr>
              <a:t>→B không thừa </a:t>
            </a:r>
          </a:p>
          <a:p>
            <a:pPr algn="l">
              <a:lnSpc>
                <a:spcPts val="4919"/>
              </a:lnSpc>
              <a:spcBef>
                <a:spcPct val="0"/>
              </a:spcBef>
            </a:pPr>
            <a:r>
              <a:rPr lang="en-US" sz="3999">
                <a:solidFill>
                  <a:srgbClr val="000000"/>
                </a:solidFill>
                <a:latin typeface="Canva Sans"/>
                <a:ea typeface="Canva Sans"/>
                <a:cs typeface="Canva Sans"/>
                <a:sym typeface="Canva Sans"/>
              </a:rPr>
              <a:t>B+F1-{AB→C} = B, không chứa C</a:t>
            </a:r>
          </a:p>
          <a:p>
            <a:pPr algn="l">
              <a:lnSpc>
                <a:spcPts val="4919"/>
              </a:lnSpc>
              <a:spcBef>
                <a:spcPct val="0"/>
              </a:spcBef>
            </a:pPr>
            <a:r>
              <a:rPr lang="en-US" sz="3999">
                <a:solidFill>
                  <a:srgbClr val="000000"/>
                </a:solidFill>
                <a:latin typeface="Canva Sans"/>
                <a:ea typeface="Canva Sans"/>
                <a:cs typeface="Canva Sans"/>
                <a:sym typeface="Canva Sans"/>
              </a:rPr>
              <a:t>→ A không thừa </a:t>
            </a:r>
          </a:p>
          <a:p>
            <a:pPr algn="l">
              <a:lnSpc>
                <a:spcPts val="4919"/>
              </a:lnSpc>
              <a:spcBef>
                <a:spcPct val="0"/>
              </a:spcBef>
            </a:pPr>
            <a:endParaRPr lang="en-US" sz="3999">
              <a:solidFill>
                <a:srgbClr val="000000"/>
              </a:solidFill>
              <a:latin typeface="Canva Sans"/>
              <a:ea typeface="Canva Sans"/>
              <a:cs typeface="Canva Sans"/>
              <a:sym typeface="Canva Sans"/>
            </a:endParaRPr>
          </a:p>
          <a:p>
            <a:pPr algn="l">
              <a:lnSpc>
                <a:spcPts val="4919"/>
              </a:lnSpc>
              <a:spcBef>
                <a:spcPct val="0"/>
              </a:spcBef>
            </a:pPr>
            <a:endParaRPr lang="en-US" sz="3999">
              <a:solidFill>
                <a:srgbClr val="000000"/>
              </a:solidFill>
              <a:latin typeface="Canva Sans"/>
              <a:ea typeface="Canva Sans"/>
              <a:cs typeface="Canva Sans"/>
              <a:sym typeface="Canva Sans"/>
            </a:endParaRPr>
          </a:p>
        </p:txBody>
      </p:sp>
      <p:sp>
        <p:nvSpPr>
          <p:cNvPr id="4" name="TextBox 4"/>
          <p:cNvSpPr txBox="1"/>
          <p:nvPr/>
        </p:nvSpPr>
        <p:spPr>
          <a:xfrm>
            <a:off x="9144000" y="1923559"/>
            <a:ext cx="9144000" cy="6195060"/>
          </a:xfrm>
          <a:prstGeom prst="rect">
            <a:avLst/>
          </a:prstGeom>
        </p:spPr>
        <p:txBody>
          <a:bodyPr lIns="0" tIns="0" rIns="0" bIns="0" rtlCol="0" anchor="t">
            <a:spAutoFit/>
          </a:bodyPr>
          <a:lstStyle/>
          <a:p>
            <a:pPr algn="l">
              <a:lnSpc>
                <a:spcPts val="4919"/>
              </a:lnSpc>
              <a:spcBef>
                <a:spcPct val="0"/>
              </a:spcBef>
            </a:pPr>
            <a:endParaRPr/>
          </a:p>
          <a:p>
            <a:pPr algn="l">
              <a:lnSpc>
                <a:spcPts val="4919"/>
              </a:lnSpc>
              <a:spcBef>
                <a:spcPct val="0"/>
              </a:spcBef>
            </a:pPr>
            <a:r>
              <a:rPr lang="en-US" sz="3999">
                <a:solidFill>
                  <a:srgbClr val="000000"/>
                </a:solidFill>
                <a:latin typeface="Canva Sans"/>
                <a:ea typeface="Canva Sans"/>
                <a:cs typeface="Canva Sans"/>
                <a:sym typeface="Canva Sans"/>
              </a:rPr>
              <a:t>+ Xét BC → D</a:t>
            </a:r>
          </a:p>
          <a:p>
            <a:pPr algn="l">
              <a:lnSpc>
                <a:spcPts val="4919"/>
              </a:lnSpc>
              <a:spcBef>
                <a:spcPct val="0"/>
              </a:spcBef>
            </a:pPr>
            <a:r>
              <a:rPr lang="en-US" sz="3999">
                <a:solidFill>
                  <a:srgbClr val="000000"/>
                </a:solidFill>
                <a:latin typeface="Canva Sans"/>
                <a:ea typeface="Canva Sans"/>
                <a:cs typeface="Canva Sans"/>
                <a:sym typeface="Canva Sans"/>
              </a:rPr>
              <a:t>B+F1-{BC→D} = B, không chứa D</a:t>
            </a:r>
          </a:p>
          <a:p>
            <a:pPr algn="l">
              <a:lnSpc>
                <a:spcPts val="4919"/>
              </a:lnSpc>
              <a:spcBef>
                <a:spcPct val="0"/>
              </a:spcBef>
            </a:pPr>
            <a:r>
              <a:rPr lang="en-US" sz="3999">
                <a:solidFill>
                  <a:srgbClr val="000000"/>
                </a:solidFill>
                <a:latin typeface="Canva Sans"/>
                <a:ea typeface="Canva Sans"/>
                <a:cs typeface="Canva Sans"/>
                <a:sym typeface="Canva Sans"/>
              </a:rPr>
              <a:t>→ C không thừa </a:t>
            </a:r>
          </a:p>
          <a:p>
            <a:pPr algn="l">
              <a:lnSpc>
                <a:spcPts val="4919"/>
              </a:lnSpc>
              <a:spcBef>
                <a:spcPct val="0"/>
              </a:spcBef>
            </a:pPr>
            <a:r>
              <a:rPr lang="en-US" sz="3999">
                <a:solidFill>
                  <a:srgbClr val="000000"/>
                </a:solidFill>
                <a:latin typeface="Canva Sans"/>
                <a:ea typeface="Canva Sans"/>
                <a:cs typeface="Canva Sans"/>
                <a:sym typeface="Canva Sans"/>
              </a:rPr>
              <a:t>C+F1-{BC→D} = C, không chứa D</a:t>
            </a:r>
          </a:p>
          <a:p>
            <a:pPr algn="l">
              <a:lnSpc>
                <a:spcPts val="4919"/>
              </a:lnSpc>
              <a:spcBef>
                <a:spcPct val="0"/>
              </a:spcBef>
            </a:pPr>
            <a:r>
              <a:rPr lang="en-US" sz="3999">
                <a:solidFill>
                  <a:srgbClr val="000000"/>
                </a:solidFill>
                <a:latin typeface="Canva Sans"/>
                <a:ea typeface="Canva Sans"/>
                <a:cs typeface="Canva Sans"/>
                <a:sym typeface="Canva Sans"/>
              </a:rPr>
              <a:t>→ B không thừa </a:t>
            </a:r>
          </a:p>
          <a:p>
            <a:pPr algn="l">
              <a:lnSpc>
                <a:spcPts val="4919"/>
              </a:lnSpc>
              <a:spcBef>
                <a:spcPct val="0"/>
              </a:spcBef>
            </a:pPr>
            <a:r>
              <a:rPr lang="en-US" sz="3999">
                <a:solidFill>
                  <a:srgbClr val="000000"/>
                </a:solidFill>
                <a:latin typeface="Canva Sans"/>
                <a:ea typeface="Canva Sans"/>
                <a:cs typeface="Canva Sans"/>
                <a:sym typeface="Canva Sans"/>
              </a:rPr>
              <a:t>Không có phụ thuộc hàm dư thừa. </a:t>
            </a:r>
          </a:p>
          <a:p>
            <a:pPr algn="l">
              <a:lnSpc>
                <a:spcPts val="4919"/>
              </a:lnSpc>
              <a:spcBef>
                <a:spcPct val="0"/>
              </a:spcBef>
            </a:pPr>
            <a:r>
              <a:rPr lang="en-US" sz="3999">
                <a:solidFill>
                  <a:srgbClr val="000000"/>
                </a:solidFill>
                <a:latin typeface="Canva Sans"/>
                <a:ea typeface="Canva Sans"/>
                <a:cs typeface="Canva Sans"/>
                <a:sym typeface="Canva Sans"/>
              </a:rPr>
              <a:t>Vậy phủ tối thiểu của F₁ = {A→ H, AB→C, BC→D; G→B}</a:t>
            </a:r>
          </a:p>
          <a:p>
            <a:pPr algn="l">
              <a:lnSpc>
                <a:spcPts val="4919"/>
              </a:lnSpc>
              <a:spcBef>
                <a:spcPct val="0"/>
              </a:spcBef>
            </a:pPr>
            <a:endParaRPr lang="en-US" sz="3999">
              <a:solidFill>
                <a:srgbClr val="000000"/>
              </a:solidFill>
              <a:latin typeface="Canva Sans"/>
              <a:ea typeface="Canva Sans"/>
              <a:cs typeface="Canva Sans"/>
              <a:sym typeface="Canva Sans"/>
            </a:endParaRP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46</a:t>
            </a:r>
          </a:p>
        </p:txBody>
      </p:sp>
      <p:sp>
        <p:nvSpPr>
          <p:cNvPr id="6" name="TextBox 6"/>
          <p:cNvSpPr txBox="1"/>
          <p:nvPr/>
        </p:nvSpPr>
        <p:spPr>
          <a:xfrm>
            <a:off x="11423134" y="9047797"/>
            <a:ext cx="5346650"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Ngô Ngọc Phương Trinh</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234848" y="195834"/>
            <a:ext cx="17472944" cy="1861185"/>
          </a:xfrm>
          <a:prstGeom prst="rect">
            <a:avLst/>
          </a:prstGeom>
        </p:spPr>
        <p:txBody>
          <a:bodyPr lIns="0" tIns="0" rIns="0" bIns="0" rtlCol="0" anchor="t">
            <a:spAutoFit/>
          </a:bodyPr>
          <a:lstStyle/>
          <a:p>
            <a:pPr algn="l">
              <a:lnSpc>
                <a:spcPts val="4919"/>
              </a:lnSpc>
              <a:spcBef>
                <a:spcPct val="0"/>
              </a:spcBef>
            </a:pPr>
            <a:r>
              <a:rPr lang="en-US" sz="3999" b="1">
                <a:solidFill>
                  <a:srgbClr val="000000"/>
                </a:solidFill>
                <a:latin typeface="Canva Sans Bold"/>
                <a:ea typeface="Canva Sans Bold"/>
                <a:cs typeface="Canva Sans Bold"/>
                <a:sym typeface="Canva Sans Bold"/>
              </a:rPr>
              <a:t>11/ Xác định phủ tối thiểu của các tập phụ thuộc hàm sau:</a:t>
            </a:r>
          </a:p>
          <a:p>
            <a:pPr algn="l">
              <a:lnSpc>
                <a:spcPts val="4919"/>
              </a:lnSpc>
              <a:spcBef>
                <a:spcPct val="0"/>
              </a:spcBef>
            </a:pPr>
            <a:r>
              <a:rPr lang="en-US" sz="3999" b="1">
                <a:solidFill>
                  <a:srgbClr val="000000"/>
                </a:solidFill>
                <a:latin typeface="Canva Sans Bold"/>
                <a:ea typeface="Canva Sans Bold"/>
                <a:cs typeface="Canva Sans Bold"/>
                <a:sym typeface="Canva Sans Bold"/>
              </a:rPr>
              <a:t>b) Q2 (ABCSXYZ) F₂ = {S→A; AX→B; S→B; BY→C; CZ→X} </a:t>
            </a:r>
          </a:p>
          <a:p>
            <a:pPr algn="l">
              <a:lnSpc>
                <a:spcPts val="4919"/>
              </a:lnSpc>
              <a:spcBef>
                <a:spcPct val="0"/>
              </a:spcBef>
            </a:pPr>
            <a:endParaRPr lang="en-US" sz="3999" b="1">
              <a:solidFill>
                <a:srgbClr val="000000"/>
              </a:solidFill>
              <a:latin typeface="Canva Sans Bold"/>
              <a:ea typeface="Canva Sans Bold"/>
              <a:cs typeface="Canva Sans Bold"/>
              <a:sym typeface="Canva Sans Bold"/>
            </a:endParaRPr>
          </a:p>
        </p:txBody>
      </p:sp>
      <p:sp>
        <p:nvSpPr>
          <p:cNvPr id="3" name="TextBox 3"/>
          <p:cNvSpPr txBox="1"/>
          <p:nvPr/>
        </p:nvSpPr>
        <p:spPr>
          <a:xfrm>
            <a:off x="271780" y="1682953"/>
            <a:ext cx="7393781" cy="8671560"/>
          </a:xfrm>
          <a:prstGeom prst="rect">
            <a:avLst/>
          </a:prstGeom>
        </p:spPr>
        <p:txBody>
          <a:bodyPr lIns="0" tIns="0" rIns="0" bIns="0" rtlCol="0" anchor="t">
            <a:spAutoFit/>
          </a:bodyPr>
          <a:lstStyle/>
          <a:p>
            <a:pPr algn="l">
              <a:lnSpc>
                <a:spcPts val="4919"/>
              </a:lnSpc>
              <a:spcBef>
                <a:spcPct val="0"/>
              </a:spcBef>
            </a:pPr>
            <a:r>
              <a:rPr lang="en-US" sz="3999">
                <a:solidFill>
                  <a:srgbClr val="000000"/>
                </a:solidFill>
                <a:latin typeface="Canva Sans"/>
                <a:ea typeface="Canva Sans"/>
                <a:cs typeface="Canva Sans"/>
                <a:sym typeface="Canva Sans"/>
              </a:rPr>
              <a:t>Phân rã vế phải</a:t>
            </a:r>
          </a:p>
          <a:p>
            <a:pPr algn="l">
              <a:lnSpc>
                <a:spcPts val="4919"/>
              </a:lnSpc>
              <a:spcBef>
                <a:spcPct val="0"/>
              </a:spcBef>
            </a:pPr>
            <a:r>
              <a:rPr lang="en-US" sz="3999">
                <a:solidFill>
                  <a:srgbClr val="000000"/>
                </a:solidFill>
                <a:latin typeface="Canva Sans"/>
                <a:ea typeface="Canva Sans"/>
                <a:cs typeface="Canva Sans"/>
                <a:sym typeface="Canva Sans"/>
              </a:rPr>
              <a:t>S→A </a:t>
            </a:r>
          </a:p>
          <a:p>
            <a:pPr algn="l">
              <a:lnSpc>
                <a:spcPts val="4919"/>
              </a:lnSpc>
              <a:spcBef>
                <a:spcPct val="0"/>
              </a:spcBef>
            </a:pPr>
            <a:r>
              <a:rPr lang="en-US" sz="3999">
                <a:solidFill>
                  <a:srgbClr val="000000"/>
                </a:solidFill>
                <a:latin typeface="Canva Sans"/>
                <a:ea typeface="Canva Sans"/>
                <a:cs typeface="Canva Sans"/>
                <a:sym typeface="Canva Sans"/>
              </a:rPr>
              <a:t>AX→B</a:t>
            </a:r>
          </a:p>
          <a:p>
            <a:pPr algn="l">
              <a:lnSpc>
                <a:spcPts val="4919"/>
              </a:lnSpc>
              <a:spcBef>
                <a:spcPct val="0"/>
              </a:spcBef>
            </a:pPr>
            <a:r>
              <a:rPr lang="en-US" sz="3999">
                <a:solidFill>
                  <a:srgbClr val="000000"/>
                </a:solidFill>
                <a:latin typeface="Canva Sans"/>
                <a:ea typeface="Canva Sans"/>
                <a:cs typeface="Canva Sans"/>
                <a:sym typeface="Canva Sans"/>
              </a:rPr>
              <a:t>S→B</a:t>
            </a:r>
          </a:p>
          <a:p>
            <a:pPr algn="l">
              <a:lnSpc>
                <a:spcPts val="4919"/>
              </a:lnSpc>
              <a:spcBef>
                <a:spcPct val="0"/>
              </a:spcBef>
            </a:pPr>
            <a:r>
              <a:rPr lang="en-US" sz="3999">
                <a:solidFill>
                  <a:srgbClr val="000000"/>
                </a:solidFill>
                <a:latin typeface="Canva Sans"/>
                <a:ea typeface="Canva Sans"/>
                <a:cs typeface="Canva Sans"/>
                <a:sym typeface="Canva Sans"/>
              </a:rPr>
              <a:t>BY→C</a:t>
            </a:r>
          </a:p>
          <a:p>
            <a:pPr algn="l">
              <a:lnSpc>
                <a:spcPts val="4919"/>
              </a:lnSpc>
              <a:spcBef>
                <a:spcPct val="0"/>
              </a:spcBef>
            </a:pPr>
            <a:r>
              <a:rPr lang="en-US" sz="3999">
                <a:solidFill>
                  <a:srgbClr val="000000"/>
                </a:solidFill>
                <a:latin typeface="Canva Sans"/>
                <a:ea typeface="Canva Sans"/>
                <a:cs typeface="Canva Sans"/>
                <a:sym typeface="Canva Sans"/>
              </a:rPr>
              <a:t>CZ→X</a:t>
            </a:r>
          </a:p>
          <a:p>
            <a:pPr algn="l">
              <a:lnSpc>
                <a:spcPts val="4919"/>
              </a:lnSpc>
              <a:spcBef>
                <a:spcPct val="0"/>
              </a:spcBef>
            </a:pPr>
            <a:r>
              <a:rPr lang="en-US" sz="3999">
                <a:solidFill>
                  <a:srgbClr val="000000"/>
                </a:solidFill>
                <a:latin typeface="Canva Sans"/>
                <a:ea typeface="Canva Sans"/>
                <a:cs typeface="Canva Sans"/>
                <a:sym typeface="Canva Sans"/>
              </a:rPr>
              <a:t>Loại thuộc tính vế trái dư thừa</a:t>
            </a:r>
          </a:p>
          <a:p>
            <a:pPr algn="l">
              <a:lnSpc>
                <a:spcPts val="4919"/>
              </a:lnSpc>
              <a:spcBef>
                <a:spcPct val="0"/>
              </a:spcBef>
            </a:pPr>
            <a:r>
              <a:rPr lang="en-US" sz="3999">
                <a:solidFill>
                  <a:srgbClr val="000000"/>
                </a:solidFill>
                <a:latin typeface="Canva Sans"/>
                <a:ea typeface="Canva Sans"/>
                <a:cs typeface="Canva Sans"/>
                <a:sym typeface="Canva Sans"/>
              </a:rPr>
              <a:t>+ Xét AX → B</a:t>
            </a:r>
          </a:p>
          <a:p>
            <a:pPr algn="l">
              <a:lnSpc>
                <a:spcPts val="4919"/>
              </a:lnSpc>
              <a:spcBef>
                <a:spcPct val="0"/>
              </a:spcBef>
            </a:pPr>
            <a:r>
              <a:rPr lang="en-US" sz="3999">
                <a:solidFill>
                  <a:srgbClr val="000000"/>
                </a:solidFill>
                <a:latin typeface="Canva Sans"/>
                <a:ea typeface="Canva Sans"/>
                <a:cs typeface="Canva Sans"/>
                <a:sym typeface="Canva Sans"/>
              </a:rPr>
              <a:t>A+F2-{AX→B} = A, không chứa B</a:t>
            </a:r>
          </a:p>
          <a:p>
            <a:pPr algn="l">
              <a:lnSpc>
                <a:spcPts val="4919"/>
              </a:lnSpc>
              <a:spcBef>
                <a:spcPct val="0"/>
              </a:spcBef>
            </a:pPr>
            <a:r>
              <a:rPr lang="en-US" sz="3999">
                <a:solidFill>
                  <a:srgbClr val="000000"/>
                </a:solidFill>
                <a:latin typeface="Canva Sans"/>
                <a:ea typeface="Canva Sans"/>
                <a:cs typeface="Canva Sans"/>
                <a:sym typeface="Canva Sans"/>
              </a:rPr>
              <a:t>→ X không thừa </a:t>
            </a:r>
          </a:p>
          <a:p>
            <a:pPr algn="l">
              <a:lnSpc>
                <a:spcPts val="4919"/>
              </a:lnSpc>
              <a:spcBef>
                <a:spcPct val="0"/>
              </a:spcBef>
            </a:pPr>
            <a:r>
              <a:rPr lang="en-US" sz="3999">
                <a:solidFill>
                  <a:srgbClr val="000000"/>
                </a:solidFill>
                <a:latin typeface="Canva Sans"/>
                <a:ea typeface="Canva Sans"/>
                <a:cs typeface="Canva Sans"/>
                <a:sym typeface="Canva Sans"/>
              </a:rPr>
              <a:t>X+F2-{AX→B} = X, không chứa B</a:t>
            </a:r>
          </a:p>
          <a:p>
            <a:pPr algn="l">
              <a:lnSpc>
                <a:spcPts val="4919"/>
              </a:lnSpc>
              <a:spcBef>
                <a:spcPct val="0"/>
              </a:spcBef>
            </a:pPr>
            <a:r>
              <a:rPr lang="en-US" sz="3999">
                <a:solidFill>
                  <a:srgbClr val="000000"/>
                </a:solidFill>
                <a:latin typeface="Canva Sans"/>
                <a:ea typeface="Canva Sans"/>
                <a:cs typeface="Canva Sans"/>
                <a:sym typeface="Canva Sans"/>
              </a:rPr>
              <a:t>→ A không thừa</a:t>
            </a:r>
          </a:p>
          <a:p>
            <a:pPr algn="l">
              <a:lnSpc>
                <a:spcPts val="4919"/>
              </a:lnSpc>
              <a:spcBef>
                <a:spcPct val="0"/>
              </a:spcBef>
            </a:pPr>
            <a:endParaRPr lang="en-US" sz="3999">
              <a:solidFill>
                <a:srgbClr val="000000"/>
              </a:solidFill>
              <a:latin typeface="Canva Sans"/>
              <a:ea typeface="Canva Sans"/>
              <a:cs typeface="Canva Sans"/>
              <a:sym typeface="Canva Sans"/>
            </a:endParaRPr>
          </a:p>
          <a:p>
            <a:pPr algn="l">
              <a:lnSpc>
                <a:spcPts val="4919"/>
              </a:lnSpc>
              <a:spcBef>
                <a:spcPct val="0"/>
              </a:spcBef>
            </a:pPr>
            <a:endParaRPr lang="en-US" sz="3999">
              <a:solidFill>
                <a:srgbClr val="000000"/>
              </a:solidFill>
              <a:latin typeface="Canva Sans"/>
              <a:ea typeface="Canva Sans"/>
              <a:cs typeface="Canva Sans"/>
              <a:sym typeface="Canva Sans"/>
            </a:endParaRPr>
          </a:p>
        </p:txBody>
      </p:sp>
      <p:sp>
        <p:nvSpPr>
          <p:cNvPr id="4" name="TextBox 4"/>
          <p:cNvSpPr txBox="1"/>
          <p:nvPr/>
        </p:nvSpPr>
        <p:spPr>
          <a:xfrm>
            <a:off x="8971320" y="1373391"/>
            <a:ext cx="9316680" cy="9290685"/>
          </a:xfrm>
          <a:prstGeom prst="rect">
            <a:avLst/>
          </a:prstGeom>
        </p:spPr>
        <p:txBody>
          <a:bodyPr lIns="0" tIns="0" rIns="0" bIns="0" rtlCol="0" anchor="t">
            <a:spAutoFit/>
          </a:bodyPr>
          <a:lstStyle/>
          <a:p>
            <a:pPr algn="l">
              <a:lnSpc>
                <a:spcPts val="4919"/>
              </a:lnSpc>
              <a:spcBef>
                <a:spcPct val="0"/>
              </a:spcBef>
            </a:pPr>
            <a:r>
              <a:rPr lang="en-US" sz="3999">
                <a:solidFill>
                  <a:srgbClr val="000000"/>
                </a:solidFill>
                <a:latin typeface="Canva Sans"/>
                <a:ea typeface="Canva Sans"/>
                <a:cs typeface="Canva Sans"/>
                <a:sym typeface="Canva Sans"/>
              </a:rPr>
              <a:t> </a:t>
            </a:r>
          </a:p>
          <a:p>
            <a:pPr algn="l">
              <a:lnSpc>
                <a:spcPts val="4919"/>
              </a:lnSpc>
              <a:spcBef>
                <a:spcPct val="0"/>
              </a:spcBef>
            </a:pPr>
            <a:r>
              <a:rPr lang="en-US" sz="3999">
                <a:solidFill>
                  <a:srgbClr val="000000"/>
                </a:solidFill>
                <a:latin typeface="Canva Sans"/>
                <a:ea typeface="Canva Sans"/>
                <a:cs typeface="Canva Sans"/>
                <a:sym typeface="Canva Sans"/>
              </a:rPr>
              <a:t>+ Xét BY → C</a:t>
            </a:r>
          </a:p>
          <a:p>
            <a:pPr algn="l">
              <a:lnSpc>
                <a:spcPts val="4919"/>
              </a:lnSpc>
              <a:spcBef>
                <a:spcPct val="0"/>
              </a:spcBef>
            </a:pPr>
            <a:r>
              <a:rPr lang="en-US" sz="3999">
                <a:solidFill>
                  <a:srgbClr val="000000"/>
                </a:solidFill>
                <a:latin typeface="Canva Sans"/>
                <a:ea typeface="Canva Sans"/>
                <a:cs typeface="Canva Sans"/>
                <a:sym typeface="Canva Sans"/>
              </a:rPr>
              <a:t>B+F2-{BY→C} = B, không chứa C</a:t>
            </a:r>
          </a:p>
          <a:p>
            <a:pPr algn="l">
              <a:lnSpc>
                <a:spcPts val="4919"/>
              </a:lnSpc>
              <a:spcBef>
                <a:spcPct val="0"/>
              </a:spcBef>
            </a:pPr>
            <a:r>
              <a:rPr lang="en-US" sz="3999">
                <a:solidFill>
                  <a:srgbClr val="000000"/>
                </a:solidFill>
                <a:latin typeface="Canva Sans"/>
                <a:ea typeface="Canva Sans"/>
                <a:cs typeface="Canva Sans"/>
                <a:sym typeface="Canva Sans"/>
              </a:rPr>
              <a:t>→ Y không thừa </a:t>
            </a:r>
          </a:p>
          <a:p>
            <a:pPr algn="l">
              <a:lnSpc>
                <a:spcPts val="4919"/>
              </a:lnSpc>
              <a:spcBef>
                <a:spcPct val="0"/>
              </a:spcBef>
            </a:pPr>
            <a:r>
              <a:rPr lang="en-US" sz="3999">
                <a:solidFill>
                  <a:srgbClr val="000000"/>
                </a:solidFill>
                <a:latin typeface="Canva Sans"/>
                <a:ea typeface="Canva Sans"/>
                <a:cs typeface="Canva Sans"/>
                <a:sym typeface="Canva Sans"/>
              </a:rPr>
              <a:t>Y+F2-{BY→C} = Y, không chứa C</a:t>
            </a:r>
          </a:p>
          <a:p>
            <a:pPr algn="l">
              <a:lnSpc>
                <a:spcPts val="4919"/>
              </a:lnSpc>
              <a:spcBef>
                <a:spcPct val="0"/>
              </a:spcBef>
            </a:pPr>
            <a:r>
              <a:rPr lang="en-US" sz="3999">
                <a:solidFill>
                  <a:srgbClr val="000000"/>
                </a:solidFill>
                <a:latin typeface="Canva Sans"/>
                <a:ea typeface="Canva Sans"/>
                <a:cs typeface="Canva Sans"/>
                <a:sym typeface="Canva Sans"/>
              </a:rPr>
              <a:t>→ B không thừa </a:t>
            </a:r>
          </a:p>
          <a:p>
            <a:pPr algn="l">
              <a:lnSpc>
                <a:spcPts val="4919"/>
              </a:lnSpc>
              <a:spcBef>
                <a:spcPct val="0"/>
              </a:spcBef>
            </a:pPr>
            <a:r>
              <a:rPr lang="en-US" sz="3999">
                <a:solidFill>
                  <a:srgbClr val="000000"/>
                </a:solidFill>
                <a:latin typeface="Canva Sans"/>
                <a:ea typeface="Canva Sans"/>
                <a:cs typeface="Canva Sans"/>
                <a:sym typeface="Canva Sans"/>
              </a:rPr>
              <a:t>+ Xét CZ → X</a:t>
            </a:r>
          </a:p>
          <a:p>
            <a:pPr algn="l">
              <a:lnSpc>
                <a:spcPts val="4919"/>
              </a:lnSpc>
              <a:spcBef>
                <a:spcPct val="0"/>
              </a:spcBef>
            </a:pPr>
            <a:r>
              <a:rPr lang="en-US" sz="3999">
                <a:solidFill>
                  <a:srgbClr val="000000"/>
                </a:solidFill>
                <a:latin typeface="Canva Sans"/>
                <a:ea typeface="Canva Sans"/>
                <a:cs typeface="Canva Sans"/>
                <a:sym typeface="Canva Sans"/>
              </a:rPr>
              <a:t>C+F2-{CZ→X} = C, không chứa X</a:t>
            </a:r>
          </a:p>
          <a:p>
            <a:pPr algn="l">
              <a:lnSpc>
                <a:spcPts val="4919"/>
              </a:lnSpc>
              <a:spcBef>
                <a:spcPct val="0"/>
              </a:spcBef>
            </a:pPr>
            <a:r>
              <a:rPr lang="en-US" sz="3999">
                <a:solidFill>
                  <a:srgbClr val="000000"/>
                </a:solidFill>
                <a:latin typeface="Canva Sans"/>
                <a:ea typeface="Canva Sans"/>
                <a:cs typeface="Canva Sans"/>
                <a:sym typeface="Canva Sans"/>
              </a:rPr>
              <a:t>→ Z không thừa </a:t>
            </a:r>
          </a:p>
          <a:p>
            <a:pPr algn="l">
              <a:lnSpc>
                <a:spcPts val="4919"/>
              </a:lnSpc>
              <a:spcBef>
                <a:spcPct val="0"/>
              </a:spcBef>
            </a:pPr>
            <a:r>
              <a:rPr lang="en-US" sz="3999">
                <a:solidFill>
                  <a:srgbClr val="000000"/>
                </a:solidFill>
                <a:latin typeface="Canva Sans"/>
                <a:ea typeface="Canva Sans"/>
                <a:cs typeface="Canva Sans"/>
                <a:sym typeface="Canva Sans"/>
              </a:rPr>
              <a:t>Z+F2-{CZ→X} = Z, không chứa X</a:t>
            </a:r>
          </a:p>
          <a:p>
            <a:pPr algn="l">
              <a:lnSpc>
                <a:spcPts val="4919"/>
              </a:lnSpc>
              <a:spcBef>
                <a:spcPct val="0"/>
              </a:spcBef>
            </a:pPr>
            <a:r>
              <a:rPr lang="en-US" sz="3999">
                <a:solidFill>
                  <a:srgbClr val="000000"/>
                </a:solidFill>
                <a:latin typeface="Canva Sans"/>
                <a:ea typeface="Canva Sans"/>
                <a:cs typeface="Canva Sans"/>
                <a:sym typeface="Canva Sans"/>
              </a:rPr>
              <a:t>è C không thừa </a:t>
            </a:r>
          </a:p>
          <a:p>
            <a:pPr algn="l">
              <a:lnSpc>
                <a:spcPts val="4919"/>
              </a:lnSpc>
              <a:spcBef>
                <a:spcPct val="0"/>
              </a:spcBef>
            </a:pPr>
            <a:r>
              <a:rPr lang="en-US" sz="3999">
                <a:solidFill>
                  <a:srgbClr val="000000"/>
                </a:solidFill>
                <a:latin typeface="Canva Sans"/>
                <a:ea typeface="Canva Sans"/>
                <a:cs typeface="Canva Sans"/>
                <a:sym typeface="Canva Sans"/>
              </a:rPr>
              <a:t>Không có phụ thuộc hàm dư thừa. Vậy phủ tối thiểu F₂ = {S→A; AX→B; S→B; BY→C; CZ→X} </a:t>
            </a:r>
          </a:p>
          <a:p>
            <a:pPr algn="l">
              <a:lnSpc>
                <a:spcPts val="4919"/>
              </a:lnSpc>
              <a:spcBef>
                <a:spcPct val="0"/>
              </a:spcBef>
            </a:pPr>
            <a:endParaRPr lang="en-US" sz="3999">
              <a:solidFill>
                <a:srgbClr val="000000"/>
              </a:solidFill>
              <a:latin typeface="Canva Sans"/>
              <a:ea typeface="Canva Sans"/>
              <a:cs typeface="Canva Sans"/>
              <a:sym typeface="Canva Sans"/>
            </a:endParaRP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47</a:t>
            </a:r>
          </a:p>
        </p:txBody>
      </p:sp>
      <p:sp>
        <p:nvSpPr>
          <p:cNvPr id="6" name="TextBox 6"/>
          <p:cNvSpPr txBox="1"/>
          <p:nvPr/>
        </p:nvSpPr>
        <p:spPr>
          <a:xfrm>
            <a:off x="12553923" y="9708082"/>
            <a:ext cx="5346650"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Ngô Ngọc Phương Trinh</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234848" y="195834"/>
            <a:ext cx="17472944" cy="2480310"/>
          </a:xfrm>
          <a:prstGeom prst="rect">
            <a:avLst/>
          </a:prstGeom>
        </p:spPr>
        <p:txBody>
          <a:bodyPr lIns="0" tIns="0" rIns="0" bIns="0" rtlCol="0" anchor="t">
            <a:spAutoFit/>
          </a:bodyPr>
          <a:lstStyle/>
          <a:p>
            <a:pPr algn="l">
              <a:lnSpc>
                <a:spcPts val="4919"/>
              </a:lnSpc>
              <a:spcBef>
                <a:spcPct val="0"/>
              </a:spcBef>
            </a:pPr>
            <a:r>
              <a:rPr lang="en-US" sz="3999" b="1">
                <a:solidFill>
                  <a:srgbClr val="000000"/>
                </a:solidFill>
                <a:latin typeface="Canva Sans Bold"/>
                <a:ea typeface="Canva Sans Bold"/>
                <a:cs typeface="Canva Sans Bold"/>
                <a:sym typeface="Canva Sans Bold"/>
              </a:rPr>
              <a:t>11/ Xác định phủ tối thiểu của các tập phụ thuộc hàm sau:</a:t>
            </a:r>
          </a:p>
          <a:p>
            <a:pPr algn="l">
              <a:lnSpc>
                <a:spcPts val="4919"/>
              </a:lnSpc>
              <a:spcBef>
                <a:spcPct val="0"/>
              </a:spcBef>
            </a:pPr>
            <a:r>
              <a:rPr lang="en-US" sz="3999" b="1">
                <a:solidFill>
                  <a:srgbClr val="000000"/>
                </a:solidFill>
                <a:latin typeface="Canva Sans Bold"/>
                <a:ea typeface="Canva Sans Bold"/>
                <a:cs typeface="Canva Sans Bold"/>
                <a:sym typeface="Canva Sans Bold"/>
              </a:rPr>
              <a:t>c) Q3 (ABCDEGHIJ) F₃ = {BG→D; G→J; AI→C; CE→H; BD→G; JH→A; D→I } </a:t>
            </a:r>
          </a:p>
          <a:p>
            <a:pPr algn="l">
              <a:lnSpc>
                <a:spcPts val="4919"/>
              </a:lnSpc>
              <a:spcBef>
                <a:spcPct val="0"/>
              </a:spcBef>
            </a:pPr>
            <a:endParaRPr lang="en-US" sz="3999" b="1">
              <a:solidFill>
                <a:srgbClr val="000000"/>
              </a:solidFill>
              <a:latin typeface="Canva Sans Bold"/>
              <a:ea typeface="Canva Sans Bold"/>
              <a:cs typeface="Canva Sans Bold"/>
              <a:sym typeface="Canva Sans Bold"/>
            </a:endParaRPr>
          </a:p>
          <a:p>
            <a:pPr algn="l">
              <a:lnSpc>
                <a:spcPts val="4919"/>
              </a:lnSpc>
              <a:spcBef>
                <a:spcPct val="0"/>
              </a:spcBef>
            </a:pPr>
            <a:endParaRPr lang="en-US" sz="3999" b="1">
              <a:solidFill>
                <a:srgbClr val="000000"/>
              </a:solidFill>
              <a:latin typeface="Canva Sans Bold"/>
              <a:ea typeface="Canva Sans Bold"/>
              <a:cs typeface="Canva Sans Bold"/>
              <a:sym typeface="Canva Sans Bold"/>
            </a:endParaRPr>
          </a:p>
        </p:txBody>
      </p:sp>
      <p:sp>
        <p:nvSpPr>
          <p:cNvPr id="3" name="TextBox 3"/>
          <p:cNvSpPr txBox="1"/>
          <p:nvPr/>
        </p:nvSpPr>
        <p:spPr>
          <a:xfrm>
            <a:off x="271780" y="1682953"/>
            <a:ext cx="7518321" cy="10528935"/>
          </a:xfrm>
          <a:prstGeom prst="rect">
            <a:avLst/>
          </a:prstGeom>
        </p:spPr>
        <p:txBody>
          <a:bodyPr lIns="0" tIns="0" rIns="0" bIns="0" rtlCol="0" anchor="t">
            <a:spAutoFit/>
          </a:bodyPr>
          <a:lstStyle/>
          <a:p>
            <a:pPr algn="l">
              <a:lnSpc>
                <a:spcPts val="4919"/>
              </a:lnSpc>
              <a:spcBef>
                <a:spcPct val="0"/>
              </a:spcBef>
            </a:pPr>
            <a:r>
              <a:rPr lang="en-US" sz="3999">
                <a:solidFill>
                  <a:srgbClr val="000000"/>
                </a:solidFill>
                <a:latin typeface="Canva Sans"/>
                <a:ea typeface="Canva Sans"/>
                <a:cs typeface="Canva Sans"/>
                <a:sym typeface="Canva Sans"/>
              </a:rPr>
              <a:t>Phân rã vế phải</a:t>
            </a:r>
          </a:p>
          <a:p>
            <a:pPr algn="l">
              <a:lnSpc>
                <a:spcPts val="4919"/>
              </a:lnSpc>
              <a:spcBef>
                <a:spcPct val="0"/>
              </a:spcBef>
            </a:pPr>
            <a:r>
              <a:rPr lang="en-US" sz="3999">
                <a:solidFill>
                  <a:srgbClr val="000000"/>
                </a:solidFill>
                <a:latin typeface="Canva Sans"/>
                <a:ea typeface="Canva Sans"/>
                <a:cs typeface="Canva Sans"/>
                <a:sym typeface="Canva Sans"/>
              </a:rPr>
              <a:t>BG→D </a:t>
            </a:r>
          </a:p>
          <a:p>
            <a:pPr algn="l">
              <a:lnSpc>
                <a:spcPts val="4919"/>
              </a:lnSpc>
              <a:spcBef>
                <a:spcPct val="0"/>
              </a:spcBef>
            </a:pPr>
            <a:r>
              <a:rPr lang="en-US" sz="3999">
                <a:solidFill>
                  <a:srgbClr val="000000"/>
                </a:solidFill>
                <a:latin typeface="Canva Sans"/>
                <a:ea typeface="Canva Sans"/>
                <a:cs typeface="Canva Sans"/>
                <a:sym typeface="Canva Sans"/>
              </a:rPr>
              <a:t>G→J</a:t>
            </a:r>
          </a:p>
          <a:p>
            <a:pPr algn="l">
              <a:lnSpc>
                <a:spcPts val="4919"/>
              </a:lnSpc>
              <a:spcBef>
                <a:spcPct val="0"/>
              </a:spcBef>
            </a:pPr>
            <a:r>
              <a:rPr lang="en-US" sz="3999">
                <a:solidFill>
                  <a:srgbClr val="000000"/>
                </a:solidFill>
                <a:latin typeface="Canva Sans"/>
                <a:ea typeface="Canva Sans"/>
                <a:cs typeface="Canva Sans"/>
                <a:sym typeface="Canva Sans"/>
              </a:rPr>
              <a:t>AI→C</a:t>
            </a:r>
          </a:p>
          <a:p>
            <a:pPr algn="l">
              <a:lnSpc>
                <a:spcPts val="4919"/>
              </a:lnSpc>
              <a:spcBef>
                <a:spcPct val="0"/>
              </a:spcBef>
            </a:pPr>
            <a:r>
              <a:rPr lang="en-US" sz="3999">
                <a:solidFill>
                  <a:srgbClr val="000000"/>
                </a:solidFill>
                <a:latin typeface="Canva Sans"/>
                <a:ea typeface="Canva Sans"/>
                <a:cs typeface="Canva Sans"/>
                <a:sym typeface="Canva Sans"/>
              </a:rPr>
              <a:t>CE→H</a:t>
            </a:r>
          </a:p>
          <a:p>
            <a:pPr algn="l">
              <a:lnSpc>
                <a:spcPts val="4919"/>
              </a:lnSpc>
              <a:spcBef>
                <a:spcPct val="0"/>
              </a:spcBef>
            </a:pPr>
            <a:r>
              <a:rPr lang="en-US" sz="3999">
                <a:solidFill>
                  <a:srgbClr val="000000"/>
                </a:solidFill>
                <a:latin typeface="Canva Sans"/>
                <a:ea typeface="Canva Sans"/>
                <a:cs typeface="Canva Sans"/>
                <a:sym typeface="Canva Sans"/>
              </a:rPr>
              <a:t>BD→G </a:t>
            </a:r>
          </a:p>
          <a:p>
            <a:pPr algn="l">
              <a:lnSpc>
                <a:spcPts val="4919"/>
              </a:lnSpc>
              <a:spcBef>
                <a:spcPct val="0"/>
              </a:spcBef>
            </a:pPr>
            <a:r>
              <a:rPr lang="en-US" sz="3999">
                <a:solidFill>
                  <a:srgbClr val="000000"/>
                </a:solidFill>
                <a:latin typeface="Canva Sans"/>
                <a:ea typeface="Canva Sans"/>
                <a:cs typeface="Canva Sans"/>
                <a:sym typeface="Canva Sans"/>
              </a:rPr>
              <a:t>JH→A</a:t>
            </a:r>
          </a:p>
          <a:p>
            <a:pPr algn="l">
              <a:lnSpc>
                <a:spcPts val="4919"/>
              </a:lnSpc>
              <a:spcBef>
                <a:spcPct val="0"/>
              </a:spcBef>
            </a:pPr>
            <a:r>
              <a:rPr lang="en-US" sz="3999">
                <a:solidFill>
                  <a:srgbClr val="000000"/>
                </a:solidFill>
                <a:latin typeface="Canva Sans"/>
                <a:ea typeface="Canva Sans"/>
                <a:cs typeface="Canva Sans"/>
                <a:sym typeface="Canva Sans"/>
              </a:rPr>
              <a:t>D→I</a:t>
            </a:r>
          </a:p>
          <a:p>
            <a:pPr algn="l">
              <a:lnSpc>
                <a:spcPts val="4919"/>
              </a:lnSpc>
              <a:spcBef>
                <a:spcPct val="0"/>
              </a:spcBef>
            </a:pPr>
            <a:r>
              <a:rPr lang="en-US" sz="3999">
                <a:solidFill>
                  <a:srgbClr val="000000"/>
                </a:solidFill>
                <a:latin typeface="Canva Sans"/>
                <a:ea typeface="Canva Sans"/>
                <a:cs typeface="Canva Sans"/>
                <a:sym typeface="Canva Sans"/>
              </a:rPr>
              <a:t>Loại thuộc tính vế trái dư thừa </a:t>
            </a:r>
          </a:p>
          <a:p>
            <a:pPr algn="l">
              <a:lnSpc>
                <a:spcPts val="4919"/>
              </a:lnSpc>
              <a:spcBef>
                <a:spcPct val="0"/>
              </a:spcBef>
            </a:pPr>
            <a:r>
              <a:rPr lang="en-US" sz="3999">
                <a:solidFill>
                  <a:srgbClr val="000000"/>
                </a:solidFill>
                <a:latin typeface="Canva Sans"/>
                <a:ea typeface="Canva Sans"/>
                <a:cs typeface="Canva Sans"/>
                <a:sym typeface="Canva Sans"/>
              </a:rPr>
              <a:t>+ Xét BG→D </a:t>
            </a:r>
          </a:p>
          <a:p>
            <a:pPr algn="l">
              <a:lnSpc>
                <a:spcPts val="4919"/>
              </a:lnSpc>
              <a:spcBef>
                <a:spcPct val="0"/>
              </a:spcBef>
            </a:pPr>
            <a:r>
              <a:rPr lang="en-US" sz="3999">
                <a:solidFill>
                  <a:srgbClr val="000000"/>
                </a:solidFill>
                <a:latin typeface="Canva Sans"/>
                <a:ea typeface="Canva Sans"/>
                <a:cs typeface="Canva Sans"/>
                <a:sym typeface="Canva Sans"/>
              </a:rPr>
              <a:t>B+F3-{BG→D } = B, không chứa D</a:t>
            </a:r>
          </a:p>
          <a:p>
            <a:pPr algn="l">
              <a:lnSpc>
                <a:spcPts val="4919"/>
              </a:lnSpc>
              <a:spcBef>
                <a:spcPct val="0"/>
              </a:spcBef>
            </a:pPr>
            <a:r>
              <a:rPr lang="en-US" sz="3999">
                <a:solidFill>
                  <a:srgbClr val="000000"/>
                </a:solidFill>
                <a:latin typeface="Canva Sans"/>
                <a:ea typeface="Canva Sans"/>
                <a:cs typeface="Canva Sans"/>
                <a:sym typeface="Canva Sans"/>
              </a:rPr>
              <a:t>→ G không thừa </a:t>
            </a:r>
          </a:p>
          <a:p>
            <a:pPr algn="l">
              <a:lnSpc>
                <a:spcPts val="4919"/>
              </a:lnSpc>
              <a:spcBef>
                <a:spcPct val="0"/>
              </a:spcBef>
            </a:pPr>
            <a:r>
              <a:rPr lang="en-US" sz="3999">
                <a:solidFill>
                  <a:srgbClr val="000000"/>
                </a:solidFill>
                <a:latin typeface="Canva Sans"/>
                <a:ea typeface="Canva Sans"/>
                <a:cs typeface="Canva Sans"/>
                <a:sym typeface="Canva Sans"/>
              </a:rPr>
              <a:t>G+F3-{BG→D } = GJ, không chứa D</a:t>
            </a:r>
          </a:p>
          <a:p>
            <a:pPr algn="l">
              <a:lnSpc>
                <a:spcPts val="4919"/>
              </a:lnSpc>
              <a:spcBef>
                <a:spcPct val="0"/>
              </a:spcBef>
            </a:pPr>
            <a:r>
              <a:rPr lang="en-US" sz="3999">
                <a:solidFill>
                  <a:srgbClr val="000000"/>
                </a:solidFill>
                <a:latin typeface="Canva Sans"/>
                <a:ea typeface="Canva Sans"/>
                <a:cs typeface="Canva Sans"/>
                <a:sym typeface="Canva Sans"/>
              </a:rPr>
              <a:t>→ B không thừa </a:t>
            </a:r>
          </a:p>
          <a:p>
            <a:pPr algn="l">
              <a:lnSpc>
                <a:spcPts val="4919"/>
              </a:lnSpc>
              <a:spcBef>
                <a:spcPct val="0"/>
              </a:spcBef>
            </a:pPr>
            <a:endParaRPr lang="en-US" sz="3999">
              <a:solidFill>
                <a:srgbClr val="000000"/>
              </a:solidFill>
              <a:latin typeface="Canva Sans"/>
              <a:ea typeface="Canva Sans"/>
              <a:cs typeface="Canva Sans"/>
              <a:sym typeface="Canva Sans"/>
            </a:endParaRPr>
          </a:p>
          <a:p>
            <a:pPr algn="l">
              <a:lnSpc>
                <a:spcPts val="4919"/>
              </a:lnSpc>
              <a:spcBef>
                <a:spcPct val="0"/>
              </a:spcBef>
            </a:pPr>
            <a:endParaRPr lang="en-US" sz="3999">
              <a:solidFill>
                <a:srgbClr val="000000"/>
              </a:solidFill>
              <a:latin typeface="Canva Sans"/>
              <a:ea typeface="Canva Sans"/>
              <a:cs typeface="Canva Sans"/>
              <a:sym typeface="Canva Sans"/>
            </a:endParaRPr>
          </a:p>
          <a:p>
            <a:pPr algn="l">
              <a:lnSpc>
                <a:spcPts val="4919"/>
              </a:lnSpc>
              <a:spcBef>
                <a:spcPct val="0"/>
              </a:spcBef>
            </a:pPr>
            <a:endParaRPr lang="en-US" sz="3999">
              <a:solidFill>
                <a:srgbClr val="000000"/>
              </a:solidFill>
              <a:latin typeface="Canva Sans"/>
              <a:ea typeface="Canva Sans"/>
              <a:cs typeface="Canva Sans"/>
              <a:sym typeface="Canva Sans"/>
            </a:endParaRPr>
          </a:p>
        </p:txBody>
      </p:sp>
      <p:sp>
        <p:nvSpPr>
          <p:cNvPr id="4" name="TextBox 4"/>
          <p:cNvSpPr txBox="1"/>
          <p:nvPr/>
        </p:nvSpPr>
        <p:spPr>
          <a:xfrm>
            <a:off x="9144000" y="1682953"/>
            <a:ext cx="6554391" cy="8671560"/>
          </a:xfrm>
          <a:prstGeom prst="rect">
            <a:avLst/>
          </a:prstGeom>
        </p:spPr>
        <p:txBody>
          <a:bodyPr lIns="0" tIns="0" rIns="0" bIns="0" rtlCol="0" anchor="t">
            <a:spAutoFit/>
          </a:bodyPr>
          <a:lstStyle/>
          <a:p>
            <a:pPr algn="l">
              <a:lnSpc>
                <a:spcPts val="4919"/>
              </a:lnSpc>
              <a:spcBef>
                <a:spcPct val="0"/>
              </a:spcBef>
            </a:pPr>
            <a:r>
              <a:rPr lang="en-US" sz="3999">
                <a:solidFill>
                  <a:srgbClr val="000000"/>
                </a:solidFill>
                <a:latin typeface="Canva Sans"/>
                <a:ea typeface="Canva Sans"/>
                <a:cs typeface="Canva Sans"/>
                <a:sym typeface="Canva Sans"/>
              </a:rPr>
              <a:t>+ Xét AI→C</a:t>
            </a:r>
          </a:p>
          <a:p>
            <a:pPr algn="l">
              <a:lnSpc>
                <a:spcPts val="4919"/>
              </a:lnSpc>
              <a:spcBef>
                <a:spcPct val="0"/>
              </a:spcBef>
            </a:pPr>
            <a:r>
              <a:rPr lang="en-US" sz="3999">
                <a:solidFill>
                  <a:srgbClr val="000000"/>
                </a:solidFill>
                <a:latin typeface="Canva Sans"/>
                <a:ea typeface="Canva Sans"/>
                <a:cs typeface="Canva Sans"/>
                <a:sym typeface="Canva Sans"/>
              </a:rPr>
              <a:t>A+F3-{AI→C } = A, không chứa C</a:t>
            </a:r>
          </a:p>
          <a:p>
            <a:pPr algn="l">
              <a:lnSpc>
                <a:spcPts val="4919"/>
              </a:lnSpc>
              <a:spcBef>
                <a:spcPct val="0"/>
              </a:spcBef>
            </a:pPr>
            <a:r>
              <a:rPr lang="en-US" sz="3999">
                <a:solidFill>
                  <a:srgbClr val="000000"/>
                </a:solidFill>
                <a:latin typeface="Canva Sans"/>
                <a:ea typeface="Canva Sans"/>
                <a:cs typeface="Canva Sans"/>
                <a:sym typeface="Canva Sans"/>
              </a:rPr>
              <a:t>→ I không thừa</a:t>
            </a:r>
          </a:p>
          <a:p>
            <a:pPr algn="l">
              <a:lnSpc>
                <a:spcPts val="4919"/>
              </a:lnSpc>
              <a:spcBef>
                <a:spcPct val="0"/>
              </a:spcBef>
            </a:pPr>
            <a:r>
              <a:rPr lang="en-US" sz="3999">
                <a:solidFill>
                  <a:srgbClr val="000000"/>
                </a:solidFill>
                <a:latin typeface="Canva Sans"/>
                <a:ea typeface="Canva Sans"/>
                <a:cs typeface="Canva Sans"/>
                <a:sym typeface="Canva Sans"/>
              </a:rPr>
              <a:t>I+F3-{AI→C } = I, không chứa C</a:t>
            </a:r>
          </a:p>
          <a:p>
            <a:pPr algn="l">
              <a:lnSpc>
                <a:spcPts val="4919"/>
              </a:lnSpc>
              <a:spcBef>
                <a:spcPct val="0"/>
              </a:spcBef>
            </a:pPr>
            <a:r>
              <a:rPr lang="en-US" sz="3999">
                <a:solidFill>
                  <a:srgbClr val="000000"/>
                </a:solidFill>
                <a:latin typeface="Canva Sans"/>
                <a:ea typeface="Canva Sans"/>
                <a:cs typeface="Canva Sans"/>
                <a:sym typeface="Canva Sans"/>
              </a:rPr>
              <a:t>→ A không thừa</a:t>
            </a:r>
          </a:p>
          <a:p>
            <a:pPr algn="l">
              <a:lnSpc>
                <a:spcPts val="4919"/>
              </a:lnSpc>
              <a:spcBef>
                <a:spcPct val="0"/>
              </a:spcBef>
            </a:pPr>
            <a:r>
              <a:rPr lang="en-US" sz="3999">
                <a:solidFill>
                  <a:srgbClr val="000000"/>
                </a:solidFill>
                <a:latin typeface="Canva Sans"/>
                <a:ea typeface="Canva Sans"/>
                <a:cs typeface="Canva Sans"/>
                <a:sym typeface="Canva Sans"/>
              </a:rPr>
              <a:t>+ Xét CE→H</a:t>
            </a:r>
          </a:p>
          <a:p>
            <a:pPr algn="l">
              <a:lnSpc>
                <a:spcPts val="4919"/>
              </a:lnSpc>
              <a:spcBef>
                <a:spcPct val="0"/>
              </a:spcBef>
            </a:pPr>
            <a:r>
              <a:rPr lang="en-US" sz="3999">
                <a:solidFill>
                  <a:srgbClr val="000000"/>
                </a:solidFill>
                <a:latin typeface="Canva Sans"/>
                <a:ea typeface="Canva Sans"/>
                <a:cs typeface="Canva Sans"/>
                <a:sym typeface="Canva Sans"/>
              </a:rPr>
              <a:t>C+F3-{CE→H} = C, không chứa H</a:t>
            </a:r>
          </a:p>
          <a:p>
            <a:pPr algn="l">
              <a:lnSpc>
                <a:spcPts val="4919"/>
              </a:lnSpc>
              <a:spcBef>
                <a:spcPct val="0"/>
              </a:spcBef>
            </a:pPr>
            <a:r>
              <a:rPr lang="en-US" sz="3999">
                <a:solidFill>
                  <a:srgbClr val="000000"/>
                </a:solidFill>
                <a:latin typeface="Canva Sans"/>
                <a:ea typeface="Canva Sans"/>
                <a:cs typeface="Canva Sans"/>
                <a:sym typeface="Canva Sans"/>
              </a:rPr>
              <a:t>→ E không thừa</a:t>
            </a:r>
          </a:p>
          <a:p>
            <a:pPr algn="l">
              <a:lnSpc>
                <a:spcPts val="4919"/>
              </a:lnSpc>
              <a:spcBef>
                <a:spcPct val="0"/>
              </a:spcBef>
            </a:pPr>
            <a:r>
              <a:rPr lang="en-US" sz="3999">
                <a:solidFill>
                  <a:srgbClr val="000000"/>
                </a:solidFill>
                <a:latin typeface="Canva Sans"/>
                <a:ea typeface="Canva Sans"/>
                <a:cs typeface="Canva Sans"/>
                <a:sym typeface="Canva Sans"/>
              </a:rPr>
              <a:t>E+F3-{CE→H} = E, không chứa H</a:t>
            </a:r>
          </a:p>
          <a:p>
            <a:pPr algn="l">
              <a:lnSpc>
                <a:spcPts val="4919"/>
              </a:lnSpc>
              <a:spcBef>
                <a:spcPct val="0"/>
              </a:spcBef>
            </a:pPr>
            <a:r>
              <a:rPr lang="en-US" sz="3999">
                <a:solidFill>
                  <a:srgbClr val="000000"/>
                </a:solidFill>
                <a:latin typeface="Canva Sans"/>
                <a:ea typeface="Canva Sans"/>
                <a:cs typeface="Canva Sans"/>
                <a:sym typeface="Canva Sans"/>
              </a:rPr>
              <a:t>→ C không thừa</a:t>
            </a:r>
          </a:p>
          <a:p>
            <a:pPr algn="l">
              <a:lnSpc>
                <a:spcPts val="4919"/>
              </a:lnSpc>
              <a:spcBef>
                <a:spcPct val="0"/>
              </a:spcBef>
            </a:pPr>
            <a:r>
              <a:rPr lang="en-US" sz="3999">
                <a:solidFill>
                  <a:srgbClr val="000000"/>
                </a:solidFill>
                <a:latin typeface="Canva Sans"/>
                <a:ea typeface="Canva Sans"/>
                <a:cs typeface="Canva Sans"/>
                <a:sym typeface="Canva Sans"/>
              </a:rPr>
              <a:t>+ Xét BD→G </a:t>
            </a:r>
          </a:p>
          <a:p>
            <a:pPr algn="l">
              <a:lnSpc>
                <a:spcPts val="4919"/>
              </a:lnSpc>
              <a:spcBef>
                <a:spcPct val="0"/>
              </a:spcBef>
            </a:pPr>
            <a:r>
              <a:rPr lang="en-US" sz="3999">
                <a:solidFill>
                  <a:srgbClr val="000000"/>
                </a:solidFill>
                <a:latin typeface="Canva Sans"/>
                <a:ea typeface="Canva Sans"/>
                <a:cs typeface="Canva Sans"/>
                <a:sym typeface="Canva Sans"/>
              </a:rPr>
              <a:t>B+F3-{BD→G} = B, không chứa G</a:t>
            </a:r>
          </a:p>
          <a:p>
            <a:pPr algn="l">
              <a:lnSpc>
                <a:spcPts val="4919"/>
              </a:lnSpc>
              <a:spcBef>
                <a:spcPct val="0"/>
              </a:spcBef>
            </a:pPr>
            <a:r>
              <a:rPr lang="en-US" sz="3999">
                <a:solidFill>
                  <a:srgbClr val="000000"/>
                </a:solidFill>
                <a:latin typeface="Canva Sans"/>
                <a:ea typeface="Canva Sans"/>
                <a:cs typeface="Canva Sans"/>
                <a:sym typeface="Canva Sans"/>
              </a:rPr>
              <a:t>→ D không thừa </a:t>
            </a:r>
          </a:p>
          <a:p>
            <a:pPr algn="l">
              <a:lnSpc>
                <a:spcPts val="4919"/>
              </a:lnSpc>
              <a:spcBef>
                <a:spcPct val="0"/>
              </a:spcBef>
            </a:pPr>
            <a:endParaRPr lang="en-US" sz="3999">
              <a:solidFill>
                <a:srgbClr val="000000"/>
              </a:solidFill>
              <a:latin typeface="Canva Sans"/>
              <a:ea typeface="Canva Sans"/>
              <a:cs typeface="Canva Sans"/>
              <a:sym typeface="Canva Sans"/>
            </a:endParaRP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48</a:t>
            </a:r>
          </a:p>
        </p:txBody>
      </p:sp>
      <p:sp>
        <p:nvSpPr>
          <p:cNvPr id="6" name="TextBox 6"/>
          <p:cNvSpPr txBox="1"/>
          <p:nvPr/>
        </p:nvSpPr>
        <p:spPr>
          <a:xfrm>
            <a:off x="12344896" y="9483725"/>
            <a:ext cx="5346650"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Ngô Ngọc Phương Trinh</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234848" y="195834"/>
            <a:ext cx="17472944" cy="2480310"/>
          </a:xfrm>
          <a:prstGeom prst="rect">
            <a:avLst/>
          </a:prstGeom>
        </p:spPr>
        <p:txBody>
          <a:bodyPr lIns="0" tIns="0" rIns="0" bIns="0" rtlCol="0" anchor="t">
            <a:spAutoFit/>
          </a:bodyPr>
          <a:lstStyle/>
          <a:p>
            <a:pPr algn="l">
              <a:lnSpc>
                <a:spcPts val="4919"/>
              </a:lnSpc>
              <a:spcBef>
                <a:spcPct val="0"/>
              </a:spcBef>
            </a:pPr>
            <a:r>
              <a:rPr lang="en-US" sz="3999" b="1">
                <a:solidFill>
                  <a:srgbClr val="000000"/>
                </a:solidFill>
                <a:latin typeface="Canva Sans Bold"/>
                <a:ea typeface="Canva Sans Bold"/>
                <a:cs typeface="Canva Sans Bold"/>
                <a:sym typeface="Canva Sans Bold"/>
              </a:rPr>
              <a:t>11/ Xác định phủ tối thiểu của các tập phụ thuộc hàm sau:</a:t>
            </a:r>
          </a:p>
          <a:p>
            <a:pPr algn="l">
              <a:lnSpc>
                <a:spcPts val="4919"/>
              </a:lnSpc>
              <a:spcBef>
                <a:spcPct val="0"/>
              </a:spcBef>
            </a:pPr>
            <a:r>
              <a:rPr lang="en-US" sz="3999" b="1">
                <a:solidFill>
                  <a:srgbClr val="000000"/>
                </a:solidFill>
                <a:latin typeface="Canva Sans Bold"/>
                <a:ea typeface="Canva Sans Bold"/>
                <a:cs typeface="Canva Sans Bold"/>
                <a:sym typeface="Canva Sans Bold"/>
              </a:rPr>
              <a:t>c) Q3 (ABCDEGHIJ) F₃ = {BG→D; G→J; AI→C; CE→H; BD→G; JH→A; D→I } </a:t>
            </a:r>
          </a:p>
          <a:p>
            <a:pPr algn="l">
              <a:lnSpc>
                <a:spcPts val="4919"/>
              </a:lnSpc>
              <a:spcBef>
                <a:spcPct val="0"/>
              </a:spcBef>
            </a:pPr>
            <a:endParaRPr lang="en-US" sz="3999" b="1">
              <a:solidFill>
                <a:srgbClr val="000000"/>
              </a:solidFill>
              <a:latin typeface="Canva Sans Bold"/>
              <a:ea typeface="Canva Sans Bold"/>
              <a:cs typeface="Canva Sans Bold"/>
              <a:sym typeface="Canva Sans Bold"/>
            </a:endParaRPr>
          </a:p>
          <a:p>
            <a:pPr algn="l">
              <a:lnSpc>
                <a:spcPts val="4919"/>
              </a:lnSpc>
              <a:spcBef>
                <a:spcPct val="0"/>
              </a:spcBef>
            </a:pPr>
            <a:endParaRPr lang="en-US" sz="3999" b="1">
              <a:solidFill>
                <a:srgbClr val="000000"/>
              </a:solidFill>
              <a:latin typeface="Canva Sans Bold"/>
              <a:ea typeface="Canva Sans Bold"/>
              <a:cs typeface="Canva Sans Bold"/>
              <a:sym typeface="Canva Sans Bold"/>
            </a:endParaRPr>
          </a:p>
        </p:txBody>
      </p:sp>
      <p:sp>
        <p:nvSpPr>
          <p:cNvPr id="3" name="TextBox 3"/>
          <p:cNvSpPr txBox="1"/>
          <p:nvPr/>
        </p:nvSpPr>
        <p:spPr>
          <a:xfrm>
            <a:off x="271780" y="1741664"/>
            <a:ext cx="18016220" cy="6195060"/>
          </a:xfrm>
          <a:prstGeom prst="rect">
            <a:avLst/>
          </a:prstGeom>
        </p:spPr>
        <p:txBody>
          <a:bodyPr lIns="0" tIns="0" rIns="0" bIns="0" rtlCol="0" anchor="t">
            <a:spAutoFit/>
          </a:bodyPr>
          <a:lstStyle/>
          <a:p>
            <a:pPr algn="l">
              <a:lnSpc>
                <a:spcPts val="4919"/>
              </a:lnSpc>
              <a:spcBef>
                <a:spcPct val="0"/>
              </a:spcBef>
            </a:pPr>
            <a:r>
              <a:rPr lang="en-US" sz="3999">
                <a:solidFill>
                  <a:srgbClr val="000000"/>
                </a:solidFill>
                <a:latin typeface="Canva Sans"/>
                <a:ea typeface="Canva Sans"/>
                <a:cs typeface="Canva Sans"/>
                <a:sym typeface="Canva Sans"/>
              </a:rPr>
              <a:t>D+F3-{BD→G} = DI, không chứa G</a:t>
            </a:r>
          </a:p>
          <a:p>
            <a:pPr algn="l">
              <a:lnSpc>
                <a:spcPts val="4919"/>
              </a:lnSpc>
              <a:spcBef>
                <a:spcPct val="0"/>
              </a:spcBef>
            </a:pPr>
            <a:r>
              <a:rPr lang="en-US" sz="3999">
                <a:solidFill>
                  <a:srgbClr val="000000"/>
                </a:solidFill>
                <a:latin typeface="Canva Sans"/>
                <a:ea typeface="Canva Sans"/>
                <a:cs typeface="Canva Sans"/>
                <a:sym typeface="Canva Sans"/>
              </a:rPr>
              <a:t> →B không thừa </a:t>
            </a:r>
          </a:p>
          <a:p>
            <a:pPr algn="l">
              <a:lnSpc>
                <a:spcPts val="4919"/>
              </a:lnSpc>
              <a:spcBef>
                <a:spcPct val="0"/>
              </a:spcBef>
            </a:pPr>
            <a:r>
              <a:rPr lang="en-US" sz="3999">
                <a:solidFill>
                  <a:srgbClr val="000000"/>
                </a:solidFill>
                <a:latin typeface="Canva Sans"/>
                <a:ea typeface="Canva Sans"/>
                <a:cs typeface="Canva Sans"/>
                <a:sym typeface="Canva Sans"/>
              </a:rPr>
              <a:t>+ Xét JH→A</a:t>
            </a:r>
          </a:p>
          <a:p>
            <a:pPr algn="l">
              <a:lnSpc>
                <a:spcPts val="4919"/>
              </a:lnSpc>
              <a:spcBef>
                <a:spcPct val="0"/>
              </a:spcBef>
            </a:pPr>
            <a:r>
              <a:rPr lang="en-US" sz="3999">
                <a:solidFill>
                  <a:srgbClr val="000000"/>
                </a:solidFill>
                <a:latin typeface="Canva Sans"/>
                <a:ea typeface="Canva Sans"/>
                <a:cs typeface="Canva Sans"/>
                <a:sym typeface="Canva Sans"/>
              </a:rPr>
              <a:t>J+F3-{JH→A} = J, không chứa A</a:t>
            </a:r>
          </a:p>
          <a:p>
            <a:pPr algn="l">
              <a:lnSpc>
                <a:spcPts val="4919"/>
              </a:lnSpc>
              <a:spcBef>
                <a:spcPct val="0"/>
              </a:spcBef>
            </a:pPr>
            <a:r>
              <a:rPr lang="en-US" sz="3999">
                <a:solidFill>
                  <a:srgbClr val="000000"/>
                </a:solidFill>
                <a:latin typeface="Canva Sans"/>
                <a:ea typeface="Canva Sans"/>
                <a:cs typeface="Canva Sans"/>
                <a:sym typeface="Canva Sans"/>
              </a:rPr>
              <a:t>→ H không thừa </a:t>
            </a:r>
          </a:p>
          <a:p>
            <a:pPr algn="l">
              <a:lnSpc>
                <a:spcPts val="4919"/>
              </a:lnSpc>
              <a:spcBef>
                <a:spcPct val="0"/>
              </a:spcBef>
            </a:pPr>
            <a:r>
              <a:rPr lang="en-US" sz="3999">
                <a:solidFill>
                  <a:srgbClr val="000000"/>
                </a:solidFill>
                <a:latin typeface="Canva Sans"/>
                <a:ea typeface="Canva Sans"/>
                <a:cs typeface="Canva Sans"/>
                <a:sym typeface="Canva Sans"/>
              </a:rPr>
              <a:t>H+F3-{JH→A} = H, không chứa A</a:t>
            </a:r>
          </a:p>
          <a:p>
            <a:pPr algn="l">
              <a:lnSpc>
                <a:spcPts val="4919"/>
              </a:lnSpc>
              <a:spcBef>
                <a:spcPct val="0"/>
              </a:spcBef>
            </a:pPr>
            <a:r>
              <a:rPr lang="en-US" sz="3999">
                <a:solidFill>
                  <a:srgbClr val="000000"/>
                </a:solidFill>
                <a:latin typeface="Canva Sans"/>
                <a:ea typeface="Canva Sans"/>
                <a:cs typeface="Canva Sans"/>
                <a:sym typeface="Canva Sans"/>
              </a:rPr>
              <a:t>→ J không thừa</a:t>
            </a:r>
          </a:p>
          <a:p>
            <a:pPr algn="l">
              <a:lnSpc>
                <a:spcPts val="4919"/>
              </a:lnSpc>
              <a:spcBef>
                <a:spcPct val="0"/>
              </a:spcBef>
            </a:pPr>
            <a:r>
              <a:rPr lang="en-US" sz="3999">
                <a:solidFill>
                  <a:srgbClr val="000000"/>
                </a:solidFill>
                <a:latin typeface="Canva Sans"/>
                <a:ea typeface="Canva Sans"/>
                <a:cs typeface="Canva Sans"/>
                <a:sym typeface="Canva Sans"/>
              </a:rPr>
              <a:t>Không có phụ thuộc hàm dư thừa. Vậy phủ tối thiểu F₃ = {BG→D; G→J; AI→C; CE→H; BD→G; JH→A; D→I } </a:t>
            </a:r>
          </a:p>
          <a:p>
            <a:pPr algn="l">
              <a:lnSpc>
                <a:spcPts val="4919"/>
              </a:lnSpc>
              <a:spcBef>
                <a:spcPct val="0"/>
              </a:spcBef>
            </a:pPr>
            <a:endParaRPr lang="en-US" sz="3999">
              <a:solidFill>
                <a:srgbClr val="000000"/>
              </a:solidFill>
              <a:latin typeface="Canva Sans"/>
              <a:ea typeface="Canva Sans"/>
              <a:cs typeface="Canva Sans"/>
              <a:sym typeface="Canva Sans"/>
            </a:endParaRP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49</a:t>
            </a:r>
          </a:p>
        </p:txBody>
      </p:sp>
      <p:sp>
        <p:nvSpPr>
          <p:cNvPr id="5" name="TextBox 5"/>
          <p:cNvSpPr txBox="1"/>
          <p:nvPr/>
        </p:nvSpPr>
        <p:spPr>
          <a:xfrm>
            <a:off x="12497296" y="9636125"/>
            <a:ext cx="5346650"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Ngô Ngọc Phương Trinh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E8083"/>
        </a:solidFill>
        <a:effectLst/>
      </p:bgPr>
    </p:bg>
    <p:spTree>
      <p:nvGrpSpPr>
        <p:cNvPr id="1" name=""/>
        <p:cNvGrpSpPr/>
        <p:nvPr/>
      </p:nvGrpSpPr>
      <p:grpSpPr>
        <a:xfrm>
          <a:off x="0" y="0"/>
          <a:ext cx="0" cy="0"/>
          <a:chOff x="0" y="0"/>
          <a:chExt cx="0" cy="0"/>
        </a:xfrm>
      </p:grpSpPr>
      <p:sp>
        <p:nvSpPr>
          <p:cNvPr id="2" name="Freeform 2"/>
          <p:cNvSpPr/>
          <p:nvPr/>
        </p:nvSpPr>
        <p:spPr>
          <a:xfrm>
            <a:off x="14269933" y="629481"/>
            <a:ext cx="5141753" cy="4114800"/>
          </a:xfrm>
          <a:custGeom>
            <a:avLst/>
            <a:gdLst/>
            <a:ahLst/>
            <a:cxnLst/>
            <a:rect l="l" t="t" r="r" b="b"/>
            <a:pathLst>
              <a:path w="5141753" h="4114800">
                <a:moveTo>
                  <a:pt x="0" y="0"/>
                </a:moveTo>
                <a:lnTo>
                  <a:pt x="5141754" y="0"/>
                </a:lnTo>
                <a:lnTo>
                  <a:pt x="5141754" y="4114800"/>
                </a:lnTo>
                <a:lnTo>
                  <a:pt x="0" y="4114800"/>
                </a:lnTo>
                <a:lnTo>
                  <a:pt x="0" y="0"/>
                </a:lnTo>
                <a:close/>
              </a:path>
            </a:pathLst>
          </a:custGeom>
          <a:blipFill>
            <a:blip r:embed="rId2"/>
            <a:stretch>
              <a:fillRect/>
            </a:stretch>
          </a:blipFill>
        </p:spPr>
      </p:sp>
      <p:sp>
        <p:nvSpPr>
          <p:cNvPr id="3" name="Freeform 3"/>
          <p:cNvSpPr/>
          <p:nvPr/>
        </p:nvSpPr>
        <p:spPr>
          <a:xfrm>
            <a:off x="15238786" y="658032"/>
            <a:ext cx="2020514" cy="1081737"/>
          </a:xfrm>
          <a:custGeom>
            <a:avLst/>
            <a:gdLst/>
            <a:ahLst/>
            <a:cxnLst/>
            <a:rect l="l" t="t" r="r" b="b"/>
            <a:pathLst>
              <a:path w="2020514" h="1081737">
                <a:moveTo>
                  <a:pt x="0" y="0"/>
                </a:moveTo>
                <a:lnTo>
                  <a:pt x="2020514" y="0"/>
                </a:lnTo>
                <a:lnTo>
                  <a:pt x="2020514" y="1081738"/>
                </a:lnTo>
                <a:lnTo>
                  <a:pt x="0" y="1081738"/>
                </a:lnTo>
                <a:lnTo>
                  <a:pt x="0" y="0"/>
                </a:lnTo>
                <a:close/>
              </a:path>
            </a:pathLst>
          </a:custGeom>
          <a:blipFill>
            <a:blip r:embed="rId3"/>
            <a:stretch>
              <a:fillRect/>
            </a:stretch>
          </a:blipFill>
        </p:spPr>
      </p:sp>
      <p:sp>
        <p:nvSpPr>
          <p:cNvPr id="4" name="Freeform 4"/>
          <p:cNvSpPr/>
          <p:nvPr/>
        </p:nvSpPr>
        <p:spPr>
          <a:xfrm>
            <a:off x="13797214" y="2835855"/>
            <a:ext cx="1745252" cy="1908426"/>
          </a:xfrm>
          <a:custGeom>
            <a:avLst/>
            <a:gdLst/>
            <a:ahLst/>
            <a:cxnLst/>
            <a:rect l="l" t="t" r="r" b="b"/>
            <a:pathLst>
              <a:path w="1745252" h="1908426">
                <a:moveTo>
                  <a:pt x="0" y="0"/>
                </a:moveTo>
                <a:lnTo>
                  <a:pt x="1745252" y="0"/>
                </a:lnTo>
                <a:lnTo>
                  <a:pt x="1745252" y="1908426"/>
                </a:lnTo>
                <a:lnTo>
                  <a:pt x="0" y="1908426"/>
                </a:lnTo>
                <a:lnTo>
                  <a:pt x="0" y="0"/>
                </a:lnTo>
                <a:close/>
              </a:path>
            </a:pathLst>
          </a:custGeom>
          <a:blipFill>
            <a:blip r:embed="rId4"/>
            <a:stretch>
              <a:fillRect/>
            </a:stretch>
          </a:blipFill>
        </p:spPr>
      </p:sp>
      <p:sp>
        <p:nvSpPr>
          <p:cNvPr id="5" name="TextBox 5"/>
          <p:cNvSpPr txBox="1"/>
          <p:nvPr/>
        </p:nvSpPr>
        <p:spPr>
          <a:xfrm>
            <a:off x="2184442" y="249289"/>
            <a:ext cx="12832160" cy="2588640"/>
          </a:xfrm>
          <a:prstGeom prst="rect">
            <a:avLst/>
          </a:prstGeom>
        </p:spPr>
        <p:txBody>
          <a:bodyPr lIns="0" tIns="0" rIns="0" bIns="0" rtlCol="0" anchor="t">
            <a:spAutoFit/>
          </a:bodyPr>
          <a:lstStyle/>
          <a:p>
            <a:pPr algn="ctr">
              <a:lnSpc>
                <a:spcPts val="6847"/>
              </a:lnSpc>
              <a:spcBef>
                <a:spcPct val="0"/>
              </a:spcBef>
            </a:pPr>
            <a:r>
              <a:rPr lang="en-US" sz="5566" b="1">
                <a:solidFill>
                  <a:srgbClr val="F3F3F3"/>
                </a:solidFill>
                <a:latin typeface="Canva Sans Bold"/>
                <a:ea typeface="Canva Sans Bold"/>
                <a:cs typeface="Canva Sans Bold"/>
                <a:sym typeface="Canva Sans Bold"/>
              </a:rPr>
              <a:t>PHẦN A: XÂY DỰNG MÔ HÌNH ERD VÀ LƯỢC ĐỒ QUAN HỆ - SQL</a:t>
            </a:r>
          </a:p>
          <a:p>
            <a:pPr algn="ctr">
              <a:lnSpc>
                <a:spcPts val="6847"/>
              </a:lnSpc>
              <a:spcBef>
                <a:spcPct val="0"/>
              </a:spcBef>
            </a:pPr>
            <a:endParaRPr lang="en-US" sz="5566" b="1">
              <a:solidFill>
                <a:srgbClr val="F3F3F3"/>
              </a:solidFill>
              <a:latin typeface="Canva Sans Bold"/>
              <a:ea typeface="Canva Sans Bold"/>
              <a:cs typeface="Canva Sans Bold"/>
              <a:sym typeface="Canva Sans Bold"/>
            </a:endParaRPr>
          </a:p>
        </p:txBody>
      </p:sp>
      <p:sp>
        <p:nvSpPr>
          <p:cNvPr id="6" name="TextBox 6"/>
          <p:cNvSpPr txBox="1"/>
          <p:nvPr/>
        </p:nvSpPr>
        <p:spPr>
          <a:xfrm>
            <a:off x="-495227" y="2667831"/>
            <a:ext cx="10277282" cy="1656106"/>
          </a:xfrm>
          <a:prstGeom prst="rect">
            <a:avLst/>
          </a:prstGeom>
        </p:spPr>
        <p:txBody>
          <a:bodyPr lIns="0" tIns="0" rIns="0" bIns="0" rtlCol="0" anchor="t">
            <a:spAutoFit/>
          </a:bodyPr>
          <a:lstStyle/>
          <a:p>
            <a:pPr algn="ctr">
              <a:lnSpc>
                <a:spcPts val="6551"/>
              </a:lnSpc>
              <a:spcBef>
                <a:spcPct val="0"/>
              </a:spcBef>
            </a:pPr>
            <a:r>
              <a:rPr lang="en-US" sz="5326" b="1">
                <a:solidFill>
                  <a:srgbClr val="000000"/>
                </a:solidFill>
                <a:latin typeface="Canva Sans Bold"/>
                <a:ea typeface="Canva Sans Bold"/>
                <a:cs typeface="Canva Sans Bold"/>
                <a:sym typeface="Canva Sans Bold"/>
              </a:rPr>
              <a:t>1. Xây dựng mô hình ER-ERD</a:t>
            </a:r>
          </a:p>
          <a:p>
            <a:pPr algn="ctr">
              <a:lnSpc>
                <a:spcPts val="6551"/>
              </a:lnSpc>
              <a:spcBef>
                <a:spcPct val="0"/>
              </a:spcBef>
            </a:pPr>
            <a:endParaRPr lang="en-US" sz="5326" b="1">
              <a:solidFill>
                <a:srgbClr val="000000"/>
              </a:solidFill>
              <a:latin typeface="Canva Sans Bold"/>
              <a:ea typeface="Canva Sans Bold"/>
              <a:cs typeface="Canva Sans Bold"/>
              <a:sym typeface="Canva Sans Bold"/>
            </a:endParaRPr>
          </a:p>
        </p:txBody>
      </p:sp>
      <p:sp>
        <p:nvSpPr>
          <p:cNvPr id="7" name="TextBox 7"/>
          <p:cNvSpPr txBox="1"/>
          <p:nvPr/>
        </p:nvSpPr>
        <p:spPr>
          <a:xfrm>
            <a:off x="0" y="3487394"/>
            <a:ext cx="10404985" cy="2484781"/>
          </a:xfrm>
          <a:prstGeom prst="rect">
            <a:avLst/>
          </a:prstGeom>
        </p:spPr>
        <p:txBody>
          <a:bodyPr lIns="0" tIns="0" rIns="0" bIns="0" rtlCol="0" anchor="t">
            <a:spAutoFit/>
          </a:bodyPr>
          <a:lstStyle/>
          <a:p>
            <a:pPr algn="ctr">
              <a:lnSpc>
                <a:spcPts val="6551"/>
              </a:lnSpc>
              <a:spcBef>
                <a:spcPct val="0"/>
              </a:spcBef>
            </a:pPr>
            <a:r>
              <a:rPr lang="en-US" sz="5326" b="1">
                <a:solidFill>
                  <a:srgbClr val="000000"/>
                </a:solidFill>
                <a:latin typeface="Canva Sans Bold"/>
                <a:ea typeface="Canva Sans Bold"/>
                <a:cs typeface="Canva Sans Bold"/>
                <a:sym typeface="Canva Sans Bold"/>
              </a:rPr>
              <a:t>2. Chuyển sang lược đồ quan hệ</a:t>
            </a:r>
          </a:p>
          <a:p>
            <a:pPr algn="ctr">
              <a:lnSpc>
                <a:spcPts val="6551"/>
              </a:lnSpc>
              <a:spcBef>
                <a:spcPct val="0"/>
              </a:spcBef>
            </a:pPr>
            <a:endParaRPr lang="en-US" sz="5326" b="1">
              <a:solidFill>
                <a:srgbClr val="000000"/>
              </a:solidFill>
              <a:latin typeface="Canva Sans Bold"/>
              <a:ea typeface="Canva Sans Bold"/>
              <a:cs typeface="Canva Sans Bold"/>
              <a:sym typeface="Canva Sans Bold"/>
            </a:endParaRPr>
          </a:p>
        </p:txBody>
      </p:sp>
      <p:sp>
        <p:nvSpPr>
          <p:cNvPr id="8" name="TextBox 8"/>
          <p:cNvSpPr txBox="1"/>
          <p:nvPr/>
        </p:nvSpPr>
        <p:spPr>
          <a:xfrm>
            <a:off x="0" y="4538570"/>
            <a:ext cx="17551192" cy="3313456"/>
          </a:xfrm>
          <a:prstGeom prst="rect">
            <a:avLst/>
          </a:prstGeom>
        </p:spPr>
        <p:txBody>
          <a:bodyPr lIns="0" tIns="0" rIns="0" bIns="0" rtlCol="0" anchor="t">
            <a:spAutoFit/>
          </a:bodyPr>
          <a:lstStyle/>
          <a:p>
            <a:pPr algn="ctr">
              <a:lnSpc>
                <a:spcPts val="6551"/>
              </a:lnSpc>
              <a:spcBef>
                <a:spcPct val="0"/>
              </a:spcBef>
            </a:pPr>
            <a:r>
              <a:rPr lang="en-US" sz="5326" b="1" dirty="0">
                <a:solidFill>
                  <a:srgbClr val="000000"/>
                </a:solidFill>
                <a:latin typeface="Canva Sans Bold"/>
                <a:ea typeface="Canva Sans Bold"/>
                <a:cs typeface="Canva Sans Bold"/>
                <a:sym typeface="Canva Sans Bold"/>
              </a:rPr>
              <a:t>3. </a:t>
            </a:r>
            <a:r>
              <a:rPr lang="en-US" sz="5326" b="1" dirty="0" err="1">
                <a:solidFill>
                  <a:srgbClr val="000000"/>
                </a:solidFill>
                <a:latin typeface="Canva Sans Bold"/>
                <a:ea typeface="Canva Sans Bold"/>
                <a:cs typeface="Canva Sans Bold"/>
                <a:sym typeface="Canva Sans Bold"/>
              </a:rPr>
              <a:t>Cài</a:t>
            </a:r>
            <a:r>
              <a:rPr lang="en-US" sz="5326" b="1" dirty="0">
                <a:solidFill>
                  <a:srgbClr val="000000"/>
                </a:solidFill>
                <a:latin typeface="Canva Sans Bold"/>
                <a:ea typeface="Canva Sans Bold"/>
                <a:cs typeface="Canva Sans Bold"/>
                <a:sym typeface="Canva Sans Bold"/>
              </a:rPr>
              <a:t> </a:t>
            </a:r>
            <a:r>
              <a:rPr lang="en-US" sz="5326" b="1" dirty="0" err="1">
                <a:solidFill>
                  <a:srgbClr val="000000"/>
                </a:solidFill>
                <a:latin typeface="Canva Sans Bold"/>
                <a:ea typeface="Canva Sans Bold"/>
                <a:cs typeface="Canva Sans Bold"/>
                <a:sym typeface="Canva Sans Bold"/>
              </a:rPr>
              <a:t>đặt</a:t>
            </a:r>
            <a:r>
              <a:rPr lang="en-US" sz="5326" b="1" dirty="0">
                <a:solidFill>
                  <a:srgbClr val="000000"/>
                </a:solidFill>
                <a:latin typeface="Canva Sans Bold"/>
                <a:ea typeface="Canva Sans Bold"/>
                <a:cs typeface="Canva Sans Bold"/>
                <a:sym typeface="Canva Sans Bold"/>
              </a:rPr>
              <a:t> </a:t>
            </a:r>
            <a:r>
              <a:rPr lang="en-US" sz="5326" b="1" dirty="0" err="1">
                <a:solidFill>
                  <a:srgbClr val="000000"/>
                </a:solidFill>
                <a:latin typeface="Canva Sans Bold"/>
                <a:ea typeface="Canva Sans Bold"/>
                <a:cs typeface="Canva Sans Bold"/>
                <a:sym typeface="Canva Sans Bold"/>
              </a:rPr>
              <a:t>lược</a:t>
            </a:r>
            <a:r>
              <a:rPr lang="en-US" sz="5326" b="1" dirty="0">
                <a:solidFill>
                  <a:srgbClr val="000000"/>
                </a:solidFill>
                <a:latin typeface="Canva Sans Bold"/>
                <a:ea typeface="Canva Sans Bold"/>
                <a:cs typeface="Canva Sans Bold"/>
                <a:sym typeface="Canva Sans Bold"/>
              </a:rPr>
              <a:t> </a:t>
            </a:r>
            <a:r>
              <a:rPr lang="en-US" sz="5326" b="1" dirty="0" err="1">
                <a:solidFill>
                  <a:srgbClr val="000000"/>
                </a:solidFill>
                <a:latin typeface="Canva Sans Bold"/>
                <a:ea typeface="Canva Sans Bold"/>
                <a:cs typeface="Canva Sans Bold"/>
                <a:sym typeface="Canva Sans Bold"/>
              </a:rPr>
              <a:t>đồ</a:t>
            </a:r>
            <a:r>
              <a:rPr lang="en-US" sz="5326" b="1" dirty="0">
                <a:solidFill>
                  <a:srgbClr val="000000"/>
                </a:solidFill>
                <a:latin typeface="Canva Sans Bold"/>
                <a:ea typeface="Canva Sans Bold"/>
                <a:cs typeface="Canva Sans Bold"/>
                <a:sym typeface="Canva Sans Bold"/>
              </a:rPr>
              <a:t> </a:t>
            </a:r>
            <a:r>
              <a:rPr lang="en-US" sz="5326" b="1" dirty="0" err="1">
                <a:solidFill>
                  <a:srgbClr val="000000"/>
                </a:solidFill>
                <a:latin typeface="Canva Sans Bold"/>
                <a:ea typeface="Canva Sans Bold"/>
                <a:cs typeface="Canva Sans Bold"/>
                <a:sym typeface="Canva Sans Bold"/>
              </a:rPr>
              <a:t>quan</a:t>
            </a:r>
            <a:r>
              <a:rPr lang="en-US" sz="5326" b="1" dirty="0">
                <a:solidFill>
                  <a:srgbClr val="000000"/>
                </a:solidFill>
                <a:latin typeface="Canva Sans Bold"/>
                <a:ea typeface="Canva Sans Bold"/>
                <a:cs typeface="Canva Sans Bold"/>
                <a:sym typeface="Canva Sans Bold"/>
              </a:rPr>
              <a:t> </a:t>
            </a:r>
            <a:r>
              <a:rPr lang="en-US" sz="5326" b="1" dirty="0" err="1">
                <a:solidFill>
                  <a:srgbClr val="000000"/>
                </a:solidFill>
                <a:latin typeface="Canva Sans Bold"/>
                <a:ea typeface="Canva Sans Bold"/>
                <a:cs typeface="Canva Sans Bold"/>
                <a:sym typeface="Canva Sans Bold"/>
              </a:rPr>
              <a:t>hệ</a:t>
            </a:r>
            <a:r>
              <a:rPr lang="en-US" sz="5326" b="1" dirty="0">
                <a:solidFill>
                  <a:srgbClr val="000000"/>
                </a:solidFill>
                <a:latin typeface="Canva Sans Bold"/>
                <a:ea typeface="Canva Sans Bold"/>
                <a:cs typeface="Canva Sans Bold"/>
                <a:sym typeface="Canva Sans Bold"/>
              </a:rPr>
              <a:t> </a:t>
            </a:r>
            <a:r>
              <a:rPr lang="en-US" sz="5326" b="1" dirty="0" err="1">
                <a:solidFill>
                  <a:srgbClr val="000000"/>
                </a:solidFill>
                <a:latin typeface="Canva Sans Bold"/>
                <a:ea typeface="Canva Sans Bold"/>
                <a:cs typeface="Canva Sans Bold"/>
                <a:sym typeface="Canva Sans Bold"/>
              </a:rPr>
              <a:t>vào</a:t>
            </a:r>
            <a:r>
              <a:rPr lang="en-US" sz="5326" b="1" dirty="0">
                <a:solidFill>
                  <a:srgbClr val="000000"/>
                </a:solidFill>
                <a:latin typeface="Canva Sans Bold"/>
                <a:ea typeface="Canva Sans Bold"/>
                <a:cs typeface="Canva Sans Bold"/>
                <a:sym typeface="Canva Sans Bold"/>
              </a:rPr>
              <a:t> </a:t>
            </a:r>
            <a:r>
              <a:rPr lang="en-US" sz="5326" b="1" dirty="0" err="1">
                <a:solidFill>
                  <a:srgbClr val="000000"/>
                </a:solidFill>
                <a:latin typeface="Canva Sans Bold"/>
                <a:ea typeface="Canva Sans Bold"/>
                <a:cs typeface="Canva Sans Bold"/>
                <a:sym typeface="Canva Sans Bold"/>
              </a:rPr>
              <a:t>trong</a:t>
            </a:r>
            <a:r>
              <a:rPr lang="en-US" sz="5326" b="1" dirty="0">
                <a:solidFill>
                  <a:srgbClr val="000000"/>
                </a:solidFill>
                <a:latin typeface="Canva Sans Bold"/>
                <a:ea typeface="Canva Sans Bold"/>
                <a:cs typeface="Canva Sans Bold"/>
                <a:sym typeface="Canva Sans Bold"/>
              </a:rPr>
              <a:t> </a:t>
            </a:r>
            <a:r>
              <a:rPr lang="en-US" sz="5326" b="1" dirty="0" err="1">
                <a:solidFill>
                  <a:srgbClr val="000000"/>
                </a:solidFill>
                <a:latin typeface="Canva Sans Bold"/>
                <a:ea typeface="Canva Sans Bold"/>
                <a:cs typeface="Canva Sans Bold"/>
                <a:sym typeface="Canva Sans Bold"/>
              </a:rPr>
              <a:t>hệ</a:t>
            </a:r>
            <a:r>
              <a:rPr lang="en-US" sz="5326" b="1" dirty="0">
                <a:solidFill>
                  <a:srgbClr val="000000"/>
                </a:solidFill>
                <a:latin typeface="Canva Sans Bold"/>
                <a:ea typeface="Canva Sans Bold"/>
                <a:cs typeface="Canva Sans Bold"/>
                <a:sym typeface="Canva Sans Bold"/>
              </a:rPr>
              <a:t> </a:t>
            </a:r>
            <a:r>
              <a:rPr lang="en-US" sz="5326" b="1" dirty="0" err="1">
                <a:solidFill>
                  <a:srgbClr val="000000"/>
                </a:solidFill>
                <a:latin typeface="Canva Sans Bold"/>
                <a:ea typeface="Canva Sans Bold"/>
                <a:cs typeface="Canva Sans Bold"/>
                <a:sym typeface="Canva Sans Bold"/>
              </a:rPr>
              <a:t>quản</a:t>
            </a:r>
            <a:r>
              <a:rPr lang="en-US" sz="5326" b="1" dirty="0">
                <a:solidFill>
                  <a:srgbClr val="000000"/>
                </a:solidFill>
                <a:latin typeface="Canva Sans Bold"/>
                <a:ea typeface="Canva Sans Bold"/>
                <a:cs typeface="Canva Sans Bold"/>
                <a:sym typeface="Canva Sans Bold"/>
              </a:rPr>
              <a:t> </a:t>
            </a:r>
            <a:r>
              <a:rPr lang="en-US" sz="5326" b="1" dirty="0" err="1">
                <a:solidFill>
                  <a:srgbClr val="000000"/>
                </a:solidFill>
                <a:latin typeface="Canva Sans Bold"/>
                <a:ea typeface="Canva Sans Bold"/>
                <a:cs typeface="Canva Sans Bold"/>
                <a:sym typeface="Canva Sans Bold"/>
              </a:rPr>
              <a:t>trị</a:t>
            </a:r>
            <a:r>
              <a:rPr lang="en-US" sz="5326" b="1" dirty="0">
                <a:solidFill>
                  <a:srgbClr val="000000"/>
                </a:solidFill>
                <a:latin typeface="Canva Sans Bold"/>
                <a:ea typeface="Canva Sans Bold"/>
                <a:cs typeface="Canva Sans Bold"/>
                <a:sym typeface="Canva Sans Bold"/>
              </a:rPr>
              <a:t> CSDL SQL Server – </a:t>
            </a:r>
            <a:r>
              <a:rPr lang="en-US" sz="5326" b="1" dirty="0" err="1">
                <a:solidFill>
                  <a:srgbClr val="000000"/>
                </a:solidFill>
                <a:latin typeface="Canva Sans Bold"/>
                <a:ea typeface="Canva Sans Bold"/>
                <a:cs typeface="Canva Sans Bold"/>
                <a:sym typeface="Canva Sans Bold"/>
              </a:rPr>
              <a:t>nhập</a:t>
            </a:r>
            <a:r>
              <a:rPr lang="en-US" sz="5326" b="1" dirty="0">
                <a:solidFill>
                  <a:srgbClr val="000000"/>
                </a:solidFill>
                <a:latin typeface="Canva Sans Bold"/>
                <a:ea typeface="Canva Sans Bold"/>
                <a:cs typeface="Canva Sans Bold"/>
                <a:sym typeface="Canva Sans Bold"/>
              </a:rPr>
              <a:t> </a:t>
            </a:r>
            <a:r>
              <a:rPr lang="en-US" sz="5326" b="1" dirty="0" err="1">
                <a:solidFill>
                  <a:srgbClr val="000000"/>
                </a:solidFill>
                <a:latin typeface="Canva Sans Bold"/>
                <a:ea typeface="Canva Sans Bold"/>
                <a:cs typeface="Canva Sans Bold"/>
                <a:sym typeface="Canva Sans Bold"/>
              </a:rPr>
              <a:t>liệu</a:t>
            </a:r>
            <a:r>
              <a:rPr lang="en-US" sz="5326" b="1" dirty="0">
                <a:solidFill>
                  <a:srgbClr val="000000"/>
                </a:solidFill>
                <a:latin typeface="Canva Sans Bold"/>
                <a:ea typeface="Canva Sans Bold"/>
                <a:cs typeface="Canva Sans Bold"/>
                <a:sym typeface="Canva Sans Bold"/>
              </a:rPr>
              <a:t> </a:t>
            </a:r>
            <a:r>
              <a:rPr lang="en-US" sz="5326" b="1" dirty="0" err="1">
                <a:solidFill>
                  <a:srgbClr val="000000"/>
                </a:solidFill>
                <a:latin typeface="Canva Sans Bold"/>
                <a:ea typeface="Canva Sans Bold"/>
                <a:cs typeface="Canva Sans Bold"/>
                <a:sym typeface="Canva Sans Bold"/>
              </a:rPr>
              <a:t>mỗi</a:t>
            </a:r>
            <a:r>
              <a:rPr lang="en-US" sz="5326" b="1" dirty="0">
                <a:solidFill>
                  <a:srgbClr val="000000"/>
                </a:solidFill>
                <a:latin typeface="Canva Sans Bold"/>
                <a:ea typeface="Canva Sans Bold"/>
                <a:cs typeface="Canva Sans Bold"/>
                <a:sym typeface="Canva Sans Bold"/>
              </a:rPr>
              <a:t> </a:t>
            </a:r>
            <a:r>
              <a:rPr lang="en-US" sz="5326" b="1" dirty="0" err="1">
                <a:solidFill>
                  <a:srgbClr val="000000"/>
                </a:solidFill>
                <a:latin typeface="Canva Sans Bold"/>
                <a:ea typeface="Canva Sans Bold"/>
                <a:cs typeface="Canva Sans Bold"/>
                <a:sym typeface="Canva Sans Bold"/>
              </a:rPr>
              <a:t>bảng</a:t>
            </a:r>
            <a:r>
              <a:rPr lang="en-US" sz="5326" b="1" dirty="0">
                <a:solidFill>
                  <a:srgbClr val="000000"/>
                </a:solidFill>
                <a:latin typeface="Canva Sans Bold"/>
                <a:ea typeface="Canva Sans Bold"/>
                <a:cs typeface="Canva Sans Bold"/>
                <a:sym typeface="Canva Sans Bold"/>
              </a:rPr>
              <a:t> </a:t>
            </a:r>
            <a:r>
              <a:rPr lang="en-US" sz="5326" b="1" dirty="0" err="1">
                <a:solidFill>
                  <a:srgbClr val="000000"/>
                </a:solidFill>
                <a:latin typeface="Canva Sans Bold"/>
                <a:ea typeface="Canva Sans Bold"/>
                <a:cs typeface="Canva Sans Bold"/>
                <a:sym typeface="Canva Sans Bold"/>
              </a:rPr>
              <a:t>ít</a:t>
            </a:r>
            <a:r>
              <a:rPr lang="en-US" sz="5326" b="1" dirty="0">
                <a:solidFill>
                  <a:srgbClr val="000000"/>
                </a:solidFill>
                <a:latin typeface="Canva Sans Bold"/>
                <a:ea typeface="Canva Sans Bold"/>
                <a:cs typeface="Canva Sans Bold"/>
                <a:sym typeface="Canva Sans Bold"/>
              </a:rPr>
              <a:t> </a:t>
            </a:r>
            <a:r>
              <a:rPr lang="en-US" sz="5326" b="1" dirty="0" err="1">
                <a:solidFill>
                  <a:srgbClr val="000000"/>
                </a:solidFill>
                <a:latin typeface="Canva Sans Bold"/>
                <a:ea typeface="Canva Sans Bold"/>
                <a:cs typeface="Canva Sans Bold"/>
                <a:sym typeface="Canva Sans Bold"/>
              </a:rPr>
              <a:t>nhất</a:t>
            </a:r>
            <a:r>
              <a:rPr lang="en-US" sz="5326" b="1" dirty="0">
                <a:solidFill>
                  <a:srgbClr val="000000"/>
                </a:solidFill>
                <a:latin typeface="Canva Sans Bold"/>
                <a:ea typeface="Canva Sans Bold"/>
                <a:cs typeface="Canva Sans Bold"/>
                <a:sym typeface="Canva Sans Bold"/>
              </a:rPr>
              <a:t> 5 record.</a:t>
            </a:r>
          </a:p>
          <a:p>
            <a:pPr algn="ctr">
              <a:lnSpc>
                <a:spcPts val="6551"/>
              </a:lnSpc>
              <a:spcBef>
                <a:spcPct val="0"/>
              </a:spcBef>
            </a:pPr>
            <a:endParaRPr lang="en-US" sz="5326" b="1" dirty="0">
              <a:solidFill>
                <a:srgbClr val="000000"/>
              </a:solidFill>
              <a:latin typeface="Canva Sans Bold"/>
              <a:ea typeface="Canva Sans Bold"/>
              <a:cs typeface="Canva Sans Bold"/>
              <a:sym typeface="Canva Sans Bold"/>
            </a:endParaRPr>
          </a:p>
        </p:txBody>
      </p:sp>
      <p:sp>
        <p:nvSpPr>
          <p:cNvPr id="9" name="TextBox 9"/>
          <p:cNvSpPr txBox="1"/>
          <p:nvPr/>
        </p:nvSpPr>
        <p:spPr>
          <a:xfrm>
            <a:off x="107039" y="6933922"/>
            <a:ext cx="16733771" cy="2475190"/>
          </a:xfrm>
          <a:prstGeom prst="rect">
            <a:avLst/>
          </a:prstGeom>
        </p:spPr>
        <p:txBody>
          <a:bodyPr lIns="0" tIns="0" rIns="0" bIns="0" rtlCol="0" anchor="t">
            <a:spAutoFit/>
          </a:bodyPr>
          <a:lstStyle/>
          <a:p>
            <a:pPr algn="ctr">
              <a:lnSpc>
                <a:spcPts val="6572"/>
              </a:lnSpc>
              <a:spcBef>
                <a:spcPct val="0"/>
              </a:spcBef>
            </a:pPr>
            <a:r>
              <a:rPr lang="en-US" sz="5343" b="1">
                <a:solidFill>
                  <a:srgbClr val="000000"/>
                </a:solidFill>
                <a:latin typeface="Canva Sans Bold"/>
                <a:ea typeface="Canva Sans Bold"/>
                <a:cs typeface="Canva Sans Bold"/>
                <a:sym typeface="Canva Sans Bold"/>
              </a:rPr>
              <a:t>4. Tự cho câu hỏi và trả lời: 12 câu (2 truy vấn kết nối nhiều bảng, 2 update, 2 delete, 2 group by, 2 sub query, 2 câu bất kì)</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234848" y="195834"/>
            <a:ext cx="17472944" cy="3099435"/>
          </a:xfrm>
          <a:prstGeom prst="rect">
            <a:avLst/>
          </a:prstGeom>
        </p:spPr>
        <p:txBody>
          <a:bodyPr lIns="0" tIns="0" rIns="0" bIns="0" rtlCol="0" anchor="t">
            <a:spAutoFit/>
          </a:bodyPr>
          <a:lstStyle/>
          <a:p>
            <a:pPr algn="l">
              <a:lnSpc>
                <a:spcPts val="4919"/>
              </a:lnSpc>
              <a:spcBef>
                <a:spcPct val="0"/>
              </a:spcBef>
            </a:pPr>
            <a:r>
              <a:rPr lang="en-US" sz="3999" b="1">
                <a:solidFill>
                  <a:srgbClr val="000000"/>
                </a:solidFill>
                <a:latin typeface="Canva Sans Bold"/>
                <a:ea typeface="Canva Sans Bold"/>
                <a:cs typeface="Canva Sans Bold"/>
                <a:sym typeface="Canva Sans Bold"/>
              </a:rPr>
              <a:t>11/ Xác định phủ tối thiểu của các tập phụ thuộc hàm sau:</a:t>
            </a:r>
          </a:p>
          <a:p>
            <a:pPr algn="l">
              <a:lnSpc>
                <a:spcPts val="4919"/>
              </a:lnSpc>
              <a:spcBef>
                <a:spcPct val="0"/>
              </a:spcBef>
            </a:pPr>
            <a:r>
              <a:rPr lang="en-US" sz="3999" b="1">
                <a:solidFill>
                  <a:srgbClr val="000000"/>
                </a:solidFill>
                <a:latin typeface="Canva Sans Bold"/>
                <a:ea typeface="Canva Sans Bold"/>
                <a:cs typeface="Canva Sans Bold"/>
                <a:sym typeface="Canva Sans Bold"/>
              </a:rPr>
              <a:t>d) Q4 (ABCDEGHIJ) F₄ = {BH→I; GC→A; I→J; AE→G; D→B; I→H}</a:t>
            </a:r>
          </a:p>
          <a:p>
            <a:pPr algn="l">
              <a:lnSpc>
                <a:spcPts val="4919"/>
              </a:lnSpc>
              <a:spcBef>
                <a:spcPct val="0"/>
              </a:spcBef>
            </a:pPr>
            <a:endParaRPr lang="en-US" sz="3999" b="1">
              <a:solidFill>
                <a:srgbClr val="000000"/>
              </a:solidFill>
              <a:latin typeface="Canva Sans Bold"/>
              <a:ea typeface="Canva Sans Bold"/>
              <a:cs typeface="Canva Sans Bold"/>
              <a:sym typeface="Canva Sans Bold"/>
            </a:endParaRPr>
          </a:p>
          <a:p>
            <a:pPr algn="l">
              <a:lnSpc>
                <a:spcPts val="4919"/>
              </a:lnSpc>
              <a:spcBef>
                <a:spcPct val="0"/>
              </a:spcBef>
            </a:pPr>
            <a:endParaRPr lang="en-US" sz="3999" b="1">
              <a:solidFill>
                <a:srgbClr val="000000"/>
              </a:solidFill>
              <a:latin typeface="Canva Sans Bold"/>
              <a:ea typeface="Canva Sans Bold"/>
              <a:cs typeface="Canva Sans Bold"/>
              <a:sym typeface="Canva Sans Bold"/>
            </a:endParaRPr>
          </a:p>
          <a:p>
            <a:pPr algn="l">
              <a:lnSpc>
                <a:spcPts val="4919"/>
              </a:lnSpc>
              <a:spcBef>
                <a:spcPct val="0"/>
              </a:spcBef>
            </a:pPr>
            <a:endParaRPr lang="en-US" sz="3999" b="1">
              <a:solidFill>
                <a:srgbClr val="000000"/>
              </a:solidFill>
              <a:latin typeface="Canva Sans Bold"/>
              <a:ea typeface="Canva Sans Bold"/>
              <a:cs typeface="Canva Sans Bold"/>
              <a:sym typeface="Canva Sans Bold"/>
            </a:endParaRPr>
          </a:p>
        </p:txBody>
      </p:sp>
      <p:sp>
        <p:nvSpPr>
          <p:cNvPr id="3" name="TextBox 3"/>
          <p:cNvSpPr txBox="1"/>
          <p:nvPr/>
        </p:nvSpPr>
        <p:spPr>
          <a:xfrm>
            <a:off x="271780" y="1682953"/>
            <a:ext cx="6349008" cy="8052435"/>
          </a:xfrm>
          <a:prstGeom prst="rect">
            <a:avLst/>
          </a:prstGeom>
        </p:spPr>
        <p:txBody>
          <a:bodyPr lIns="0" tIns="0" rIns="0" bIns="0" rtlCol="0" anchor="t">
            <a:spAutoFit/>
          </a:bodyPr>
          <a:lstStyle/>
          <a:p>
            <a:pPr algn="l">
              <a:lnSpc>
                <a:spcPts val="4919"/>
              </a:lnSpc>
              <a:spcBef>
                <a:spcPct val="0"/>
              </a:spcBef>
            </a:pPr>
            <a:r>
              <a:rPr lang="en-US" sz="3999">
                <a:solidFill>
                  <a:srgbClr val="000000"/>
                </a:solidFill>
                <a:latin typeface="Canva Sans"/>
                <a:ea typeface="Canva Sans"/>
                <a:cs typeface="Canva Sans"/>
                <a:sym typeface="Canva Sans"/>
              </a:rPr>
              <a:t>Phân rã vế trái </a:t>
            </a:r>
          </a:p>
          <a:p>
            <a:pPr algn="l">
              <a:lnSpc>
                <a:spcPts val="4919"/>
              </a:lnSpc>
              <a:spcBef>
                <a:spcPct val="0"/>
              </a:spcBef>
            </a:pPr>
            <a:r>
              <a:rPr lang="en-US" sz="3999">
                <a:solidFill>
                  <a:srgbClr val="000000"/>
                </a:solidFill>
                <a:latin typeface="Canva Sans"/>
                <a:ea typeface="Canva Sans"/>
                <a:cs typeface="Canva Sans"/>
                <a:sym typeface="Canva Sans"/>
              </a:rPr>
              <a:t>BH→I</a:t>
            </a:r>
          </a:p>
          <a:p>
            <a:pPr algn="l">
              <a:lnSpc>
                <a:spcPts val="4919"/>
              </a:lnSpc>
              <a:spcBef>
                <a:spcPct val="0"/>
              </a:spcBef>
            </a:pPr>
            <a:r>
              <a:rPr lang="en-US" sz="3999">
                <a:solidFill>
                  <a:srgbClr val="000000"/>
                </a:solidFill>
                <a:latin typeface="Canva Sans"/>
                <a:ea typeface="Canva Sans"/>
                <a:cs typeface="Canva Sans"/>
                <a:sym typeface="Canva Sans"/>
              </a:rPr>
              <a:t>GC→A</a:t>
            </a:r>
          </a:p>
          <a:p>
            <a:pPr algn="l">
              <a:lnSpc>
                <a:spcPts val="4919"/>
              </a:lnSpc>
              <a:spcBef>
                <a:spcPct val="0"/>
              </a:spcBef>
            </a:pPr>
            <a:r>
              <a:rPr lang="en-US" sz="3999">
                <a:solidFill>
                  <a:srgbClr val="000000"/>
                </a:solidFill>
                <a:latin typeface="Canva Sans"/>
                <a:ea typeface="Canva Sans"/>
                <a:cs typeface="Canva Sans"/>
                <a:sym typeface="Canva Sans"/>
              </a:rPr>
              <a:t>I→J</a:t>
            </a:r>
          </a:p>
          <a:p>
            <a:pPr algn="l">
              <a:lnSpc>
                <a:spcPts val="4919"/>
              </a:lnSpc>
              <a:spcBef>
                <a:spcPct val="0"/>
              </a:spcBef>
            </a:pPr>
            <a:r>
              <a:rPr lang="en-US" sz="3999">
                <a:solidFill>
                  <a:srgbClr val="000000"/>
                </a:solidFill>
                <a:latin typeface="Canva Sans"/>
                <a:ea typeface="Canva Sans"/>
                <a:cs typeface="Canva Sans"/>
                <a:sym typeface="Canva Sans"/>
              </a:rPr>
              <a:t>AE→G</a:t>
            </a:r>
          </a:p>
          <a:p>
            <a:pPr algn="l">
              <a:lnSpc>
                <a:spcPts val="4919"/>
              </a:lnSpc>
              <a:spcBef>
                <a:spcPct val="0"/>
              </a:spcBef>
            </a:pPr>
            <a:r>
              <a:rPr lang="en-US" sz="3999">
                <a:solidFill>
                  <a:srgbClr val="000000"/>
                </a:solidFill>
                <a:latin typeface="Canva Sans"/>
                <a:ea typeface="Canva Sans"/>
                <a:cs typeface="Canva Sans"/>
                <a:sym typeface="Canva Sans"/>
              </a:rPr>
              <a:t>D→B</a:t>
            </a:r>
          </a:p>
          <a:p>
            <a:pPr algn="l">
              <a:lnSpc>
                <a:spcPts val="4919"/>
              </a:lnSpc>
              <a:spcBef>
                <a:spcPct val="0"/>
              </a:spcBef>
            </a:pPr>
            <a:r>
              <a:rPr lang="en-US" sz="3999">
                <a:solidFill>
                  <a:srgbClr val="000000"/>
                </a:solidFill>
                <a:latin typeface="Canva Sans"/>
                <a:ea typeface="Canva Sans"/>
                <a:cs typeface="Canva Sans"/>
                <a:sym typeface="Canva Sans"/>
              </a:rPr>
              <a:t>I→H</a:t>
            </a:r>
          </a:p>
          <a:p>
            <a:pPr algn="l">
              <a:lnSpc>
                <a:spcPts val="4919"/>
              </a:lnSpc>
              <a:spcBef>
                <a:spcPct val="0"/>
              </a:spcBef>
            </a:pPr>
            <a:r>
              <a:rPr lang="en-US" sz="3999">
                <a:solidFill>
                  <a:srgbClr val="000000"/>
                </a:solidFill>
                <a:latin typeface="Canva Sans"/>
                <a:ea typeface="Canva Sans"/>
                <a:cs typeface="Canva Sans"/>
                <a:sym typeface="Canva Sans"/>
              </a:rPr>
              <a:t>+ Xét BH→I</a:t>
            </a:r>
          </a:p>
          <a:p>
            <a:pPr algn="l">
              <a:lnSpc>
                <a:spcPts val="4919"/>
              </a:lnSpc>
              <a:spcBef>
                <a:spcPct val="0"/>
              </a:spcBef>
            </a:pPr>
            <a:r>
              <a:rPr lang="en-US" sz="3999">
                <a:solidFill>
                  <a:srgbClr val="000000"/>
                </a:solidFill>
                <a:latin typeface="Canva Sans"/>
                <a:ea typeface="Canva Sans"/>
                <a:cs typeface="Canva Sans"/>
                <a:sym typeface="Canva Sans"/>
              </a:rPr>
              <a:t>B+F4-{BH→I} = B, không chứa I</a:t>
            </a:r>
          </a:p>
          <a:p>
            <a:pPr algn="l">
              <a:lnSpc>
                <a:spcPts val="4919"/>
              </a:lnSpc>
              <a:spcBef>
                <a:spcPct val="0"/>
              </a:spcBef>
            </a:pPr>
            <a:r>
              <a:rPr lang="en-US" sz="3999">
                <a:solidFill>
                  <a:srgbClr val="000000"/>
                </a:solidFill>
                <a:latin typeface="Canva Sans"/>
                <a:ea typeface="Canva Sans"/>
                <a:cs typeface="Canva Sans"/>
                <a:sym typeface="Canva Sans"/>
              </a:rPr>
              <a:t>→ H không thừa</a:t>
            </a:r>
          </a:p>
          <a:p>
            <a:pPr algn="l">
              <a:lnSpc>
                <a:spcPts val="4919"/>
              </a:lnSpc>
              <a:spcBef>
                <a:spcPct val="0"/>
              </a:spcBef>
            </a:pPr>
            <a:r>
              <a:rPr lang="en-US" sz="3999">
                <a:solidFill>
                  <a:srgbClr val="000000"/>
                </a:solidFill>
                <a:latin typeface="Canva Sans"/>
                <a:ea typeface="Canva Sans"/>
                <a:cs typeface="Canva Sans"/>
                <a:sym typeface="Canva Sans"/>
              </a:rPr>
              <a:t>H+F4-{BH→I} = B, không chứa I</a:t>
            </a:r>
          </a:p>
          <a:p>
            <a:pPr algn="l">
              <a:lnSpc>
                <a:spcPts val="4919"/>
              </a:lnSpc>
              <a:spcBef>
                <a:spcPct val="0"/>
              </a:spcBef>
            </a:pPr>
            <a:r>
              <a:rPr lang="en-US" sz="3999">
                <a:solidFill>
                  <a:srgbClr val="000000"/>
                </a:solidFill>
                <a:latin typeface="Canva Sans"/>
                <a:ea typeface="Canva Sans"/>
                <a:cs typeface="Canva Sans"/>
                <a:sym typeface="Canva Sans"/>
              </a:rPr>
              <a:t>→ B không thừa</a:t>
            </a:r>
          </a:p>
          <a:p>
            <a:pPr algn="l">
              <a:lnSpc>
                <a:spcPts val="4919"/>
              </a:lnSpc>
              <a:spcBef>
                <a:spcPct val="0"/>
              </a:spcBef>
            </a:pPr>
            <a:endParaRPr lang="en-US" sz="3999">
              <a:solidFill>
                <a:srgbClr val="000000"/>
              </a:solidFill>
              <a:latin typeface="Canva Sans"/>
              <a:ea typeface="Canva Sans"/>
              <a:cs typeface="Canva Sans"/>
              <a:sym typeface="Canva Sans"/>
            </a:endParaRPr>
          </a:p>
        </p:txBody>
      </p:sp>
      <p:sp>
        <p:nvSpPr>
          <p:cNvPr id="4" name="TextBox 4"/>
          <p:cNvSpPr txBox="1"/>
          <p:nvPr/>
        </p:nvSpPr>
        <p:spPr>
          <a:xfrm>
            <a:off x="7658698" y="1736026"/>
            <a:ext cx="10629302" cy="8671560"/>
          </a:xfrm>
          <a:prstGeom prst="rect">
            <a:avLst/>
          </a:prstGeom>
        </p:spPr>
        <p:txBody>
          <a:bodyPr lIns="0" tIns="0" rIns="0" bIns="0" rtlCol="0" anchor="t">
            <a:spAutoFit/>
          </a:bodyPr>
          <a:lstStyle/>
          <a:p>
            <a:pPr algn="l">
              <a:lnSpc>
                <a:spcPts val="4919"/>
              </a:lnSpc>
              <a:spcBef>
                <a:spcPct val="0"/>
              </a:spcBef>
            </a:pPr>
            <a:r>
              <a:rPr lang="en-US" sz="3999">
                <a:solidFill>
                  <a:srgbClr val="000000"/>
                </a:solidFill>
                <a:latin typeface="Canva Sans"/>
                <a:ea typeface="Canva Sans"/>
                <a:cs typeface="Canva Sans"/>
                <a:sym typeface="Canva Sans"/>
              </a:rPr>
              <a:t>+ Xét GC→A</a:t>
            </a:r>
          </a:p>
          <a:p>
            <a:pPr algn="l">
              <a:lnSpc>
                <a:spcPts val="4919"/>
              </a:lnSpc>
              <a:spcBef>
                <a:spcPct val="0"/>
              </a:spcBef>
            </a:pPr>
            <a:r>
              <a:rPr lang="en-US" sz="3999">
                <a:solidFill>
                  <a:srgbClr val="000000"/>
                </a:solidFill>
                <a:latin typeface="Canva Sans"/>
                <a:ea typeface="Canva Sans"/>
                <a:cs typeface="Canva Sans"/>
                <a:sym typeface="Canva Sans"/>
              </a:rPr>
              <a:t>G+F4-{GC→A} = G, không chứa A</a:t>
            </a:r>
          </a:p>
          <a:p>
            <a:pPr algn="l">
              <a:lnSpc>
                <a:spcPts val="4919"/>
              </a:lnSpc>
              <a:spcBef>
                <a:spcPct val="0"/>
              </a:spcBef>
            </a:pPr>
            <a:r>
              <a:rPr lang="en-US" sz="3999">
                <a:solidFill>
                  <a:srgbClr val="000000"/>
                </a:solidFill>
                <a:latin typeface="Canva Sans"/>
                <a:ea typeface="Canva Sans"/>
                <a:cs typeface="Canva Sans"/>
                <a:sym typeface="Canva Sans"/>
              </a:rPr>
              <a:t>→ C không thừa</a:t>
            </a:r>
          </a:p>
          <a:p>
            <a:pPr algn="l">
              <a:lnSpc>
                <a:spcPts val="4919"/>
              </a:lnSpc>
              <a:spcBef>
                <a:spcPct val="0"/>
              </a:spcBef>
            </a:pPr>
            <a:r>
              <a:rPr lang="en-US" sz="3999">
                <a:solidFill>
                  <a:srgbClr val="000000"/>
                </a:solidFill>
                <a:latin typeface="Canva Sans"/>
                <a:ea typeface="Canva Sans"/>
                <a:cs typeface="Canva Sans"/>
                <a:sym typeface="Canva Sans"/>
              </a:rPr>
              <a:t>C+F4-{GC → A} = C, không chứa A</a:t>
            </a:r>
          </a:p>
          <a:p>
            <a:pPr algn="l">
              <a:lnSpc>
                <a:spcPts val="4919"/>
              </a:lnSpc>
              <a:spcBef>
                <a:spcPct val="0"/>
              </a:spcBef>
            </a:pPr>
            <a:r>
              <a:rPr lang="en-US" sz="3999">
                <a:solidFill>
                  <a:srgbClr val="000000"/>
                </a:solidFill>
                <a:latin typeface="Canva Sans"/>
                <a:ea typeface="Canva Sans"/>
                <a:cs typeface="Canva Sans"/>
                <a:sym typeface="Canva Sans"/>
              </a:rPr>
              <a:t>→ G không thừa</a:t>
            </a:r>
          </a:p>
          <a:p>
            <a:pPr algn="l">
              <a:lnSpc>
                <a:spcPts val="4919"/>
              </a:lnSpc>
              <a:spcBef>
                <a:spcPct val="0"/>
              </a:spcBef>
            </a:pPr>
            <a:r>
              <a:rPr lang="en-US" sz="3999">
                <a:solidFill>
                  <a:srgbClr val="000000"/>
                </a:solidFill>
                <a:latin typeface="Canva Sans"/>
                <a:ea typeface="Canva Sans"/>
                <a:cs typeface="Canva Sans"/>
                <a:sym typeface="Canva Sans"/>
              </a:rPr>
              <a:t>+ Xét AE→G</a:t>
            </a:r>
          </a:p>
          <a:p>
            <a:pPr algn="l">
              <a:lnSpc>
                <a:spcPts val="4919"/>
              </a:lnSpc>
              <a:spcBef>
                <a:spcPct val="0"/>
              </a:spcBef>
            </a:pPr>
            <a:r>
              <a:rPr lang="en-US" sz="3999">
                <a:solidFill>
                  <a:srgbClr val="000000"/>
                </a:solidFill>
                <a:latin typeface="Canva Sans"/>
                <a:ea typeface="Canva Sans"/>
                <a:cs typeface="Canva Sans"/>
                <a:sym typeface="Canva Sans"/>
              </a:rPr>
              <a:t>A+F4-{AE →G} = A, không chứa G</a:t>
            </a:r>
          </a:p>
          <a:p>
            <a:pPr algn="l">
              <a:lnSpc>
                <a:spcPts val="4919"/>
              </a:lnSpc>
              <a:spcBef>
                <a:spcPct val="0"/>
              </a:spcBef>
            </a:pPr>
            <a:r>
              <a:rPr lang="en-US" sz="3999">
                <a:solidFill>
                  <a:srgbClr val="000000"/>
                </a:solidFill>
                <a:latin typeface="Canva Sans"/>
                <a:ea typeface="Canva Sans"/>
                <a:cs typeface="Canva Sans"/>
                <a:sym typeface="Canva Sans"/>
              </a:rPr>
              <a:t>→ E không thừa</a:t>
            </a:r>
          </a:p>
          <a:p>
            <a:pPr algn="l">
              <a:lnSpc>
                <a:spcPts val="4919"/>
              </a:lnSpc>
              <a:spcBef>
                <a:spcPct val="0"/>
              </a:spcBef>
            </a:pPr>
            <a:r>
              <a:rPr lang="en-US" sz="3999">
                <a:solidFill>
                  <a:srgbClr val="000000"/>
                </a:solidFill>
                <a:latin typeface="Canva Sans"/>
                <a:ea typeface="Canva Sans"/>
                <a:cs typeface="Canva Sans"/>
                <a:sym typeface="Canva Sans"/>
              </a:rPr>
              <a:t>E+F4-{AE →G} = E, không chứa G</a:t>
            </a:r>
          </a:p>
          <a:p>
            <a:pPr algn="l">
              <a:lnSpc>
                <a:spcPts val="4919"/>
              </a:lnSpc>
              <a:spcBef>
                <a:spcPct val="0"/>
              </a:spcBef>
            </a:pPr>
            <a:r>
              <a:rPr lang="en-US" sz="3999">
                <a:solidFill>
                  <a:srgbClr val="000000"/>
                </a:solidFill>
                <a:latin typeface="Canva Sans"/>
                <a:ea typeface="Canva Sans"/>
                <a:cs typeface="Canva Sans"/>
                <a:sym typeface="Canva Sans"/>
              </a:rPr>
              <a:t>→ A không thừa</a:t>
            </a:r>
          </a:p>
          <a:p>
            <a:pPr algn="l">
              <a:lnSpc>
                <a:spcPts val="4919"/>
              </a:lnSpc>
              <a:spcBef>
                <a:spcPct val="0"/>
              </a:spcBef>
            </a:pPr>
            <a:r>
              <a:rPr lang="en-US" sz="3999">
                <a:solidFill>
                  <a:srgbClr val="000000"/>
                </a:solidFill>
                <a:latin typeface="Canva Sans"/>
                <a:ea typeface="Canva Sans"/>
                <a:cs typeface="Canva Sans"/>
                <a:sym typeface="Canva Sans"/>
              </a:rPr>
              <a:t>Không có phụ thuộc hàm dư thừa. Vậy phủ tối thiểu của F₄ = {BH→I; GC→A; I→J; AE→G; D→B; I→H}</a:t>
            </a:r>
          </a:p>
          <a:p>
            <a:pPr algn="l">
              <a:lnSpc>
                <a:spcPts val="4919"/>
              </a:lnSpc>
              <a:spcBef>
                <a:spcPct val="0"/>
              </a:spcBef>
            </a:pPr>
            <a:endParaRPr lang="en-US" sz="3999">
              <a:solidFill>
                <a:srgbClr val="000000"/>
              </a:solidFill>
              <a:latin typeface="Canva Sans"/>
              <a:ea typeface="Canva Sans"/>
              <a:cs typeface="Canva Sans"/>
              <a:sym typeface="Canva Sans"/>
            </a:endParaRP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50</a:t>
            </a:r>
          </a:p>
        </p:txBody>
      </p:sp>
      <p:sp>
        <p:nvSpPr>
          <p:cNvPr id="6" name="TextBox 6"/>
          <p:cNvSpPr txBox="1"/>
          <p:nvPr/>
        </p:nvSpPr>
        <p:spPr>
          <a:xfrm>
            <a:off x="12241113" y="9374073"/>
            <a:ext cx="5346650"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Ngô Ngọc Phương Trinh</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7E8083"/>
        </a:solidFill>
        <a:effectLst/>
      </p:bgPr>
    </p:bg>
    <p:spTree>
      <p:nvGrpSpPr>
        <p:cNvPr id="1" name=""/>
        <p:cNvGrpSpPr/>
        <p:nvPr/>
      </p:nvGrpSpPr>
      <p:grpSpPr>
        <a:xfrm>
          <a:off x="0" y="0"/>
          <a:ext cx="0" cy="0"/>
          <a:chOff x="0" y="0"/>
          <a:chExt cx="0" cy="0"/>
        </a:xfrm>
      </p:grpSpPr>
      <p:sp>
        <p:nvSpPr>
          <p:cNvPr id="2" name="Freeform 2"/>
          <p:cNvSpPr/>
          <p:nvPr/>
        </p:nvSpPr>
        <p:spPr>
          <a:xfrm rot="-9009494">
            <a:off x="10827402" y="1892524"/>
            <a:ext cx="3674473" cy="4258066"/>
          </a:xfrm>
          <a:custGeom>
            <a:avLst/>
            <a:gdLst/>
            <a:ahLst/>
            <a:cxnLst/>
            <a:rect l="l" t="t" r="r" b="b"/>
            <a:pathLst>
              <a:path w="3674473" h="4258066">
                <a:moveTo>
                  <a:pt x="0" y="0"/>
                </a:moveTo>
                <a:lnTo>
                  <a:pt x="3674473" y="0"/>
                </a:lnTo>
                <a:lnTo>
                  <a:pt x="3674473" y="4258065"/>
                </a:lnTo>
                <a:lnTo>
                  <a:pt x="0" y="4258065"/>
                </a:lnTo>
                <a:lnTo>
                  <a:pt x="0" y="0"/>
                </a:lnTo>
                <a:close/>
              </a:path>
            </a:pathLst>
          </a:custGeom>
          <a:blipFill>
            <a:blip r:embed="rId2"/>
            <a:stretch>
              <a:fillRect/>
            </a:stretch>
          </a:blipFill>
        </p:spPr>
      </p:sp>
      <p:sp>
        <p:nvSpPr>
          <p:cNvPr id="3" name="Freeform 3"/>
          <p:cNvSpPr/>
          <p:nvPr/>
        </p:nvSpPr>
        <p:spPr>
          <a:xfrm>
            <a:off x="11949976" y="2459938"/>
            <a:ext cx="6735414" cy="6798362"/>
          </a:xfrm>
          <a:custGeom>
            <a:avLst/>
            <a:gdLst/>
            <a:ahLst/>
            <a:cxnLst/>
            <a:rect l="l" t="t" r="r" b="b"/>
            <a:pathLst>
              <a:path w="6735414" h="6798362">
                <a:moveTo>
                  <a:pt x="0" y="0"/>
                </a:moveTo>
                <a:lnTo>
                  <a:pt x="6735414" y="0"/>
                </a:lnTo>
                <a:lnTo>
                  <a:pt x="6735414" y="6798362"/>
                </a:lnTo>
                <a:lnTo>
                  <a:pt x="0" y="6798362"/>
                </a:lnTo>
                <a:lnTo>
                  <a:pt x="0" y="0"/>
                </a:lnTo>
                <a:close/>
              </a:path>
            </a:pathLst>
          </a:custGeom>
          <a:blipFill>
            <a:blip r:embed="rId3"/>
            <a:stretch>
              <a:fillRect/>
            </a:stretch>
          </a:blipFill>
        </p:spPr>
      </p:sp>
      <p:sp>
        <p:nvSpPr>
          <p:cNvPr id="4" name="Freeform 4"/>
          <p:cNvSpPr/>
          <p:nvPr/>
        </p:nvSpPr>
        <p:spPr>
          <a:xfrm rot="-6239300">
            <a:off x="14402031" y="1674190"/>
            <a:ext cx="1219961" cy="1065861"/>
          </a:xfrm>
          <a:custGeom>
            <a:avLst/>
            <a:gdLst/>
            <a:ahLst/>
            <a:cxnLst/>
            <a:rect l="l" t="t" r="r" b="b"/>
            <a:pathLst>
              <a:path w="1219961" h="1065861">
                <a:moveTo>
                  <a:pt x="0" y="0"/>
                </a:moveTo>
                <a:lnTo>
                  <a:pt x="1219961" y="0"/>
                </a:lnTo>
                <a:lnTo>
                  <a:pt x="1219961" y="1065861"/>
                </a:lnTo>
                <a:lnTo>
                  <a:pt x="0" y="1065861"/>
                </a:lnTo>
                <a:lnTo>
                  <a:pt x="0" y="0"/>
                </a:lnTo>
                <a:close/>
              </a:path>
            </a:pathLst>
          </a:custGeom>
          <a:blipFill>
            <a:blip r:embed="rId4"/>
            <a:stretch>
              <a:fillRect/>
            </a:stretch>
          </a:blipFill>
        </p:spPr>
      </p:sp>
      <p:sp>
        <p:nvSpPr>
          <p:cNvPr id="5" name="TextBox 5"/>
          <p:cNvSpPr txBox="1"/>
          <p:nvPr/>
        </p:nvSpPr>
        <p:spPr>
          <a:xfrm>
            <a:off x="-251586" y="5360106"/>
            <a:ext cx="12664638" cy="1422400"/>
          </a:xfrm>
          <a:prstGeom prst="rect">
            <a:avLst/>
          </a:prstGeom>
        </p:spPr>
        <p:txBody>
          <a:bodyPr lIns="0" tIns="0" rIns="0" bIns="0" rtlCol="0" anchor="t">
            <a:spAutoFit/>
          </a:bodyPr>
          <a:lstStyle/>
          <a:p>
            <a:pPr algn="ctr">
              <a:lnSpc>
                <a:spcPts val="10999"/>
              </a:lnSpc>
              <a:spcBef>
                <a:spcPct val="0"/>
              </a:spcBef>
            </a:pPr>
            <a:r>
              <a:rPr lang="en-US" sz="9999" b="1">
                <a:solidFill>
                  <a:srgbClr val="000000"/>
                </a:solidFill>
                <a:latin typeface="Clear Sans Bold"/>
                <a:ea typeface="Clear Sans Bold"/>
                <a:cs typeface="Clear Sans Bold"/>
                <a:sym typeface="Clear Sans Bold"/>
              </a:rPr>
              <a:t>BÀI TẬP TỔNG HỢP</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51</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234848" y="195834"/>
            <a:ext cx="17472944" cy="2480310"/>
          </a:xfrm>
          <a:prstGeom prst="rect">
            <a:avLst/>
          </a:prstGeom>
        </p:spPr>
        <p:txBody>
          <a:bodyPr lIns="0" tIns="0" rIns="0" bIns="0" rtlCol="0" anchor="t">
            <a:spAutoFit/>
          </a:bodyPr>
          <a:lstStyle/>
          <a:p>
            <a:pPr algn="l">
              <a:lnSpc>
                <a:spcPts val="4919"/>
              </a:lnSpc>
              <a:spcBef>
                <a:spcPct val="0"/>
              </a:spcBef>
            </a:pPr>
            <a:r>
              <a:rPr lang="en-US" sz="3999" b="1">
                <a:solidFill>
                  <a:srgbClr val="000000"/>
                </a:solidFill>
                <a:latin typeface="Canva Sans Bold"/>
                <a:ea typeface="Canva Sans Bold"/>
                <a:cs typeface="Canva Sans Bold"/>
                <a:sym typeface="Canva Sans Bold"/>
              </a:rPr>
              <a:t>1/ Cho biết dạng chuẩn của các lược đồ quan hệ sau: </a:t>
            </a:r>
          </a:p>
          <a:p>
            <a:pPr algn="l">
              <a:lnSpc>
                <a:spcPts val="4919"/>
              </a:lnSpc>
              <a:spcBef>
                <a:spcPct val="0"/>
              </a:spcBef>
            </a:pPr>
            <a:r>
              <a:rPr lang="en-US" sz="3999" b="1">
                <a:solidFill>
                  <a:srgbClr val="000000"/>
                </a:solidFill>
                <a:latin typeface="Canva Sans Bold"/>
                <a:ea typeface="Canva Sans Bold"/>
                <a:cs typeface="Canva Sans Bold"/>
                <a:sym typeface="Canva Sans Bold"/>
              </a:rPr>
              <a:t>a) Q(ABCDEG)</a:t>
            </a:r>
          </a:p>
          <a:p>
            <a:pPr algn="l">
              <a:lnSpc>
                <a:spcPts val="4919"/>
              </a:lnSpc>
              <a:spcBef>
                <a:spcPct val="0"/>
              </a:spcBef>
            </a:pPr>
            <a:r>
              <a:rPr lang="en-US" sz="3999" b="1">
                <a:solidFill>
                  <a:srgbClr val="000000"/>
                </a:solidFill>
                <a:latin typeface="Canva Sans Bold"/>
                <a:ea typeface="Canva Sans Bold"/>
                <a:cs typeface="Canva Sans Bold"/>
                <a:sym typeface="Canva Sans Bold"/>
              </a:rPr>
              <a:t>F={A→BC, C→DE, E→G} </a:t>
            </a:r>
          </a:p>
          <a:p>
            <a:pPr algn="l">
              <a:lnSpc>
                <a:spcPts val="4919"/>
              </a:lnSpc>
              <a:spcBef>
                <a:spcPct val="0"/>
              </a:spcBef>
            </a:pPr>
            <a:endParaRPr lang="en-US" sz="3999" b="1">
              <a:solidFill>
                <a:srgbClr val="000000"/>
              </a:solidFill>
              <a:latin typeface="Canva Sans Bold"/>
              <a:ea typeface="Canva Sans Bold"/>
              <a:cs typeface="Canva Sans Bold"/>
              <a:sym typeface="Canva Sans Bold"/>
            </a:endParaRPr>
          </a:p>
        </p:txBody>
      </p:sp>
      <p:sp>
        <p:nvSpPr>
          <p:cNvPr id="3" name="TextBox 3"/>
          <p:cNvSpPr txBox="1"/>
          <p:nvPr/>
        </p:nvSpPr>
        <p:spPr>
          <a:xfrm>
            <a:off x="234848" y="2444115"/>
            <a:ext cx="18152110" cy="6814185"/>
          </a:xfrm>
          <a:prstGeom prst="rect">
            <a:avLst/>
          </a:prstGeom>
        </p:spPr>
        <p:txBody>
          <a:bodyPr lIns="0" tIns="0" rIns="0" bIns="0" rtlCol="0" anchor="t">
            <a:spAutoFit/>
          </a:bodyPr>
          <a:lstStyle/>
          <a:p>
            <a:pPr algn="l">
              <a:lnSpc>
                <a:spcPts val="4919"/>
              </a:lnSpc>
            </a:pPr>
            <a:r>
              <a:rPr lang="en-US" sz="3999">
                <a:solidFill>
                  <a:srgbClr val="000000"/>
                </a:solidFill>
                <a:latin typeface="Canva Sans"/>
                <a:ea typeface="Canva Sans"/>
                <a:cs typeface="Canva Sans"/>
                <a:sym typeface="Canva Sans"/>
              </a:rPr>
              <a:t>N = {A} </a:t>
            </a:r>
          </a:p>
          <a:p>
            <a:pPr algn="l">
              <a:lnSpc>
                <a:spcPts val="4919"/>
              </a:lnSpc>
              <a:spcBef>
                <a:spcPct val="0"/>
              </a:spcBef>
            </a:pPr>
            <a:r>
              <a:rPr lang="en-US" sz="3999">
                <a:solidFill>
                  <a:srgbClr val="000000"/>
                </a:solidFill>
                <a:latin typeface="Canva Sans"/>
                <a:ea typeface="Canva Sans"/>
                <a:cs typeface="Canva Sans"/>
                <a:sym typeface="Canva Sans"/>
              </a:rPr>
              <a:t>N+F = ABCDEG = Q+ →Q có 1 khóa là A</a:t>
            </a:r>
          </a:p>
          <a:p>
            <a:pPr algn="l">
              <a:lnSpc>
                <a:spcPts val="4919"/>
              </a:lnSpc>
              <a:spcBef>
                <a:spcPct val="0"/>
              </a:spcBef>
            </a:pPr>
            <a:r>
              <a:rPr lang="en-US" sz="3999">
                <a:solidFill>
                  <a:srgbClr val="000000"/>
                </a:solidFill>
                <a:latin typeface="Canva Sans"/>
                <a:ea typeface="Canva Sans"/>
                <a:cs typeface="Canva Sans"/>
                <a:sym typeface="Canva Sans"/>
              </a:rPr>
              <a:t>-Xét NF1:</a:t>
            </a:r>
          </a:p>
          <a:p>
            <a:pPr algn="l">
              <a:lnSpc>
                <a:spcPts val="4919"/>
              </a:lnSpc>
              <a:spcBef>
                <a:spcPct val="0"/>
              </a:spcBef>
            </a:pPr>
            <a:r>
              <a:rPr lang="en-US" sz="3999">
                <a:solidFill>
                  <a:srgbClr val="000000"/>
                </a:solidFill>
                <a:latin typeface="Canva Sans"/>
                <a:ea typeface="Canva Sans"/>
                <a:cs typeface="Canva Sans"/>
                <a:sym typeface="Canva Sans"/>
              </a:rPr>
              <a:t>Vì mọi thuộc tính Q đều là thuộc tính đơn →Đạt dạng chuẩn 1NF</a:t>
            </a:r>
          </a:p>
          <a:p>
            <a:pPr algn="l">
              <a:lnSpc>
                <a:spcPts val="4919"/>
              </a:lnSpc>
              <a:spcBef>
                <a:spcPct val="0"/>
              </a:spcBef>
            </a:pPr>
            <a:r>
              <a:rPr lang="en-US" sz="3999">
                <a:solidFill>
                  <a:srgbClr val="000000"/>
                </a:solidFill>
                <a:latin typeface="Canva Sans"/>
                <a:ea typeface="Canva Sans"/>
                <a:cs typeface="Canva Sans"/>
                <a:sym typeface="Canva Sans"/>
              </a:rPr>
              <a:t>-Xét 2NF:</a:t>
            </a:r>
          </a:p>
          <a:p>
            <a:pPr algn="l">
              <a:lnSpc>
                <a:spcPts val="4919"/>
              </a:lnSpc>
              <a:spcBef>
                <a:spcPct val="0"/>
              </a:spcBef>
            </a:pPr>
            <a:r>
              <a:rPr lang="en-US" sz="3999">
                <a:solidFill>
                  <a:srgbClr val="000000"/>
                </a:solidFill>
                <a:latin typeface="Canva Sans"/>
                <a:ea typeface="Canva Sans"/>
                <a:cs typeface="Canva Sans"/>
                <a:sym typeface="Canva Sans"/>
              </a:rPr>
              <a:t>Lược đồ chỉ có một khóa là A, nên mọi thuộc tính đều phụ thuộc đầy đủ vào khóa à Q đạt dạng chuẩn 2</a:t>
            </a:r>
          </a:p>
          <a:p>
            <a:pPr algn="l">
              <a:lnSpc>
                <a:spcPts val="4919"/>
              </a:lnSpc>
              <a:spcBef>
                <a:spcPct val="0"/>
              </a:spcBef>
            </a:pPr>
            <a:r>
              <a:rPr lang="en-US" sz="3999">
                <a:solidFill>
                  <a:srgbClr val="000000"/>
                </a:solidFill>
                <a:latin typeface="Canva Sans"/>
                <a:ea typeface="Canva Sans"/>
                <a:cs typeface="Canva Sans"/>
                <a:sym typeface="Canva Sans"/>
              </a:rPr>
              <a:t>- Xét 3NF:</a:t>
            </a:r>
          </a:p>
          <a:p>
            <a:pPr algn="l">
              <a:lnSpc>
                <a:spcPts val="4919"/>
              </a:lnSpc>
              <a:spcBef>
                <a:spcPct val="0"/>
              </a:spcBef>
            </a:pPr>
            <a:r>
              <a:rPr lang="en-US" sz="3999">
                <a:solidFill>
                  <a:srgbClr val="000000"/>
                </a:solidFill>
                <a:latin typeface="Canva Sans"/>
                <a:ea typeface="Canva Sans"/>
                <a:cs typeface="Canva Sans"/>
                <a:sym typeface="Canva Sans"/>
              </a:rPr>
              <a:t>+ Phân rã vế phải:</a:t>
            </a:r>
          </a:p>
          <a:p>
            <a:pPr algn="l">
              <a:lnSpc>
                <a:spcPts val="4919"/>
              </a:lnSpc>
              <a:spcBef>
                <a:spcPct val="0"/>
              </a:spcBef>
            </a:pPr>
            <a:r>
              <a:rPr lang="en-US" sz="3999">
                <a:solidFill>
                  <a:srgbClr val="000000"/>
                </a:solidFill>
                <a:latin typeface="Canva Sans"/>
                <a:ea typeface="Canva Sans"/>
                <a:cs typeface="Canva Sans"/>
                <a:sym typeface="Canva Sans"/>
              </a:rPr>
              <a:t>F={A →B, A →C, C →D, C →E, E →G}</a:t>
            </a:r>
          </a:p>
          <a:p>
            <a:pPr algn="l">
              <a:lnSpc>
                <a:spcPts val="4919"/>
              </a:lnSpc>
              <a:spcBef>
                <a:spcPct val="0"/>
              </a:spcBef>
            </a:pPr>
            <a:endParaRPr lang="en-US" sz="3999">
              <a:solidFill>
                <a:srgbClr val="000000"/>
              </a:solidFill>
              <a:latin typeface="Canva Sans"/>
              <a:ea typeface="Canva Sans"/>
              <a:cs typeface="Canva Sans"/>
              <a:sym typeface="Canva Sans"/>
            </a:endParaRP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52</a:t>
            </a:r>
          </a:p>
        </p:txBody>
      </p:sp>
      <p:sp>
        <p:nvSpPr>
          <p:cNvPr id="5" name="TextBox 5"/>
          <p:cNvSpPr txBox="1"/>
          <p:nvPr/>
        </p:nvSpPr>
        <p:spPr>
          <a:xfrm>
            <a:off x="11912650" y="9182100"/>
            <a:ext cx="5346650"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Ngô Ngọc Phương Trinh</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234848" y="195834"/>
            <a:ext cx="17472944" cy="2480310"/>
          </a:xfrm>
          <a:prstGeom prst="rect">
            <a:avLst/>
          </a:prstGeom>
        </p:spPr>
        <p:txBody>
          <a:bodyPr lIns="0" tIns="0" rIns="0" bIns="0" rtlCol="0" anchor="t">
            <a:spAutoFit/>
          </a:bodyPr>
          <a:lstStyle/>
          <a:p>
            <a:pPr algn="l">
              <a:lnSpc>
                <a:spcPts val="4919"/>
              </a:lnSpc>
              <a:spcBef>
                <a:spcPct val="0"/>
              </a:spcBef>
            </a:pPr>
            <a:r>
              <a:rPr lang="en-US" sz="3999" b="1">
                <a:solidFill>
                  <a:srgbClr val="000000"/>
                </a:solidFill>
                <a:latin typeface="Canva Sans Bold"/>
                <a:ea typeface="Canva Sans Bold"/>
                <a:cs typeface="Canva Sans Bold"/>
                <a:sym typeface="Canva Sans Bold"/>
              </a:rPr>
              <a:t>1/ Cho biết dạng chuẩn của các lược đồ quan hệ sau: </a:t>
            </a:r>
          </a:p>
          <a:p>
            <a:pPr algn="l">
              <a:lnSpc>
                <a:spcPts val="4919"/>
              </a:lnSpc>
              <a:spcBef>
                <a:spcPct val="0"/>
              </a:spcBef>
            </a:pPr>
            <a:r>
              <a:rPr lang="en-US" sz="3999" b="1">
                <a:solidFill>
                  <a:srgbClr val="000000"/>
                </a:solidFill>
                <a:latin typeface="Canva Sans Bold"/>
                <a:ea typeface="Canva Sans Bold"/>
                <a:cs typeface="Canva Sans Bold"/>
                <a:sym typeface="Canva Sans Bold"/>
              </a:rPr>
              <a:t>a) Q(ABCDEG)</a:t>
            </a:r>
          </a:p>
          <a:p>
            <a:pPr algn="l">
              <a:lnSpc>
                <a:spcPts val="4919"/>
              </a:lnSpc>
              <a:spcBef>
                <a:spcPct val="0"/>
              </a:spcBef>
            </a:pPr>
            <a:r>
              <a:rPr lang="en-US" sz="3999" b="1">
                <a:solidFill>
                  <a:srgbClr val="000000"/>
                </a:solidFill>
                <a:latin typeface="Canva Sans Bold"/>
                <a:ea typeface="Canva Sans Bold"/>
                <a:cs typeface="Canva Sans Bold"/>
                <a:sym typeface="Canva Sans Bold"/>
              </a:rPr>
              <a:t>F={A→BC, C→DE, E→G} </a:t>
            </a:r>
          </a:p>
          <a:p>
            <a:pPr algn="l">
              <a:lnSpc>
                <a:spcPts val="4919"/>
              </a:lnSpc>
              <a:spcBef>
                <a:spcPct val="0"/>
              </a:spcBef>
            </a:pPr>
            <a:endParaRPr lang="en-US" sz="3999" b="1">
              <a:solidFill>
                <a:srgbClr val="000000"/>
              </a:solidFill>
              <a:latin typeface="Canva Sans Bold"/>
              <a:ea typeface="Canva Sans Bold"/>
              <a:cs typeface="Canva Sans Bold"/>
              <a:sym typeface="Canva Sans Bold"/>
            </a:endParaRPr>
          </a:p>
        </p:txBody>
      </p:sp>
      <p:sp>
        <p:nvSpPr>
          <p:cNvPr id="3" name="TextBox 3"/>
          <p:cNvSpPr txBox="1"/>
          <p:nvPr/>
        </p:nvSpPr>
        <p:spPr>
          <a:xfrm>
            <a:off x="234848" y="2444115"/>
            <a:ext cx="18152110" cy="6814185"/>
          </a:xfrm>
          <a:prstGeom prst="rect">
            <a:avLst/>
          </a:prstGeom>
        </p:spPr>
        <p:txBody>
          <a:bodyPr lIns="0" tIns="0" rIns="0" bIns="0" rtlCol="0" anchor="t">
            <a:spAutoFit/>
          </a:bodyPr>
          <a:lstStyle/>
          <a:p>
            <a:pPr algn="l">
              <a:lnSpc>
                <a:spcPts val="4919"/>
              </a:lnSpc>
              <a:spcBef>
                <a:spcPct val="0"/>
              </a:spcBef>
            </a:pPr>
            <a:r>
              <a:rPr lang="en-US" sz="3999">
                <a:solidFill>
                  <a:srgbClr val="000000"/>
                </a:solidFill>
                <a:latin typeface="Canva Sans"/>
                <a:ea typeface="Canva Sans"/>
                <a:cs typeface="Canva Sans"/>
                <a:sym typeface="Canva Sans"/>
              </a:rPr>
              <a:t>+ C →D:</a:t>
            </a:r>
          </a:p>
          <a:p>
            <a:pPr algn="l">
              <a:lnSpc>
                <a:spcPts val="4919"/>
              </a:lnSpc>
              <a:spcBef>
                <a:spcPct val="0"/>
              </a:spcBef>
            </a:pPr>
            <a:r>
              <a:rPr lang="en-US" sz="3999">
                <a:solidFill>
                  <a:srgbClr val="000000"/>
                </a:solidFill>
                <a:latin typeface="Canva Sans"/>
                <a:ea typeface="Canva Sans"/>
                <a:cs typeface="Canva Sans"/>
                <a:sym typeface="Canva Sans"/>
              </a:rPr>
              <a:t>Thuộc tính vế trái C không là một siêu khóa và thuộc tính vế phải D không là 1 thuộc tính khóa è Vi phạm dạng chuẩn 3</a:t>
            </a:r>
          </a:p>
          <a:p>
            <a:pPr algn="l">
              <a:lnSpc>
                <a:spcPts val="4919"/>
              </a:lnSpc>
              <a:spcBef>
                <a:spcPct val="0"/>
              </a:spcBef>
            </a:pPr>
            <a:r>
              <a:rPr lang="en-US" sz="3999">
                <a:solidFill>
                  <a:srgbClr val="000000"/>
                </a:solidFill>
                <a:latin typeface="Canva Sans"/>
                <a:ea typeface="Canva Sans"/>
                <a:cs typeface="Canva Sans"/>
                <a:sym typeface="Canva Sans"/>
              </a:rPr>
              <a:t>+C →E:</a:t>
            </a:r>
          </a:p>
          <a:p>
            <a:pPr algn="l">
              <a:lnSpc>
                <a:spcPts val="4919"/>
              </a:lnSpc>
              <a:spcBef>
                <a:spcPct val="0"/>
              </a:spcBef>
            </a:pPr>
            <a:r>
              <a:rPr lang="en-US" sz="3999">
                <a:solidFill>
                  <a:srgbClr val="000000"/>
                </a:solidFill>
                <a:latin typeface="Canva Sans"/>
                <a:ea typeface="Canva Sans"/>
                <a:cs typeface="Canva Sans"/>
                <a:sym typeface="Canva Sans"/>
              </a:rPr>
              <a:t>Thuộc tính vế trái C không là một siêu khóa và thuộc tính vế phải E không là 1 thuộc tính khóa è Vi phạm dạng chuẩn 3</a:t>
            </a:r>
          </a:p>
          <a:p>
            <a:pPr algn="l">
              <a:lnSpc>
                <a:spcPts val="4919"/>
              </a:lnSpc>
              <a:spcBef>
                <a:spcPct val="0"/>
              </a:spcBef>
            </a:pPr>
            <a:r>
              <a:rPr lang="en-US" sz="3999">
                <a:solidFill>
                  <a:srgbClr val="000000"/>
                </a:solidFill>
                <a:latin typeface="Canva Sans"/>
                <a:ea typeface="Canva Sans"/>
                <a:cs typeface="Canva Sans"/>
                <a:sym typeface="Canva Sans"/>
              </a:rPr>
              <a:t>+ E →G:</a:t>
            </a:r>
          </a:p>
          <a:p>
            <a:pPr algn="l">
              <a:lnSpc>
                <a:spcPts val="4919"/>
              </a:lnSpc>
              <a:spcBef>
                <a:spcPct val="0"/>
              </a:spcBef>
            </a:pPr>
            <a:r>
              <a:rPr lang="en-US" sz="3999">
                <a:solidFill>
                  <a:srgbClr val="000000"/>
                </a:solidFill>
                <a:latin typeface="Canva Sans"/>
                <a:ea typeface="Canva Sans"/>
                <a:cs typeface="Canva Sans"/>
                <a:sym typeface="Canva Sans"/>
              </a:rPr>
              <a:t>Thuộc tính vế trái E không là một siêu khóa và thuộc tính vế phải G không là 1 thuộc tính khóa è Vi phạm dạng chuẩn 3</a:t>
            </a:r>
          </a:p>
          <a:p>
            <a:pPr algn="l">
              <a:lnSpc>
                <a:spcPts val="4919"/>
              </a:lnSpc>
              <a:spcBef>
                <a:spcPct val="0"/>
              </a:spcBef>
            </a:pPr>
            <a:r>
              <a:rPr lang="en-US" sz="3999">
                <a:solidFill>
                  <a:srgbClr val="000000"/>
                </a:solidFill>
                <a:latin typeface="Canva Sans"/>
                <a:ea typeface="Canva Sans"/>
                <a:cs typeface="Canva Sans"/>
                <a:sym typeface="Canva Sans"/>
              </a:rPr>
              <a:t>Vậy Q đạt dạng chuẩn 2NF</a:t>
            </a:r>
          </a:p>
          <a:p>
            <a:pPr algn="l">
              <a:lnSpc>
                <a:spcPts val="4919"/>
              </a:lnSpc>
              <a:spcBef>
                <a:spcPct val="0"/>
              </a:spcBef>
            </a:pPr>
            <a:endParaRPr lang="en-US" sz="3999">
              <a:solidFill>
                <a:srgbClr val="000000"/>
              </a:solidFill>
              <a:latin typeface="Canva Sans"/>
              <a:ea typeface="Canva Sans"/>
              <a:cs typeface="Canva Sans"/>
              <a:sym typeface="Canva Sans"/>
            </a:endParaRP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53</a:t>
            </a:r>
          </a:p>
        </p:txBody>
      </p:sp>
      <p:sp>
        <p:nvSpPr>
          <p:cNvPr id="5" name="TextBox 5"/>
          <p:cNvSpPr txBox="1"/>
          <p:nvPr/>
        </p:nvSpPr>
        <p:spPr>
          <a:xfrm>
            <a:off x="12065050" y="9334500"/>
            <a:ext cx="5346650"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Ngô Ngọc Phương Trinh</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234848" y="195834"/>
            <a:ext cx="17472944" cy="1861185"/>
          </a:xfrm>
          <a:prstGeom prst="rect">
            <a:avLst/>
          </a:prstGeom>
        </p:spPr>
        <p:txBody>
          <a:bodyPr lIns="0" tIns="0" rIns="0" bIns="0" rtlCol="0" anchor="t">
            <a:spAutoFit/>
          </a:bodyPr>
          <a:lstStyle/>
          <a:p>
            <a:pPr algn="l">
              <a:lnSpc>
                <a:spcPts val="4919"/>
              </a:lnSpc>
              <a:spcBef>
                <a:spcPct val="0"/>
              </a:spcBef>
            </a:pPr>
            <a:r>
              <a:rPr lang="en-US" sz="3999" b="1">
                <a:solidFill>
                  <a:srgbClr val="000000"/>
                </a:solidFill>
                <a:latin typeface="Canva Sans Bold"/>
                <a:ea typeface="Canva Sans Bold"/>
                <a:cs typeface="Canva Sans Bold"/>
                <a:sym typeface="Canva Sans Bold"/>
              </a:rPr>
              <a:t>1/ Cho biết dạng chuẩn của các lược đồ quan hệ sau: </a:t>
            </a:r>
          </a:p>
          <a:p>
            <a:pPr algn="l">
              <a:lnSpc>
                <a:spcPts val="4919"/>
              </a:lnSpc>
              <a:spcBef>
                <a:spcPct val="0"/>
              </a:spcBef>
            </a:pPr>
            <a:r>
              <a:rPr lang="en-US" sz="3999" b="1">
                <a:solidFill>
                  <a:srgbClr val="000000"/>
                </a:solidFill>
                <a:latin typeface="Canva Sans Bold"/>
                <a:ea typeface="Canva Sans Bold"/>
                <a:cs typeface="Canva Sans Bold"/>
                <a:sym typeface="Canva Sans Bold"/>
              </a:rPr>
              <a:t>b) Q(ABCDEGH); F={C→AB, D→E, B→G}</a:t>
            </a:r>
          </a:p>
          <a:p>
            <a:pPr algn="l">
              <a:lnSpc>
                <a:spcPts val="4919"/>
              </a:lnSpc>
              <a:spcBef>
                <a:spcPct val="0"/>
              </a:spcBef>
            </a:pPr>
            <a:endParaRPr lang="en-US" sz="3999" b="1">
              <a:solidFill>
                <a:srgbClr val="000000"/>
              </a:solidFill>
              <a:latin typeface="Canva Sans Bold"/>
              <a:ea typeface="Canva Sans Bold"/>
              <a:cs typeface="Canva Sans Bold"/>
              <a:sym typeface="Canva Sans Bold"/>
            </a:endParaRPr>
          </a:p>
        </p:txBody>
      </p:sp>
      <p:sp>
        <p:nvSpPr>
          <p:cNvPr id="3" name="TextBox 3"/>
          <p:cNvSpPr txBox="1"/>
          <p:nvPr/>
        </p:nvSpPr>
        <p:spPr>
          <a:xfrm>
            <a:off x="234848" y="1824990"/>
            <a:ext cx="8481492" cy="7433310"/>
          </a:xfrm>
          <a:prstGeom prst="rect">
            <a:avLst/>
          </a:prstGeom>
        </p:spPr>
        <p:txBody>
          <a:bodyPr lIns="0" tIns="0" rIns="0" bIns="0" rtlCol="0" anchor="t">
            <a:spAutoFit/>
          </a:bodyPr>
          <a:lstStyle/>
          <a:p>
            <a:pPr algn="l">
              <a:lnSpc>
                <a:spcPts val="4919"/>
              </a:lnSpc>
              <a:spcBef>
                <a:spcPct val="0"/>
              </a:spcBef>
            </a:pPr>
            <a:r>
              <a:rPr lang="en-US" sz="3999">
                <a:solidFill>
                  <a:srgbClr val="000000"/>
                </a:solidFill>
                <a:latin typeface="Canva Sans"/>
                <a:ea typeface="Canva Sans"/>
                <a:cs typeface="Canva Sans"/>
                <a:sym typeface="Canva Sans"/>
              </a:rPr>
              <a:t>N = {C,D,H} </a:t>
            </a:r>
          </a:p>
          <a:p>
            <a:pPr algn="l">
              <a:lnSpc>
                <a:spcPts val="4919"/>
              </a:lnSpc>
              <a:spcBef>
                <a:spcPct val="0"/>
              </a:spcBef>
            </a:pPr>
            <a:r>
              <a:rPr lang="en-US" sz="3999">
                <a:solidFill>
                  <a:srgbClr val="000000"/>
                </a:solidFill>
                <a:latin typeface="Canva Sans"/>
                <a:ea typeface="Canva Sans"/>
                <a:cs typeface="Canva Sans"/>
                <a:sym typeface="Canva Sans"/>
              </a:rPr>
              <a:t>N+F = CDHABEG = Q+ → Q có 1 khóa là CDH</a:t>
            </a:r>
          </a:p>
          <a:p>
            <a:pPr algn="l">
              <a:lnSpc>
                <a:spcPts val="4919"/>
              </a:lnSpc>
              <a:spcBef>
                <a:spcPct val="0"/>
              </a:spcBef>
            </a:pPr>
            <a:r>
              <a:rPr lang="en-US" sz="3999">
                <a:solidFill>
                  <a:srgbClr val="000000"/>
                </a:solidFill>
                <a:latin typeface="Canva Sans"/>
                <a:ea typeface="Canva Sans"/>
                <a:cs typeface="Canva Sans"/>
                <a:sym typeface="Canva Sans"/>
              </a:rPr>
              <a:t>-Xét NF1:</a:t>
            </a:r>
          </a:p>
          <a:p>
            <a:pPr algn="l">
              <a:lnSpc>
                <a:spcPts val="4919"/>
              </a:lnSpc>
              <a:spcBef>
                <a:spcPct val="0"/>
              </a:spcBef>
            </a:pPr>
            <a:r>
              <a:rPr lang="en-US" sz="3999">
                <a:solidFill>
                  <a:srgbClr val="000000"/>
                </a:solidFill>
                <a:latin typeface="Canva Sans"/>
                <a:ea typeface="Canva Sans"/>
                <a:cs typeface="Canva Sans"/>
                <a:sym typeface="Canva Sans"/>
              </a:rPr>
              <a:t>Vì mọi thuộc tính Q đều là thuộc tính đơn è Đạt dạng chuẩn 1NF</a:t>
            </a:r>
          </a:p>
          <a:p>
            <a:pPr algn="l">
              <a:lnSpc>
                <a:spcPts val="4919"/>
              </a:lnSpc>
              <a:spcBef>
                <a:spcPct val="0"/>
              </a:spcBef>
            </a:pPr>
            <a:r>
              <a:rPr lang="en-US" sz="3999">
                <a:solidFill>
                  <a:srgbClr val="000000"/>
                </a:solidFill>
                <a:latin typeface="Canva Sans"/>
                <a:ea typeface="Canva Sans"/>
                <a:cs typeface="Canva Sans"/>
                <a:sym typeface="Canva Sans"/>
              </a:rPr>
              <a:t>-Xét NF2:</a:t>
            </a:r>
          </a:p>
          <a:p>
            <a:pPr algn="l">
              <a:lnSpc>
                <a:spcPts val="4919"/>
              </a:lnSpc>
              <a:spcBef>
                <a:spcPct val="0"/>
              </a:spcBef>
            </a:pPr>
            <a:r>
              <a:rPr lang="en-US" sz="3999">
                <a:solidFill>
                  <a:srgbClr val="000000"/>
                </a:solidFill>
                <a:latin typeface="Canva Sans"/>
                <a:ea typeface="Canva Sans"/>
                <a:cs typeface="Canva Sans"/>
                <a:sym typeface="Canva Sans"/>
              </a:rPr>
              <a:t>+ C →A:</a:t>
            </a:r>
          </a:p>
          <a:p>
            <a:pPr algn="l">
              <a:lnSpc>
                <a:spcPts val="4919"/>
              </a:lnSpc>
              <a:spcBef>
                <a:spcPct val="0"/>
              </a:spcBef>
            </a:pPr>
            <a:r>
              <a:rPr lang="en-US" sz="3999">
                <a:solidFill>
                  <a:srgbClr val="000000"/>
                </a:solidFill>
                <a:latin typeface="Canva Sans"/>
                <a:ea typeface="Canva Sans"/>
                <a:cs typeface="Canva Sans"/>
                <a:sym typeface="Canva Sans"/>
              </a:rPr>
              <a:t>A là thuộc tính không khóa và C là thuộc tính khóa của khóa CDH → Vi phạm dạng chuẩn 2</a:t>
            </a:r>
          </a:p>
          <a:p>
            <a:pPr algn="l">
              <a:lnSpc>
                <a:spcPts val="4919"/>
              </a:lnSpc>
              <a:spcBef>
                <a:spcPct val="0"/>
              </a:spcBef>
            </a:pPr>
            <a:endParaRPr lang="en-US" sz="3999">
              <a:solidFill>
                <a:srgbClr val="000000"/>
              </a:solidFill>
              <a:latin typeface="Canva Sans"/>
              <a:ea typeface="Canva Sans"/>
              <a:cs typeface="Canva Sans"/>
              <a:sym typeface="Canva Sans"/>
            </a:endParaRP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54</a:t>
            </a:r>
          </a:p>
        </p:txBody>
      </p:sp>
      <p:sp>
        <p:nvSpPr>
          <p:cNvPr id="5" name="TextBox 5"/>
          <p:cNvSpPr txBox="1"/>
          <p:nvPr/>
        </p:nvSpPr>
        <p:spPr>
          <a:xfrm>
            <a:off x="9806508" y="1824990"/>
            <a:ext cx="8481492" cy="6814185"/>
          </a:xfrm>
          <a:prstGeom prst="rect">
            <a:avLst/>
          </a:prstGeom>
        </p:spPr>
        <p:txBody>
          <a:bodyPr lIns="0" tIns="0" rIns="0" bIns="0" rtlCol="0" anchor="t">
            <a:spAutoFit/>
          </a:bodyPr>
          <a:lstStyle/>
          <a:p>
            <a:pPr algn="l">
              <a:lnSpc>
                <a:spcPts val="4919"/>
              </a:lnSpc>
              <a:spcBef>
                <a:spcPct val="0"/>
              </a:spcBef>
            </a:pPr>
            <a:r>
              <a:rPr lang="en-US" sz="3999">
                <a:solidFill>
                  <a:srgbClr val="000000"/>
                </a:solidFill>
                <a:latin typeface="Canva Sans"/>
                <a:ea typeface="Canva Sans"/>
                <a:cs typeface="Canva Sans"/>
                <a:sym typeface="Canva Sans"/>
              </a:rPr>
              <a:t>+ C →B:</a:t>
            </a:r>
          </a:p>
          <a:p>
            <a:pPr algn="l">
              <a:lnSpc>
                <a:spcPts val="4919"/>
              </a:lnSpc>
              <a:spcBef>
                <a:spcPct val="0"/>
              </a:spcBef>
            </a:pPr>
            <a:r>
              <a:rPr lang="en-US" sz="3999">
                <a:solidFill>
                  <a:srgbClr val="000000"/>
                </a:solidFill>
                <a:latin typeface="Canva Sans"/>
                <a:ea typeface="Canva Sans"/>
                <a:cs typeface="Canva Sans"/>
                <a:sym typeface="Canva Sans"/>
              </a:rPr>
              <a:t>B là thuộc tính không khóa và C là thuộc tính khóa của khóa CDH →Vi phạm dạng chuẩn 2</a:t>
            </a:r>
          </a:p>
          <a:p>
            <a:pPr algn="l">
              <a:lnSpc>
                <a:spcPts val="4919"/>
              </a:lnSpc>
              <a:spcBef>
                <a:spcPct val="0"/>
              </a:spcBef>
            </a:pPr>
            <a:r>
              <a:rPr lang="en-US" sz="3999">
                <a:solidFill>
                  <a:srgbClr val="000000"/>
                </a:solidFill>
                <a:latin typeface="Canva Sans"/>
                <a:ea typeface="Canva Sans"/>
                <a:cs typeface="Canva Sans"/>
                <a:sym typeface="Canva Sans"/>
              </a:rPr>
              <a:t>+ D→E:</a:t>
            </a:r>
          </a:p>
          <a:p>
            <a:pPr algn="l">
              <a:lnSpc>
                <a:spcPts val="4919"/>
              </a:lnSpc>
              <a:spcBef>
                <a:spcPct val="0"/>
              </a:spcBef>
            </a:pPr>
            <a:r>
              <a:rPr lang="en-US" sz="3999">
                <a:solidFill>
                  <a:srgbClr val="000000"/>
                </a:solidFill>
                <a:latin typeface="Canva Sans"/>
                <a:ea typeface="Canva Sans"/>
                <a:cs typeface="Canva Sans"/>
                <a:sym typeface="Canva Sans"/>
              </a:rPr>
              <a:t>E là thuộc tính không khóa và D là thuộc tính khóa của khóa CDH  →Vi phạm dạng chuẩn 2</a:t>
            </a:r>
          </a:p>
          <a:p>
            <a:pPr algn="l">
              <a:lnSpc>
                <a:spcPts val="4919"/>
              </a:lnSpc>
              <a:spcBef>
                <a:spcPct val="0"/>
              </a:spcBef>
            </a:pPr>
            <a:r>
              <a:rPr lang="en-US" sz="3999">
                <a:solidFill>
                  <a:srgbClr val="000000"/>
                </a:solidFill>
                <a:latin typeface="Canva Sans"/>
                <a:ea typeface="Canva Sans"/>
                <a:cs typeface="Canva Sans"/>
                <a:sym typeface="Canva Sans"/>
              </a:rPr>
              <a:t>Vậy lược đồ quan hệ chỉ đạt dạng chuẩn 1NF</a:t>
            </a:r>
          </a:p>
          <a:p>
            <a:pPr algn="l">
              <a:lnSpc>
                <a:spcPts val="4919"/>
              </a:lnSpc>
              <a:spcBef>
                <a:spcPct val="0"/>
              </a:spcBef>
            </a:pPr>
            <a:endParaRPr lang="en-US" sz="3999">
              <a:solidFill>
                <a:srgbClr val="000000"/>
              </a:solidFill>
              <a:latin typeface="Canva Sans"/>
              <a:ea typeface="Canva Sans"/>
              <a:cs typeface="Canva Sans"/>
              <a:sym typeface="Canva Sans"/>
            </a:endParaRPr>
          </a:p>
        </p:txBody>
      </p:sp>
      <p:sp>
        <p:nvSpPr>
          <p:cNvPr id="6" name="TextBox 6"/>
          <p:cNvSpPr txBox="1"/>
          <p:nvPr/>
        </p:nvSpPr>
        <p:spPr>
          <a:xfrm>
            <a:off x="12217450" y="9486900"/>
            <a:ext cx="5346650"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Ngô Ngọc Phương Trinh</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234848" y="195834"/>
            <a:ext cx="17472944" cy="1242060"/>
          </a:xfrm>
          <a:prstGeom prst="rect">
            <a:avLst/>
          </a:prstGeom>
        </p:spPr>
        <p:txBody>
          <a:bodyPr lIns="0" tIns="0" rIns="0" bIns="0" rtlCol="0" anchor="t">
            <a:spAutoFit/>
          </a:bodyPr>
          <a:lstStyle/>
          <a:p>
            <a:pPr algn="l">
              <a:lnSpc>
                <a:spcPts val="4919"/>
              </a:lnSpc>
              <a:spcBef>
                <a:spcPct val="0"/>
              </a:spcBef>
            </a:pPr>
            <a:r>
              <a:rPr lang="en-US" sz="3999" b="1">
                <a:solidFill>
                  <a:srgbClr val="000000"/>
                </a:solidFill>
                <a:latin typeface="Canva Sans Bold"/>
                <a:ea typeface="Canva Sans Bold"/>
                <a:cs typeface="Canva Sans Bold"/>
                <a:sym typeface="Canva Sans Bold"/>
              </a:rPr>
              <a:t>1/ Cho biết dạng chuẩn của các lược đồ quan hệ sau: </a:t>
            </a:r>
          </a:p>
          <a:p>
            <a:pPr algn="l">
              <a:lnSpc>
                <a:spcPts val="4919"/>
              </a:lnSpc>
              <a:spcBef>
                <a:spcPct val="0"/>
              </a:spcBef>
            </a:pPr>
            <a:r>
              <a:rPr lang="en-US" sz="3999" b="1">
                <a:solidFill>
                  <a:srgbClr val="000000"/>
                </a:solidFill>
                <a:latin typeface="Canva Sans Bold"/>
                <a:ea typeface="Canva Sans Bold"/>
                <a:cs typeface="Canva Sans Bold"/>
                <a:sym typeface="Canva Sans Bold"/>
              </a:rPr>
              <a:t>c) Q(ABCDEGH) F={A→BC, D→E, H→G} </a:t>
            </a:r>
          </a:p>
        </p:txBody>
      </p:sp>
      <p:sp>
        <p:nvSpPr>
          <p:cNvPr id="3" name="TextBox 3"/>
          <p:cNvSpPr txBox="1"/>
          <p:nvPr/>
        </p:nvSpPr>
        <p:spPr>
          <a:xfrm>
            <a:off x="234848" y="1824990"/>
            <a:ext cx="8481492" cy="7433310"/>
          </a:xfrm>
          <a:prstGeom prst="rect">
            <a:avLst/>
          </a:prstGeom>
        </p:spPr>
        <p:txBody>
          <a:bodyPr lIns="0" tIns="0" rIns="0" bIns="0" rtlCol="0" anchor="t">
            <a:spAutoFit/>
          </a:bodyPr>
          <a:lstStyle/>
          <a:p>
            <a:pPr algn="l">
              <a:lnSpc>
                <a:spcPts val="4919"/>
              </a:lnSpc>
              <a:spcBef>
                <a:spcPct val="0"/>
              </a:spcBef>
            </a:pPr>
            <a:r>
              <a:rPr lang="en-US" sz="3999">
                <a:solidFill>
                  <a:srgbClr val="000000"/>
                </a:solidFill>
                <a:latin typeface="Canva Sans"/>
                <a:ea typeface="Canva Sans"/>
                <a:cs typeface="Canva Sans"/>
                <a:sym typeface="Canva Sans"/>
              </a:rPr>
              <a:t>N = {A,D,H} </a:t>
            </a:r>
          </a:p>
          <a:p>
            <a:pPr algn="l">
              <a:lnSpc>
                <a:spcPts val="4919"/>
              </a:lnSpc>
              <a:spcBef>
                <a:spcPct val="0"/>
              </a:spcBef>
            </a:pPr>
            <a:r>
              <a:rPr lang="en-US" sz="3999">
                <a:solidFill>
                  <a:srgbClr val="000000"/>
                </a:solidFill>
                <a:latin typeface="Canva Sans"/>
                <a:ea typeface="Canva Sans"/>
                <a:cs typeface="Canva Sans"/>
                <a:sym typeface="Canva Sans"/>
              </a:rPr>
              <a:t>N+F = ADHBCEG = Q+ → Q có 1 khóa là ADH</a:t>
            </a:r>
          </a:p>
          <a:p>
            <a:pPr algn="l">
              <a:lnSpc>
                <a:spcPts val="4919"/>
              </a:lnSpc>
              <a:spcBef>
                <a:spcPct val="0"/>
              </a:spcBef>
            </a:pPr>
            <a:r>
              <a:rPr lang="en-US" sz="3999">
                <a:solidFill>
                  <a:srgbClr val="000000"/>
                </a:solidFill>
                <a:latin typeface="Canva Sans"/>
                <a:ea typeface="Canva Sans"/>
                <a:cs typeface="Canva Sans"/>
                <a:sym typeface="Canva Sans"/>
              </a:rPr>
              <a:t>-Xét NF1:</a:t>
            </a:r>
          </a:p>
          <a:p>
            <a:pPr algn="l">
              <a:lnSpc>
                <a:spcPts val="4919"/>
              </a:lnSpc>
              <a:spcBef>
                <a:spcPct val="0"/>
              </a:spcBef>
            </a:pPr>
            <a:r>
              <a:rPr lang="en-US" sz="3999">
                <a:solidFill>
                  <a:srgbClr val="000000"/>
                </a:solidFill>
                <a:latin typeface="Canva Sans"/>
                <a:ea typeface="Canva Sans"/>
                <a:cs typeface="Canva Sans"/>
                <a:sym typeface="Canva Sans"/>
              </a:rPr>
              <a:t>Vì mọi thuộc tính Q đều là thuộc tính đơn →Đạt dạng chuẩn 1NF</a:t>
            </a:r>
          </a:p>
          <a:p>
            <a:pPr algn="l">
              <a:lnSpc>
                <a:spcPts val="4919"/>
              </a:lnSpc>
              <a:spcBef>
                <a:spcPct val="0"/>
              </a:spcBef>
            </a:pPr>
            <a:r>
              <a:rPr lang="en-US" sz="3999">
                <a:solidFill>
                  <a:srgbClr val="000000"/>
                </a:solidFill>
                <a:latin typeface="Canva Sans"/>
                <a:ea typeface="Canva Sans"/>
                <a:cs typeface="Canva Sans"/>
                <a:sym typeface="Canva Sans"/>
              </a:rPr>
              <a:t>-Xét NF2:</a:t>
            </a:r>
          </a:p>
          <a:p>
            <a:pPr algn="l">
              <a:lnSpc>
                <a:spcPts val="4919"/>
              </a:lnSpc>
              <a:spcBef>
                <a:spcPct val="0"/>
              </a:spcBef>
            </a:pPr>
            <a:r>
              <a:rPr lang="en-US" sz="3999">
                <a:solidFill>
                  <a:srgbClr val="000000"/>
                </a:solidFill>
                <a:latin typeface="Canva Sans"/>
                <a:ea typeface="Canva Sans"/>
                <a:cs typeface="Canva Sans"/>
                <a:sym typeface="Canva Sans"/>
              </a:rPr>
              <a:t>+ A →B:</a:t>
            </a:r>
          </a:p>
          <a:p>
            <a:pPr algn="l">
              <a:lnSpc>
                <a:spcPts val="4919"/>
              </a:lnSpc>
              <a:spcBef>
                <a:spcPct val="0"/>
              </a:spcBef>
            </a:pPr>
            <a:r>
              <a:rPr lang="en-US" sz="3999">
                <a:solidFill>
                  <a:srgbClr val="000000"/>
                </a:solidFill>
                <a:latin typeface="Canva Sans"/>
                <a:ea typeface="Canva Sans"/>
                <a:cs typeface="Canva Sans"/>
                <a:sym typeface="Canva Sans"/>
              </a:rPr>
              <a:t>B là thuộc tính không khóa và C là thuộc tính khóa của khóa CDH  →Vi phạm dạng chuẩn 2</a:t>
            </a:r>
          </a:p>
          <a:p>
            <a:pPr algn="l">
              <a:lnSpc>
                <a:spcPts val="4919"/>
              </a:lnSpc>
              <a:spcBef>
                <a:spcPct val="0"/>
              </a:spcBef>
            </a:pPr>
            <a:endParaRPr lang="en-US" sz="3999">
              <a:solidFill>
                <a:srgbClr val="000000"/>
              </a:solidFill>
              <a:latin typeface="Canva Sans"/>
              <a:ea typeface="Canva Sans"/>
              <a:cs typeface="Canva Sans"/>
              <a:sym typeface="Canva Sans"/>
            </a:endParaRP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55</a:t>
            </a:r>
          </a:p>
        </p:txBody>
      </p:sp>
      <p:sp>
        <p:nvSpPr>
          <p:cNvPr id="5" name="TextBox 5"/>
          <p:cNvSpPr txBox="1"/>
          <p:nvPr/>
        </p:nvSpPr>
        <p:spPr>
          <a:xfrm>
            <a:off x="9737309" y="1418844"/>
            <a:ext cx="9316680" cy="9290685"/>
          </a:xfrm>
          <a:prstGeom prst="rect">
            <a:avLst/>
          </a:prstGeom>
        </p:spPr>
        <p:txBody>
          <a:bodyPr lIns="0" tIns="0" rIns="0" bIns="0" rtlCol="0" anchor="t">
            <a:spAutoFit/>
          </a:bodyPr>
          <a:lstStyle/>
          <a:p>
            <a:pPr algn="l">
              <a:lnSpc>
                <a:spcPts val="4919"/>
              </a:lnSpc>
              <a:spcBef>
                <a:spcPct val="0"/>
              </a:spcBef>
            </a:pPr>
            <a:r>
              <a:rPr lang="en-US" sz="3999">
                <a:solidFill>
                  <a:srgbClr val="000000"/>
                </a:solidFill>
                <a:latin typeface="Canva Sans"/>
                <a:ea typeface="Canva Sans"/>
                <a:cs typeface="Canva Sans"/>
                <a:sym typeface="Canva Sans"/>
              </a:rPr>
              <a:t>+ A →C:</a:t>
            </a:r>
          </a:p>
          <a:p>
            <a:pPr algn="l">
              <a:lnSpc>
                <a:spcPts val="4919"/>
              </a:lnSpc>
              <a:spcBef>
                <a:spcPct val="0"/>
              </a:spcBef>
            </a:pPr>
            <a:r>
              <a:rPr lang="en-US" sz="3999">
                <a:solidFill>
                  <a:srgbClr val="000000"/>
                </a:solidFill>
                <a:latin typeface="Canva Sans"/>
                <a:ea typeface="Canva Sans"/>
                <a:cs typeface="Canva Sans"/>
                <a:sym typeface="Canva Sans"/>
              </a:rPr>
              <a:t>C là thuộc tính không khóa và A là thuộc tính khóa của khóa CDH →Vi phạm dạng chuẩn 2</a:t>
            </a:r>
          </a:p>
          <a:p>
            <a:pPr algn="l">
              <a:lnSpc>
                <a:spcPts val="4919"/>
              </a:lnSpc>
              <a:spcBef>
                <a:spcPct val="0"/>
              </a:spcBef>
            </a:pPr>
            <a:r>
              <a:rPr lang="en-US" sz="3999">
                <a:solidFill>
                  <a:srgbClr val="000000"/>
                </a:solidFill>
                <a:latin typeface="Canva Sans"/>
                <a:ea typeface="Canva Sans"/>
                <a:cs typeface="Canva Sans"/>
                <a:sym typeface="Canva Sans"/>
              </a:rPr>
              <a:t>+ D→E:</a:t>
            </a:r>
          </a:p>
          <a:p>
            <a:pPr algn="l">
              <a:lnSpc>
                <a:spcPts val="4919"/>
              </a:lnSpc>
              <a:spcBef>
                <a:spcPct val="0"/>
              </a:spcBef>
            </a:pPr>
            <a:r>
              <a:rPr lang="en-US" sz="3999">
                <a:solidFill>
                  <a:srgbClr val="000000"/>
                </a:solidFill>
                <a:latin typeface="Canva Sans"/>
                <a:ea typeface="Canva Sans"/>
                <a:cs typeface="Canva Sans"/>
                <a:sym typeface="Canva Sans"/>
              </a:rPr>
              <a:t>E là thuộc tính không khóa và D là thuộc tính khóa của khóa CDH →Vi phạm dạng chuẩn 2</a:t>
            </a:r>
          </a:p>
          <a:p>
            <a:pPr algn="l">
              <a:lnSpc>
                <a:spcPts val="4919"/>
              </a:lnSpc>
              <a:spcBef>
                <a:spcPct val="0"/>
              </a:spcBef>
            </a:pPr>
            <a:r>
              <a:rPr lang="en-US" sz="3999">
                <a:solidFill>
                  <a:srgbClr val="000000"/>
                </a:solidFill>
                <a:latin typeface="Canva Sans"/>
                <a:ea typeface="Canva Sans"/>
                <a:cs typeface="Canva Sans"/>
                <a:sym typeface="Canva Sans"/>
              </a:rPr>
              <a:t>+ H→G:</a:t>
            </a:r>
          </a:p>
          <a:p>
            <a:pPr algn="l">
              <a:lnSpc>
                <a:spcPts val="4919"/>
              </a:lnSpc>
              <a:spcBef>
                <a:spcPct val="0"/>
              </a:spcBef>
            </a:pPr>
            <a:r>
              <a:rPr lang="en-US" sz="3999">
                <a:solidFill>
                  <a:srgbClr val="000000"/>
                </a:solidFill>
                <a:latin typeface="Canva Sans"/>
                <a:ea typeface="Canva Sans"/>
                <a:cs typeface="Canva Sans"/>
                <a:sym typeface="Canva Sans"/>
              </a:rPr>
              <a:t>G là thuộc tính không khóa và H là thuộc tính khóa của khóa CDH →Vi phạm dạng chuẩn 2</a:t>
            </a:r>
          </a:p>
          <a:p>
            <a:pPr algn="l">
              <a:lnSpc>
                <a:spcPts val="4919"/>
              </a:lnSpc>
              <a:spcBef>
                <a:spcPct val="0"/>
              </a:spcBef>
            </a:pPr>
            <a:r>
              <a:rPr lang="en-US" sz="3999">
                <a:solidFill>
                  <a:srgbClr val="000000"/>
                </a:solidFill>
                <a:latin typeface="Canva Sans"/>
                <a:ea typeface="Canva Sans"/>
                <a:cs typeface="Canva Sans"/>
                <a:sym typeface="Canva Sans"/>
              </a:rPr>
              <a:t>Vậy lược đồ quan hệ chỉ đạt dạng chuẩn 1NF</a:t>
            </a:r>
          </a:p>
          <a:p>
            <a:pPr algn="l">
              <a:lnSpc>
                <a:spcPts val="4919"/>
              </a:lnSpc>
              <a:spcBef>
                <a:spcPct val="0"/>
              </a:spcBef>
            </a:pPr>
            <a:endParaRPr lang="en-US" sz="3999">
              <a:solidFill>
                <a:srgbClr val="000000"/>
              </a:solidFill>
              <a:latin typeface="Canva Sans"/>
              <a:ea typeface="Canva Sans"/>
              <a:cs typeface="Canva Sans"/>
              <a:sym typeface="Canva Sans"/>
            </a:endParaRPr>
          </a:p>
        </p:txBody>
      </p:sp>
      <p:sp>
        <p:nvSpPr>
          <p:cNvPr id="6" name="TextBox 6"/>
          <p:cNvSpPr txBox="1"/>
          <p:nvPr/>
        </p:nvSpPr>
        <p:spPr>
          <a:xfrm>
            <a:off x="0" y="9483725"/>
            <a:ext cx="5346650"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Ngô Ngọc Phương Trinh</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4848" y="195834"/>
            <a:ext cx="17472944" cy="1242060"/>
          </a:xfrm>
          <a:prstGeom prst="rect">
            <a:avLst/>
          </a:prstGeom>
        </p:spPr>
        <p:txBody>
          <a:bodyPr lIns="0" tIns="0" rIns="0" bIns="0" rtlCol="0" anchor="t">
            <a:spAutoFit/>
          </a:bodyPr>
          <a:lstStyle/>
          <a:p>
            <a:pPr algn="l">
              <a:lnSpc>
                <a:spcPts val="4919"/>
              </a:lnSpc>
              <a:spcBef>
                <a:spcPct val="0"/>
              </a:spcBef>
            </a:pPr>
            <a:r>
              <a:rPr lang="en-US" sz="3999" b="1">
                <a:solidFill>
                  <a:srgbClr val="000000"/>
                </a:solidFill>
                <a:latin typeface="Canva Sans Bold"/>
                <a:ea typeface="Canva Sans Bold"/>
                <a:cs typeface="Canva Sans Bold"/>
                <a:sym typeface="Canva Sans Bold"/>
              </a:rPr>
              <a:t>1/ Cho biết dạng chuẩn của các lược đồ quan hệ sau: </a:t>
            </a:r>
          </a:p>
          <a:p>
            <a:pPr algn="l">
              <a:lnSpc>
                <a:spcPts val="4919"/>
              </a:lnSpc>
              <a:spcBef>
                <a:spcPct val="0"/>
              </a:spcBef>
            </a:pPr>
            <a:r>
              <a:rPr lang="en-US" sz="3999" b="1">
                <a:solidFill>
                  <a:srgbClr val="000000"/>
                </a:solidFill>
                <a:latin typeface="Canva Sans Bold"/>
                <a:ea typeface="Canva Sans Bold"/>
                <a:cs typeface="Canva Sans Bold"/>
                <a:sym typeface="Canva Sans Bold"/>
              </a:rPr>
              <a:t>d) Q(ABCDEG); F={AB→C, C→B, ABD→E, G→A}</a:t>
            </a:r>
          </a:p>
        </p:txBody>
      </p:sp>
      <p:sp>
        <p:nvSpPr>
          <p:cNvPr id="3" name="TextBox 3"/>
          <p:cNvSpPr txBox="1"/>
          <p:nvPr/>
        </p:nvSpPr>
        <p:spPr>
          <a:xfrm>
            <a:off x="234848" y="1824990"/>
            <a:ext cx="17472944" cy="8671560"/>
          </a:xfrm>
          <a:prstGeom prst="rect">
            <a:avLst/>
          </a:prstGeom>
        </p:spPr>
        <p:txBody>
          <a:bodyPr lIns="0" tIns="0" rIns="0" bIns="0" rtlCol="0" anchor="t">
            <a:spAutoFit/>
          </a:bodyPr>
          <a:lstStyle/>
          <a:p>
            <a:pPr algn="l">
              <a:lnSpc>
                <a:spcPts val="4919"/>
              </a:lnSpc>
              <a:spcBef>
                <a:spcPct val="0"/>
              </a:spcBef>
            </a:pPr>
            <a:r>
              <a:rPr lang="en-US" sz="3999">
                <a:solidFill>
                  <a:srgbClr val="000000"/>
                </a:solidFill>
                <a:latin typeface="Canva Sans"/>
                <a:ea typeface="Canva Sans"/>
                <a:cs typeface="Canva Sans"/>
                <a:sym typeface="Canva Sans"/>
              </a:rPr>
              <a:t>N = {D,G}</a:t>
            </a:r>
          </a:p>
          <a:p>
            <a:pPr algn="l">
              <a:lnSpc>
                <a:spcPts val="4919"/>
              </a:lnSpc>
              <a:spcBef>
                <a:spcPct val="0"/>
              </a:spcBef>
            </a:pPr>
            <a:r>
              <a:rPr lang="en-US" sz="3999">
                <a:solidFill>
                  <a:srgbClr val="000000"/>
                </a:solidFill>
                <a:latin typeface="Canva Sans"/>
                <a:ea typeface="Canva Sans"/>
                <a:cs typeface="Canva Sans"/>
                <a:sym typeface="Canva Sans"/>
              </a:rPr>
              <a:t>N+F = DGA ≠ Q+</a:t>
            </a:r>
          </a:p>
          <a:p>
            <a:pPr algn="l">
              <a:lnSpc>
                <a:spcPts val="4919"/>
              </a:lnSpc>
              <a:spcBef>
                <a:spcPct val="0"/>
              </a:spcBef>
            </a:pPr>
            <a:r>
              <a:rPr lang="en-US" sz="3999">
                <a:solidFill>
                  <a:srgbClr val="000000"/>
                </a:solidFill>
                <a:latin typeface="Canva Sans"/>
                <a:ea typeface="Canva Sans"/>
                <a:cs typeface="Canva Sans"/>
                <a:sym typeface="Canva Sans"/>
              </a:rPr>
              <a:t>{DGC}+ = DGCBAE = Q+ → là khóa</a:t>
            </a:r>
          </a:p>
          <a:p>
            <a:pPr algn="l">
              <a:lnSpc>
                <a:spcPts val="4919"/>
              </a:lnSpc>
              <a:spcBef>
                <a:spcPct val="0"/>
              </a:spcBef>
            </a:pPr>
            <a:r>
              <a:rPr lang="en-US" sz="3999">
                <a:solidFill>
                  <a:srgbClr val="000000"/>
                </a:solidFill>
                <a:latin typeface="Canva Sans"/>
                <a:ea typeface="Canva Sans"/>
                <a:cs typeface="Canva Sans"/>
                <a:sym typeface="Canva Sans"/>
              </a:rPr>
              <a:t>-Xét NF1:</a:t>
            </a:r>
          </a:p>
          <a:p>
            <a:pPr algn="l">
              <a:lnSpc>
                <a:spcPts val="4919"/>
              </a:lnSpc>
              <a:spcBef>
                <a:spcPct val="0"/>
              </a:spcBef>
            </a:pPr>
            <a:r>
              <a:rPr lang="en-US" sz="3999">
                <a:solidFill>
                  <a:srgbClr val="000000"/>
                </a:solidFill>
                <a:latin typeface="Canva Sans"/>
                <a:ea typeface="Canva Sans"/>
                <a:cs typeface="Canva Sans"/>
                <a:sym typeface="Canva Sans"/>
              </a:rPr>
              <a:t>Vì mọi thuộc tính Q đều là thuộc tính đơn → Đạt dạng chuẩn 1NF</a:t>
            </a:r>
          </a:p>
          <a:p>
            <a:pPr algn="l">
              <a:lnSpc>
                <a:spcPts val="4919"/>
              </a:lnSpc>
              <a:spcBef>
                <a:spcPct val="0"/>
              </a:spcBef>
            </a:pPr>
            <a:r>
              <a:rPr lang="en-US" sz="3999">
                <a:solidFill>
                  <a:srgbClr val="000000"/>
                </a:solidFill>
                <a:latin typeface="Canva Sans"/>
                <a:ea typeface="Canva Sans"/>
                <a:cs typeface="Canva Sans"/>
                <a:sym typeface="Canva Sans"/>
              </a:rPr>
              <a:t>-Xét NF2:</a:t>
            </a:r>
          </a:p>
          <a:p>
            <a:pPr algn="l">
              <a:lnSpc>
                <a:spcPts val="4919"/>
              </a:lnSpc>
              <a:spcBef>
                <a:spcPct val="0"/>
              </a:spcBef>
            </a:pPr>
            <a:r>
              <a:rPr lang="en-US" sz="3999">
                <a:solidFill>
                  <a:srgbClr val="000000"/>
                </a:solidFill>
                <a:latin typeface="Canva Sans"/>
                <a:ea typeface="Canva Sans"/>
                <a:cs typeface="Canva Sans"/>
                <a:sym typeface="Canva Sans"/>
              </a:rPr>
              <a:t>+ C →B :</a:t>
            </a:r>
          </a:p>
          <a:p>
            <a:pPr algn="l">
              <a:lnSpc>
                <a:spcPts val="4919"/>
              </a:lnSpc>
              <a:spcBef>
                <a:spcPct val="0"/>
              </a:spcBef>
            </a:pPr>
            <a:r>
              <a:rPr lang="en-US" sz="3999">
                <a:solidFill>
                  <a:srgbClr val="000000"/>
                </a:solidFill>
                <a:latin typeface="Canva Sans"/>
                <a:ea typeface="Canva Sans"/>
                <a:cs typeface="Canva Sans"/>
                <a:sym typeface="Canva Sans"/>
              </a:rPr>
              <a:t>B là thuộc tính không khóa và C là thuộc tính khóa của khóa DGC→Vi phạm dạng chuẩn 2</a:t>
            </a:r>
          </a:p>
          <a:p>
            <a:pPr algn="l">
              <a:lnSpc>
                <a:spcPts val="4919"/>
              </a:lnSpc>
              <a:spcBef>
                <a:spcPct val="0"/>
              </a:spcBef>
            </a:pPr>
            <a:r>
              <a:rPr lang="en-US" sz="3999">
                <a:solidFill>
                  <a:srgbClr val="000000"/>
                </a:solidFill>
                <a:latin typeface="Canva Sans"/>
                <a:ea typeface="Canva Sans"/>
                <a:cs typeface="Canva Sans"/>
                <a:sym typeface="Canva Sans"/>
              </a:rPr>
              <a:t>+ G →A:</a:t>
            </a:r>
          </a:p>
          <a:p>
            <a:pPr algn="l">
              <a:lnSpc>
                <a:spcPts val="4919"/>
              </a:lnSpc>
              <a:spcBef>
                <a:spcPct val="0"/>
              </a:spcBef>
            </a:pPr>
            <a:r>
              <a:rPr lang="en-US" sz="3999">
                <a:solidFill>
                  <a:srgbClr val="000000"/>
                </a:solidFill>
                <a:latin typeface="Canva Sans"/>
                <a:ea typeface="Canva Sans"/>
                <a:cs typeface="Canva Sans"/>
                <a:sym typeface="Canva Sans"/>
              </a:rPr>
              <a:t>A là thuộc tính không khóa và G là thuộc tính khóa của khóa DGC→Vi phạm dạng chuẩn 2</a:t>
            </a:r>
          </a:p>
          <a:p>
            <a:pPr algn="l">
              <a:lnSpc>
                <a:spcPts val="4919"/>
              </a:lnSpc>
              <a:spcBef>
                <a:spcPct val="0"/>
              </a:spcBef>
            </a:pPr>
            <a:r>
              <a:rPr lang="en-US" sz="3999">
                <a:solidFill>
                  <a:srgbClr val="000000"/>
                </a:solidFill>
                <a:latin typeface="Canva Sans"/>
                <a:ea typeface="Canva Sans"/>
                <a:cs typeface="Canva Sans"/>
                <a:sym typeface="Canva Sans"/>
              </a:rPr>
              <a:t>Vậy lược đồ quan hệ chỉ đạt dạng chuẩn 1NF</a:t>
            </a:r>
          </a:p>
          <a:p>
            <a:pPr algn="l">
              <a:lnSpc>
                <a:spcPts val="4919"/>
              </a:lnSpc>
              <a:spcBef>
                <a:spcPct val="0"/>
              </a:spcBef>
            </a:pPr>
            <a:endParaRPr lang="en-US" sz="3999">
              <a:solidFill>
                <a:srgbClr val="000000"/>
              </a:solidFill>
              <a:latin typeface="Canva Sans"/>
              <a:ea typeface="Canva Sans"/>
              <a:cs typeface="Canva Sans"/>
              <a:sym typeface="Canva Sans"/>
            </a:endParaRP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56</a:t>
            </a:r>
          </a:p>
        </p:txBody>
      </p:sp>
      <p:sp>
        <p:nvSpPr>
          <p:cNvPr id="5" name="TextBox 5"/>
          <p:cNvSpPr txBox="1"/>
          <p:nvPr/>
        </p:nvSpPr>
        <p:spPr>
          <a:xfrm>
            <a:off x="12046744" y="9483725"/>
            <a:ext cx="5346650"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Ngô Ngọc Phương Trinh</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4848" y="195834"/>
            <a:ext cx="17472944" cy="1242060"/>
          </a:xfrm>
          <a:prstGeom prst="rect">
            <a:avLst/>
          </a:prstGeom>
        </p:spPr>
        <p:txBody>
          <a:bodyPr lIns="0" tIns="0" rIns="0" bIns="0" rtlCol="0" anchor="t">
            <a:spAutoFit/>
          </a:bodyPr>
          <a:lstStyle/>
          <a:p>
            <a:pPr algn="l">
              <a:lnSpc>
                <a:spcPts val="4919"/>
              </a:lnSpc>
              <a:spcBef>
                <a:spcPct val="0"/>
              </a:spcBef>
            </a:pPr>
            <a:r>
              <a:rPr lang="en-US" sz="3999" b="1">
                <a:solidFill>
                  <a:srgbClr val="000000"/>
                </a:solidFill>
                <a:latin typeface="Canva Sans Bold"/>
                <a:ea typeface="Canva Sans Bold"/>
                <a:cs typeface="Canva Sans Bold"/>
                <a:sym typeface="Canva Sans Bold"/>
              </a:rPr>
              <a:t>1/ Cho biết dạng chuẩn của các lược đồ quan hệ sau: </a:t>
            </a:r>
          </a:p>
          <a:p>
            <a:pPr algn="l">
              <a:lnSpc>
                <a:spcPts val="4919"/>
              </a:lnSpc>
              <a:spcBef>
                <a:spcPct val="0"/>
              </a:spcBef>
            </a:pPr>
            <a:r>
              <a:rPr lang="en-US" sz="3999" b="1">
                <a:solidFill>
                  <a:srgbClr val="000000"/>
                </a:solidFill>
                <a:latin typeface="Canva Sans Bold"/>
                <a:ea typeface="Canva Sans Bold"/>
                <a:cs typeface="Canva Sans Bold"/>
                <a:sym typeface="Canva Sans Bold"/>
              </a:rPr>
              <a:t>e) Q(ABCDEGHI); F={AC→B, BI→ACD, ABC→D, H→I, ACE→BCG, CG→AE}</a:t>
            </a:r>
          </a:p>
        </p:txBody>
      </p:sp>
      <p:sp>
        <p:nvSpPr>
          <p:cNvPr id="3" name="TextBox 3"/>
          <p:cNvSpPr txBox="1"/>
          <p:nvPr/>
        </p:nvSpPr>
        <p:spPr>
          <a:xfrm>
            <a:off x="234848" y="1824990"/>
            <a:ext cx="17472944" cy="6195060"/>
          </a:xfrm>
          <a:prstGeom prst="rect">
            <a:avLst/>
          </a:prstGeom>
        </p:spPr>
        <p:txBody>
          <a:bodyPr lIns="0" tIns="0" rIns="0" bIns="0" rtlCol="0" anchor="t">
            <a:spAutoFit/>
          </a:bodyPr>
          <a:lstStyle/>
          <a:p>
            <a:pPr algn="l">
              <a:lnSpc>
                <a:spcPts val="4919"/>
              </a:lnSpc>
              <a:spcBef>
                <a:spcPct val="0"/>
              </a:spcBef>
            </a:pPr>
            <a:r>
              <a:rPr lang="en-US" sz="3999">
                <a:solidFill>
                  <a:srgbClr val="000000"/>
                </a:solidFill>
                <a:latin typeface="Canva Sans"/>
                <a:ea typeface="Canva Sans"/>
                <a:cs typeface="Canva Sans"/>
                <a:sym typeface="Canva Sans"/>
              </a:rPr>
              <a:t>N = {H}</a:t>
            </a:r>
          </a:p>
          <a:p>
            <a:pPr algn="l">
              <a:lnSpc>
                <a:spcPts val="4919"/>
              </a:lnSpc>
              <a:spcBef>
                <a:spcPct val="0"/>
              </a:spcBef>
            </a:pPr>
            <a:r>
              <a:rPr lang="en-US" sz="3999">
                <a:solidFill>
                  <a:srgbClr val="000000"/>
                </a:solidFill>
                <a:latin typeface="Canva Sans"/>
                <a:ea typeface="Canva Sans"/>
                <a:cs typeface="Canva Sans"/>
                <a:sym typeface="Canva Sans"/>
              </a:rPr>
              <a:t>N+F = HI ≠ Q+</a:t>
            </a:r>
          </a:p>
          <a:p>
            <a:pPr algn="l">
              <a:lnSpc>
                <a:spcPts val="4919"/>
              </a:lnSpc>
              <a:spcBef>
                <a:spcPct val="0"/>
              </a:spcBef>
            </a:pPr>
            <a:r>
              <a:rPr lang="en-US" sz="3999">
                <a:solidFill>
                  <a:srgbClr val="000000"/>
                </a:solidFill>
                <a:latin typeface="Canva Sans"/>
                <a:ea typeface="Canva Sans"/>
                <a:cs typeface="Canva Sans"/>
                <a:sym typeface="Canva Sans"/>
              </a:rPr>
              <a:t>{DGC}+ = HACEBDIG = Q+ → là khóa</a:t>
            </a:r>
          </a:p>
          <a:p>
            <a:pPr algn="l">
              <a:lnSpc>
                <a:spcPts val="4919"/>
              </a:lnSpc>
              <a:spcBef>
                <a:spcPct val="0"/>
              </a:spcBef>
            </a:pPr>
            <a:r>
              <a:rPr lang="en-US" sz="3999">
                <a:solidFill>
                  <a:srgbClr val="000000"/>
                </a:solidFill>
                <a:latin typeface="Canva Sans"/>
                <a:ea typeface="Canva Sans"/>
                <a:cs typeface="Canva Sans"/>
                <a:sym typeface="Canva Sans"/>
              </a:rPr>
              <a:t>-Xét NF1:</a:t>
            </a:r>
          </a:p>
          <a:p>
            <a:pPr algn="l">
              <a:lnSpc>
                <a:spcPts val="4919"/>
              </a:lnSpc>
              <a:spcBef>
                <a:spcPct val="0"/>
              </a:spcBef>
            </a:pPr>
            <a:r>
              <a:rPr lang="en-US" sz="3999">
                <a:solidFill>
                  <a:srgbClr val="000000"/>
                </a:solidFill>
                <a:latin typeface="Canva Sans"/>
                <a:ea typeface="Canva Sans"/>
                <a:cs typeface="Canva Sans"/>
                <a:sym typeface="Canva Sans"/>
              </a:rPr>
              <a:t>Vì mọi thuộc tính Q đều là thuộc tính đơn →Đạt dạng chuẩn 1NF</a:t>
            </a:r>
          </a:p>
          <a:p>
            <a:pPr algn="l">
              <a:lnSpc>
                <a:spcPts val="4919"/>
              </a:lnSpc>
              <a:spcBef>
                <a:spcPct val="0"/>
              </a:spcBef>
            </a:pPr>
            <a:r>
              <a:rPr lang="en-US" sz="3999">
                <a:solidFill>
                  <a:srgbClr val="000000"/>
                </a:solidFill>
                <a:latin typeface="Canva Sans"/>
                <a:ea typeface="Canva Sans"/>
                <a:cs typeface="Canva Sans"/>
                <a:sym typeface="Canva Sans"/>
              </a:rPr>
              <a:t>-Xét NF2:</a:t>
            </a:r>
          </a:p>
          <a:p>
            <a:pPr algn="l">
              <a:lnSpc>
                <a:spcPts val="4919"/>
              </a:lnSpc>
              <a:spcBef>
                <a:spcPct val="0"/>
              </a:spcBef>
            </a:pPr>
            <a:r>
              <a:rPr lang="en-US" sz="3999">
                <a:solidFill>
                  <a:srgbClr val="000000"/>
                </a:solidFill>
                <a:latin typeface="Canva Sans"/>
                <a:ea typeface="Canva Sans"/>
                <a:cs typeface="Canva Sans"/>
                <a:sym typeface="Canva Sans"/>
              </a:rPr>
              <a:t>+ AC →B  :</a:t>
            </a:r>
          </a:p>
          <a:p>
            <a:pPr algn="l">
              <a:lnSpc>
                <a:spcPts val="4919"/>
              </a:lnSpc>
              <a:spcBef>
                <a:spcPct val="0"/>
              </a:spcBef>
            </a:pPr>
            <a:r>
              <a:rPr lang="en-US" sz="3999">
                <a:solidFill>
                  <a:srgbClr val="000000"/>
                </a:solidFill>
                <a:latin typeface="Canva Sans"/>
                <a:ea typeface="Canva Sans"/>
                <a:cs typeface="Canva Sans"/>
                <a:sym typeface="Canva Sans"/>
              </a:rPr>
              <a:t>B là thuộc tính không khóa và AC là thuộc tính khóa của khóa HACE →Vi phạm dạng chuẩn 2</a:t>
            </a:r>
          </a:p>
          <a:p>
            <a:pPr algn="l">
              <a:lnSpc>
                <a:spcPts val="4919"/>
              </a:lnSpc>
              <a:spcBef>
                <a:spcPct val="0"/>
              </a:spcBef>
            </a:pPr>
            <a:endParaRPr lang="en-US" sz="3999">
              <a:solidFill>
                <a:srgbClr val="000000"/>
              </a:solidFill>
              <a:latin typeface="Canva Sans"/>
              <a:ea typeface="Canva Sans"/>
              <a:cs typeface="Canva Sans"/>
              <a:sym typeface="Canva Sans"/>
            </a:endParaRP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57</a:t>
            </a:r>
          </a:p>
        </p:txBody>
      </p:sp>
      <p:sp>
        <p:nvSpPr>
          <p:cNvPr id="5" name="TextBox 5"/>
          <p:cNvSpPr txBox="1"/>
          <p:nvPr/>
        </p:nvSpPr>
        <p:spPr>
          <a:xfrm>
            <a:off x="12064380" y="9483725"/>
            <a:ext cx="5346650"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Ngô Ngọc Phương Trinh</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4848" y="195834"/>
            <a:ext cx="17472944" cy="1242060"/>
          </a:xfrm>
          <a:prstGeom prst="rect">
            <a:avLst/>
          </a:prstGeom>
        </p:spPr>
        <p:txBody>
          <a:bodyPr lIns="0" tIns="0" rIns="0" bIns="0" rtlCol="0" anchor="t">
            <a:spAutoFit/>
          </a:bodyPr>
          <a:lstStyle/>
          <a:p>
            <a:pPr algn="l">
              <a:lnSpc>
                <a:spcPts val="4919"/>
              </a:lnSpc>
              <a:spcBef>
                <a:spcPct val="0"/>
              </a:spcBef>
            </a:pPr>
            <a:r>
              <a:rPr lang="en-US" sz="3999" b="1">
                <a:solidFill>
                  <a:srgbClr val="000000"/>
                </a:solidFill>
                <a:latin typeface="Canva Sans Bold"/>
                <a:ea typeface="Canva Sans Bold"/>
                <a:cs typeface="Canva Sans Bold"/>
                <a:sym typeface="Canva Sans Bold"/>
              </a:rPr>
              <a:t>1/ Cho biết dạng chuẩn của các lược đồ quan hệ sau: </a:t>
            </a:r>
          </a:p>
          <a:p>
            <a:pPr algn="l">
              <a:lnSpc>
                <a:spcPts val="4919"/>
              </a:lnSpc>
              <a:spcBef>
                <a:spcPct val="0"/>
              </a:spcBef>
            </a:pPr>
            <a:r>
              <a:rPr lang="en-US" sz="3999" b="1">
                <a:solidFill>
                  <a:srgbClr val="000000"/>
                </a:solidFill>
                <a:latin typeface="Canva Sans Bold"/>
                <a:ea typeface="Canva Sans Bold"/>
                <a:cs typeface="Canva Sans Bold"/>
                <a:sym typeface="Canva Sans Bold"/>
              </a:rPr>
              <a:t>e) Q(ABCDEGHI); F={AC→B, BI→ACD, ABC→D, H→I, ACE→BCG, CG→AE}</a:t>
            </a:r>
          </a:p>
        </p:txBody>
      </p:sp>
      <p:sp>
        <p:nvSpPr>
          <p:cNvPr id="3" name="TextBox 3"/>
          <p:cNvSpPr txBox="1"/>
          <p:nvPr/>
        </p:nvSpPr>
        <p:spPr>
          <a:xfrm>
            <a:off x="234848" y="1824990"/>
            <a:ext cx="17472944" cy="6814185"/>
          </a:xfrm>
          <a:prstGeom prst="rect">
            <a:avLst/>
          </a:prstGeom>
        </p:spPr>
        <p:txBody>
          <a:bodyPr lIns="0" tIns="0" rIns="0" bIns="0" rtlCol="0" anchor="t">
            <a:spAutoFit/>
          </a:bodyPr>
          <a:lstStyle/>
          <a:p>
            <a:pPr algn="l">
              <a:lnSpc>
                <a:spcPts val="4919"/>
              </a:lnSpc>
              <a:spcBef>
                <a:spcPct val="0"/>
              </a:spcBef>
            </a:pPr>
            <a:r>
              <a:rPr lang="en-US" sz="3999">
                <a:solidFill>
                  <a:srgbClr val="000000"/>
                </a:solidFill>
                <a:latin typeface="Canva Sans"/>
                <a:ea typeface="Canva Sans"/>
                <a:cs typeface="Canva Sans"/>
                <a:sym typeface="Canva Sans"/>
              </a:rPr>
              <a:t>+ AC→D:</a:t>
            </a:r>
          </a:p>
          <a:p>
            <a:pPr algn="l">
              <a:lnSpc>
                <a:spcPts val="4919"/>
              </a:lnSpc>
              <a:spcBef>
                <a:spcPct val="0"/>
              </a:spcBef>
            </a:pPr>
            <a:r>
              <a:rPr lang="en-US" sz="3999">
                <a:solidFill>
                  <a:srgbClr val="000000"/>
                </a:solidFill>
                <a:latin typeface="Canva Sans"/>
                <a:ea typeface="Canva Sans"/>
                <a:cs typeface="Canva Sans"/>
                <a:sym typeface="Canva Sans"/>
              </a:rPr>
              <a:t>D là thuộc tính không khóa và AC là thuộc tính khóa của khóa HACE →Vi phạm dạng chuẩn 2</a:t>
            </a:r>
          </a:p>
          <a:p>
            <a:pPr algn="l">
              <a:lnSpc>
                <a:spcPts val="4919"/>
              </a:lnSpc>
              <a:spcBef>
                <a:spcPct val="0"/>
              </a:spcBef>
            </a:pPr>
            <a:r>
              <a:rPr lang="en-US" sz="3999">
                <a:solidFill>
                  <a:srgbClr val="000000"/>
                </a:solidFill>
                <a:latin typeface="Canva Sans"/>
                <a:ea typeface="Canva Sans"/>
                <a:cs typeface="Canva Sans"/>
                <a:sym typeface="Canva Sans"/>
              </a:rPr>
              <a:t>+ H →I :</a:t>
            </a:r>
          </a:p>
          <a:p>
            <a:pPr algn="l">
              <a:lnSpc>
                <a:spcPts val="4919"/>
              </a:lnSpc>
              <a:spcBef>
                <a:spcPct val="0"/>
              </a:spcBef>
            </a:pPr>
            <a:r>
              <a:rPr lang="en-US" sz="3999">
                <a:solidFill>
                  <a:srgbClr val="000000"/>
                </a:solidFill>
                <a:latin typeface="Canva Sans"/>
                <a:ea typeface="Canva Sans"/>
                <a:cs typeface="Canva Sans"/>
                <a:sym typeface="Canva Sans"/>
              </a:rPr>
              <a:t>I là thuộc tính không khóa và H là thuộc tính khóa của khóa HACE→Vi phạm dạng chuẩn 2</a:t>
            </a:r>
          </a:p>
          <a:p>
            <a:pPr algn="l">
              <a:lnSpc>
                <a:spcPts val="4919"/>
              </a:lnSpc>
              <a:spcBef>
                <a:spcPct val="0"/>
              </a:spcBef>
            </a:pPr>
            <a:r>
              <a:rPr lang="en-US" sz="3999">
                <a:solidFill>
                  <a:srgbClr val="000000"/>
                </a:solidFill>
                <a:latin typeface="Canva Sans"/>
                <a:ea typeface="Canva Sans"/>
                <a:cs typeface="Canva Sans"/>
                <a:sym typeface="Canva Sans"/>
              </a:rPr>
              <a:t>+ ACE →G:</a:t>
            </a:r>
          </a:p>
          <a:p>
            <a:pPr algn="l">
              <a:lnSpc>
                <a:spcPts val="4919"/>
              </a:lnSpc>
              <a:spcBef>
                <a:spcPct val="0"/>
              </a:spcBef>
            </a:pPr>
            <a:r>
              <a:rPr lang="en-US" sz="3999">
                <a:solidFill>
                  <a:srgbClr val="000000"/>
                </a:solidFill>
                <a:latin typeface="Canva Sans"/>
                <a:ea typeface="Canva Sans"/>
                <a:cs typeface="Canva Sans"/>
                <a:sym typeface="Canva Sans"/>
              </a:rPr>
              <a:t>G là thuộc tính không khóa và ACE là thuộc tính khóa của khóa HACE → Vi phạm dạng chuẩn 2</a:t>
            </a:r>
          </a:p>
          <a:p>
            <a:pPr algn="l">
              <a:lnSpc>
                <a:spcPts val="4919"/>
              </a:lnSpc>
              <a:spcBef>
                <a:spcPct val="0"/>
              </a:spcBef>
            </a:pPr>
            <a:r>
              <a:rPr lang="en-US" sz="3999">
                <a:solidFill>
                  <a:srgbClr val="000000"/>
                </a:solidFill>
                <a:latin typeface="Canva Sans"/>
                <a:ea typeface="Canva Sans"/>
                <a:cs typeface="Canva Sans"/>
                <a:sym typeface="Canva Sans"/>
              </a:rPr>
              <a:t>Vậy lược đồ quan hệ chỉ đạt dạng chuẩn 1NF</a:t>
            </a:r>
          </a:p>
          <a:p>
            <a:pPr algn="l">
              <a:lnSpc>
                <a:spcPts val="4919"/>
              </a:lnSpc>
              <a:spcBef>
                <a:spcPct val="0"/>
              </a:spcBef>
            </a:pPr>
            <a:endParaRPr lang="en-US" sz="3999">
              <a:solidFill>
                <a:srgbClr val="000000"/>
              </a:solidFill>
              <a:latin typeface="Canva Sans"/>
              <a:ea typeface="Canva Sans"/>
              <a:cs typeface="Canva Sans"/>
              <a:sym typeface="Canva Sans"/>
            </a:endParaRP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58</a:t>
            </a:r>
          </a:p>
        </p:txBody>
      </p:sp>
      <p:sp>
        <p:nvSpPr>
          <p:cNvPr id="5" name="TextBox 5"/>
          <p:cNvSpPr txBox="1"/>
          <p:nvPr/>
        </p:nvSpPr>
        <p:spPr>
          <a:xfrm>
            <a:off x="11477490" y="9332912"/>
            <a:ext cx="5346650"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Ngô Ngọc Phương Trinh</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Freeform 2"/>
          <p:cNvSpPr/>
          <p:nvPr/>
        </p:nvSpPr>
        <p:spPr>
          <a:xfrm>
            <a:off x="-1117328" y="-790402"/>
            <a:ext cx="3223648" cy="3735639"/>
          </a:xfrm>
          <a:custGeom>
            <a:avLst/>
            <a:gdLst/>
            <a:ahLst/>
            <a:cxnLst/>
            <a:rect l="l" t="t" r="r" b="b"/>
            <a:pathLst>
              <a:path w="3223648" h="3735639">
                <a:moveTo>
                  <a:pt x="0" y="0"/>
                </a:moveTo>
                <a:lnTo>
                  <a:pt x="3223648" y="0"/>
                </a:lnTo>
                <a:lnTo>
                  <a:pt x="3223648" y="3735639"/>
                </a:lnTo>
                <a:lnTo>
                  <a:pt x="0" y="3735639"/>
                </a:lnTo>
                <a:lnTo>
                  <a:pt x="0" y="0"/>
                </a:lnTo>
                <a:close/>
              </a:path>
            </a:pathLst>
          </a:custGeom>
          <a:blipFill>
            <a:blip r:embed="rId2"/>
            <a:stretch>
              <a:fillRect/>
            </a:stretch>
          </a:blipFill>
        </p:spPr>
      </p:sp>
      <p:sp>
        <p:nvSpPr>
          <p:cNvPr id="3" name="Freeform 3"/>
          <p:cNvSpPr/>
          <p:nvPr/>
        </p:nvSpPr>
        <p:spPr>
          <a:xfrm rot="122722">
            <a:off x="271786" y="612605"/>
            <a:ext cx="2476725" cy="1325983"/>
          </a:xfrm>
          <a:custGeom>
            <a:avLst/>
            <a:gdLst/>
            <a:ahLst/>
            <a:cxnLst/>
            <a:rect l="l" t="t" r="r" b="b"/>
            <a:pathLst>
              <a:path w="2476725" h="1325983">
                <a:moveTo>
                  <a:pt x="0" y="0"/>
                </a:moveTo>
                <a:lnTo>
                  <a:pt x="2476725" y="0"/>
                </a:lnTo>
                <a:lnTo>
                  <a:pt x="2476725" y="1325982"/>
                </a:lnTo>
                <a:lnTo>
                  <a:pt x="0" y="1325982"/>
                </a:lnTo>
                <a:lnTo>
                  <a:pt x="0" y="0"/>
                </a:lnTo>
                <a:close/>
              </a:path>
            </a:pathLst>
          </a:custGeom>
          <a:blipFill>
            <a:blip r:embed="rId3"/>
            <a:stretch>
              <a:fillRect/>
            </a:stretch>
          </a:blipFill>
        </p:spPr>
      </p:sp>
      <p:sp>
        <p:nvSpPr>
          <p:cNvPr id="4" name="Freeform 4"/>
          <p:cNvSpPr/>
          <p:nvPr/>
        </p:nvSpPr>
        <p:spPr>
          <a:xfrm>
            <a:off x="14957545" y="7086166"/>
            <a:ext cx="8765490" cy="5065179"/>
          </a:xfrm>
          <a:custGeom>
            <a:avLst/>
            <a:gdLst/>
            <a:ahLst/>
            <a:cxnLst/>
            <a:rect l="l" t="t" r="r" b="b"/>
            <a:pathLst>
              <a:path w="8765490" h="5065179">
                <a:moveTo>
                  <a:pt x="0" y="0"/>
                </a:moveTo>
                <a:lnTo>
                  <a:pt x="8765490" y="0"/>
                </a:lnTo>
                <a:lnTo>
                  <a:pt x="8765490" y="5065179"/>
                </a:lnTo>
                <a:lnTo>
                  <a:pt x="0" y="5065179"/>
                </a:lnTo>
                <a:lnTo>
                  <a:pt x="0" y="0"/>
                </a:lnTo>
                <a:close/>
              </a:path>
            </a:pathLst>
          </a:custGeom>
          <a:blipFill>
            <a:blip r:embed="rId4"/>
            <a:stretch>
              <a:fillRect/>
            </a:stretch>
          </a:blipFill>
        </p:spPr>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59</a:t>
            </a:r>
          </a:p>
        </p:txBody>
      </p:sp>
      <p:sp>
        <p:nvSpPr>
          <p:cNvPr id="6" name="TextBox 6"/>
          <p:cNvSpPr txBox="1"/>
          <p:nvPr/>
        </p:nvSpPr>
        <p:spPr>
          <a:xfrm>
            <a:off x="2655209" y="157983"/>
            <a:ext cx="1572369" cy="745491"/>
          </a:xfrm>
          <a:prstGeom prst="rect">
            <a:avLst/>
          </a:prstGeom>
        </p:spPr>
        <p:txBody>
          <a:bodyPr lIns="0" tIns="0" rIns="0" bIns="0" rtlCol="0" anchor="t">
            <a:spAutoFit/>
          </a:bodyPr>
          <a:lstStyle/>
          <a:p>
            <a:pPr algn="ctr">
              <a:lnSpc>
                <a:spcPts val="6159"/>
              </a:lnSpc>
              <a:spcBef>
                <a:spcPct val="0"/>
              </a:spcBef>
            </a:pPr>
            <a:r>
              <a:rPr lang="en-US" sz="4399" b="1">
                <a:solidFill>
                  <a:srgbClr val="000000"/>
                </a:solidFill>
                <a:latin typeface="Clear Sans Bold"/>
                <a:ea typeface="Clear Sans Bold"/>
                <a:cs typeface="Clear Sans Bold"/>
                <a:sym typeface="Clear Sans Bold"/>
              </a:rPr>
              <a:t>CÂU 2</a:t>
            </a:r>
          </a:p>
        </p:txBody>
      </p:sp>
      <p:sp>
        <p:nvSpPr>
          <p:cNvPr id="7" name="TextBox 7"/>
          <p:cNvSpPr txBox="1"/>
          <p:nvPr/>
        </p:nvSpPr>
        <p:spPr>
          <a:xfrm>
            <a:off x="2771385" y="954604"/>
            <a:ext cx="12357371" cy="622935"/>
          </a:xfrm>
          <a:prstGeom prst="rect">
            <a:avLst/>
          </a:prstGeom>
        </p:spPr>
        <p:txBody>
          <a:bodyPr lIns="0" tIns="0" rIns="0" bIns="0" rtlCol="0" anchor="t">
            <a:spAutoFit/>
          </a:bodyPr>
          <a:lstStyle/>
          <a:p>
            <a:pPr algn="l">
              <a:lnSpc>
                <a:spcPts val="4919"/>
              </a:lnSpc>
              <a:spcBef>
                <a:spcPct val="0"/>
              </a:spcBef>
            </a:pPr>
            <a:r>
              <a:rPr lang="en-US" sz="3999" b="1">
                <a:solidFill>
                  <a:srgbClr val="000000"/>
                </a:solidFill>
                <a:latin typeface="Clear Sans Bold"/>
                <a:ea typeface="Clear Sans Bold"/>
                <a:cs typeface="Clear Sans Bold"/>
                <a:sym typeface="Clear Sans Bold"/>
              </a:rPr>
              <a:t>Kiểm tra dạng chuẩn Q (C, S, Z) F= {CS→Z; Z→C}</a:t>
            </a:r>
          </a:p>
        </p:txBody>
      </p:sp>
      <p:sp>
        <p:nvSpPr>
          <p:cNvPr id="8" name="TextBox 8"/>
          <p:cNvSpPr txBox="1"/>
          <p:nvPr/>
        </p:nvSpPr>
        <p:spPr>
          <a:xfrm>
            <a:off x="2214752" y="1571518"/>
            <a:ext cx="1226641" cy="745491"/>
          </a:xfrm>
          <a:prstGeom prst="rect">
            <a:avLst/>
          </a:prstGeom>
        </p:spPr>
        <p:txBody>
          <a:bodyPr lIns="0" tIns="0" rIns="0" bIns="0" rtlCol="0" anchor="t">
            <a:spAutoFit/>
          </a:bodyPr>
          <a:lstStyle/>
          <a:p>
            <a:pPr algn="ctr">
              <a:lnSpc>
                <a:spcPts val="6159"/>
              </a:lnSpc>
              <a:spcBef>
                <a:spcPct val="0"/>
              </a:spcBef>
            </a:pPr>
            <a:r>
              <a:rPr lang="en-US" sz="4399" b="1">
                <a:solidFill>
                  <a:srgbClr val="000000"/>
                </a:solidFill>
                <a:latin typeface="Clear Sans Bold"/>
                <a:ea typeface="Clear Sans Bold"/>
                <a:cs typeface="Clear Sans Bold"/>
                <a:sym typeface="Clear Sans Bold"/>
              </a:rPr>
              <a:t>GIẢI</a:t>
            </a:r>
          </a:p>
        </p:txBody>
      </p:sp>
      <p:sp>
        <p:nvSpPr>
          <p:cNvPr id="9" name="TextBox 9"/>
          <p:cNvSpPr txBox="1"/>
          <p:nvPr/>
        </p:nvSpPr>
        <p:spPr>
          <a:xfrm>
            <a:off x="174203" y="2752839"/>
            <a:ext cx="4962012" cy="1608296"/>
          </a:xfrm>
          <a:prstGeom prst="rect">
            <a:avLst/>
          </a:prstGeom>
        </p:spPr>
        <p:txBody>
          <a:bodyPr lIns="0" tIns="0" rIns="0" bIns="0" rtlCol="0" anchor="t">
            <a:spAutoFit/>
          </a:bodyPr>
          <a:lstStyle/>
          <a:p>
            <a:pPr algn="just">
              <a:lnSpc>
                <a:spcPts val="4278"/>
              </a:lnSpc>
            </a:pPr>
            <a:r>
              <a:rPr lang="en-US" sz="3056">
                <a:solidFill>
                  <a:srgbClr val="000000"/>
                </a:solidFill>
                <a:latin typeface="Clear Sans"/>
                <a:ea typeface="Clear Sans"/>
                <a:cs typeface="Clear Sans"/>
                <a:sym typeface="Clear Sans"/>
              </a:rPr>
              <a:t>N = {S}</a:t>
            </a:r>
          </a:p>
          <a:p>
            <a:pPr algn="just">
              <a:lnSpc>
                <a:spcPts val="4278"/>
              </a:lnSpc>
            </a:pPr>
            <a:r>
              <a:rPr lang="en-US" sz="3056">
                <a:solidFill>
                  <a:srgbClr val="000000"/>
                </a:solidFill>
                <a:latin typeface="Clear Sans"/>
                <a:ea typeface="Clear Sans"/>
                <a:cs typeface="Clear Sans"/>
                <a:sym typeface="Clear Sans"/>
              </a:rPr>
              <a:t>N+F = S ≠ Q+</a:t>
            </a:r>
          </a:p>
          <a:p>
            <a:pPr algn="just">
              <a:lnSpc>
                <a:spcPts val="4278"/>
              </a:lnSpc>
              <a:spcBef>
                <a:spcPct val="0"/>
              </a:spcBef>
            </a:pPr>
            <a:r>
              <a:rPr lang="en-US" sz="3056">
                <a:solidFill>
                  <a:srgbClr val="000000"/>
                </a:solidFill>
                <a:latin typeface="Clear Sans"/>
                <a:ea typeface="Clear Sans"/>
                <a:cs typeface="Clear Sans"/>
                <a:sym typeface="Clear Sans"/>
              </a:rPr>
              <a:t>{SZ}+ = SZC= Q+ è là khóa</a:t>
            </a:r>
          </a:p>
        </p:txBody>
      </p:sp>
      <p:sp>
        <p:nvSpPr>
          <p:cNvPr id="10" name="TextBox 10"/>
          <p:cNvSpPr txBox="1"/>
          <p:nvPr/>
        </p:nvSpPr>
        <p:spPr>
          <a:xfrm>
            <a:off x="115390" y="4799284"/>
            <a:ext cx="14842155" cy="3658965"/>
          </a:xfrm>
          <a:prstGeom prst="rect">
            <a:avLst/>
          </a:prstGeom>
        </p:spPr>
        <p:txBody>
          <a:bodyPr lIns="0" tIns="0" rIns="0" bIns="0" rtlCol="0" anchor="t">
            <a:spAutoFit/>
          </a:bodyPr>
          <a:lstStyle/>
          <a:p>
            <a:pPr algn="l">
              <a:lnSpc>
                <a:spcPts val="4153"/>
              </a:lnSpc>
            </a:pPr>
            <a:r>
              <a:rPr lang="en-US" sz="2966">
                <a:solidFill>
                  <a:srgbClr val="000000"/>
                </a:solidFill>
                <a:latin typeface="Clear Sans"/>
                <a:ea typeface="Clear Sans"/>
                <a:cs typeface="Clear Sans"/>
                <a:sym typeface="Clear Sans"/>
              </a:rPr>
              <a:t>-Xét NF1:</a:t>
            </a:r>
          </a:p>
          <a:p>
            <a:pPr algn="l">
              <a:lnSpc>
                <a:spcPts val="4153"/>
              </a:lnSpc>
            </a:pPr>
            <a:r>
              <a:rPr lang="en-US" sz="2966">
                <a:solidFill>
                  <a:srgbClr val="000000"/>
                </a:solidFill>
                <a:latin typeface="Clear Sans"/>
                <a:ea typeface="Clear Sans"/>
                <a:cs typeface="Clear Sans"/>
                <a:sym typeface="Clear Sans"/>
              </a:rPr>
              <a:t>Vì mọi thuộc tính Q đều là thuộc tính đơn è Đạt dạng chuẩn 1NF</a:t>
            </a:r>
          </a:p>
          <a:p>
            <a:pPr algn="l">
              <a:lnSpc>
                <a:spcPts val="4153"/>
              </a:lnSpc>
            </a:pPr>
            <a:r>
              <a:rPr lang="en-US" sz="2966">
                <a:solidFill>
                  <a:srgbClr val="000000"/>
                </a:solidFill>
                <a:latin typeface="Clear Sans"/>
                <a:ea typeface="Clear Sans"/>
                <a:cs typeface="Clear Sans"/>
                <a:sym typeface="Clear Sans"/>
              </a:rPr>
              <a:t>-Xét NF2:</a:t>
            </a:r>
          </a:p>
          <a:p>
            <a:pPr algn="l">
              <a:lnSpc>
                <a:spcPts val="4153"/>
              </a:lnSpc>
            </a:pPr>
            <a:r>
              <a:rPr lang="en-US" sz="2966">
                <a:solidFill>
                  <a:srgbClr val="000000"/>
                </a:solidFill>
                <a:latin typeface="Clear Sans"/>
                <a:ea typeface="Clear Sans"/>
                <a:cs typeface="Clear Sans"/>
                <a:sym typeface="Clear Sans"/>
              </a:rPr>
              <a:t>+Z-&gt;C:</a:t>
            </a:r>
          </a:p>
          <a:p>
            <a:pPr algn="l">
              <a:lnSpc>
                <a:spcPts val="4153"/>
              </a:lnSpc>
            </a:pPr>
            <a:r>
              <a:rPr lang="en-US" sz="2966">
                <a:solidFill>
                  <a:srgbClr val="000000"/>
                </a:solidFill>
                <a:latin typeface="Clear Sans"/>
                <a:ea typeface="Clear Sans"/>
                <a:cs typeface="Clear Sans"/>
                <a:sym typeface="Clear Sans"/>
              </a:rPr>
              <a:t>C là thuộc tính không khóa và Z là thuộc tính khóa của khóa SZ è Vi phạm dạng chuẩn 2</a:t>
            </a:r>
          </a:p>
          <a:p>
            <a:pPr algn="l">
              <a:lnSpc>
                <a:spcPts val="4153"/>
              </a:lnSpc>
            </a:pPr>
            <a:r>
              <a:rPr lang="en-US" sz="2966">
                <a:solidFill>
                  <a:srgbClr val="000000"/>
                </a:solidFill>
                <a:latin typeface="Clear Sans"/>
                <a:ea typeface="Clear Sans"/>
                <a:cs typeface="Clear Sans"/>
                <a:sym typeface="Clear Sans"/>
              </a:rPr>
              <a:t>Vậy lược đồ quan hệ chỉ đạt dạng chuẩn 1NF</a:t>
            </a:r>
          </a:p>
          <a:p>
            <a:pPr algn="l">
              <a:lnSpc>
                <a:spcPts val="4153"/>
              </a:lnSpc>
            </a:pPr>
            <a:endParaRPr lang="en-US" sz="2966">
              <a:solidFill>
                <a:srgbClr val="000000"/>
              </a:solidFill>
              <a:latin typeface="Clear Sans"/>
              <a:ea typeface="Clear Sans"/>
              <a:cs typeface="Clear Sans"/>
              <a:sym typeface="Clear Sans"/>
            </a:endParaRPr>
          </a:p>
        </p:txBody>
      </p:sp>
      <p:sp>
        <p:nvSpPr>
          <p:cNvPr id="11" name="TextBox 11"/>
          <p:cNvSpPr txBox="1"/>
          <p:nvPr/>
        </p:nvSpPr>
        <p:spPr>
          <a:xfrm>
            <a:off x="10754499" y="9334500"/>
            <a:ext cx="5608141"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Dương Huỳnh Ngọc Trâm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5576" y="703567"/>
            <a:ext cx="17432738" cy="9128630"/>
          </a:xfrm>
          <a:custGeom>
            <a:avLst/>
            <a:gdLst/>
            <a:ahLst/>
            <a:cxnLst/>
            <a:rect l="l" t="t" r="r" b="b"/>
            <a:pathLst>
              <a:path w="17432738" h="9128630">
                <a:moveTo>
                  <a:pt x="0" y="0"/>
                </a:moveTo>
                <a:lnTo>
                  <a:pt x="17432738" y="0"/>
                </a:lnTo>
                <a:lnTo>
                  <a:pt x="17432738" y="9128630"/>
                </a:lnTo>
                <a:lnTo>
                  <a:pt x="0" y="9128630"/>
                </a:lnTo>
                <a:lnTo>
                  <a:pt x="0" y="0"/>
                </a:lnTo>
                <a:close/>
              </a:path>
            </a:pathLst>
          </a:custGeom>
          <a:blipFill>
            <a:blip r:embed="rId2"/>
            <a:stretch>
              <a:fillRect/>
            </a:stretch>
          </a:blipFill>
        </p:spPr>
      </p:sp>
      <p:sp>
        <p:nvSpPr>
          <p:cNvPr id="3" name="TextBox 3"/>
          <p:cNvSpPr txBox="1"/>
          <p:nvPr/>
        </p:nvSpPr>
        <p:spPr>
          <a:xfrm>
            <a:off x="-1341790" y="359384"/>
            <a:ext cx="17431201" cy="669316"/>
          </a:xfrm>
          <a:prstGeom prst="rect">
            <a:avLst/>
          </a:prstGeom>
        </p:spPr>
        <p:txBody>
          <a:bodyPr lIns="0" tIns="0" rIns="0" bIns="0" rtlCol="0" anchor="t">
            <a:spAutoFit/>
          </a:bodyPr>
          <a:lstStyle/>
          <a:p>
            <a:pPr algn="ctr">
              <a:lnSpc>
                <a:spcPts val="5321"/>
              </a:lnSpc>
              <a:spcBef>
                <a:spcPct val="0"/>
              </a:spcBef>
            </a:pPr>
            <a:r>
              <a:rPr lang="en-US" sz="4326" b="1">
                <a:solidFill>
                  <a:srgbClr val="000000"/>
                </a:solidFill>
                <a:latin typeface="Clear Sans Bold"/>
                <a:ea typeface="Clear Sans Bold"/>
                <a:cs typeface="Clear Sans Bold"/>
                <a:sym typeface="Clear Sans Bold"/>
              </a:rPr>
              <a:t>1. Xây dựng mô hình ER-ERD(Phương Trinh-Ngọc Trâm)</a:t>
            </a:r>
          </a:p>
        </p:txBody>
      </p:sp>
      <p:sp>
        <p:nvSpPr>
          <p:cNvPr id="4" name="TextBox 4"/>
          <p:cNvSpPr txBox="1"/>
          <p:nvPr/>
        </p:nvSpPr>
        <p:spPr>
          <a:xfrm>
            <a:off x="8124004" y="9172615"/>
            <a:ext cx="2783681" cy="659582"/>
          </a:xfrm>
          <a:prstGeom prst="rect">
            <a:avLst/>
          </a:prstGeom>
        </p:spPr>
        <p:txBody>
          <a:bodyPr lIns="0" tIns="0" rIns="0" bIns="0" rtlCol="0" anchor="t">
            <a:spAutoFit/>
          </a:bodyPr>
          <a:lstStyle/>
          <a:p>
            <a:pPr algn="ctr">
              <a:lnSpc>
                <a:spcPts val="5389"/>
              </a:lnSpc>
              <a:spcBef>
                <a:spcPct val="0"/>
              </a:spcBef>
            </a:pPr>
            <a:r>
              <a:rPr lang="en-US" sz="4381">
                <a:solidFill>
                  <a:srgbClr val="000000"/>
                </a:solidFill>
                <a:latin typeface="Clear Sans"/>
                <a:ea typeface="Clear Sans"/>
                <a:cs typeface="Clear Sans"/>
                <a:sym typeface="Clear Sans"/>
              </a:rPr>
              <a:t>Mô hình ER</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Freeform 2"/>
          <p:cNvSpPr/>
          <p:nvPr/>
        </p:nvSpPr>
        <p:spPr>
          <a:xfrm>
            <a:off x="-1117328" y="-790402"/>
            <a:ext cx="3223648" cy="3735639"/>
          </a:xfrm>
          <a:custGeom>
            <a:avLst/>
            <a:gdLst/>
            <a:ahLst/>
            <a:cxnLst/>
            <a:rect l="l" t="t" r="r" b="b"/>
            <a:pathLst>
              <a:path w="3223648" h="3735639">
                <a:moveTo>
                  <a:pt x="0" y="0"/>
                </a:moveTo>
                <a:lnTo>
                  <a:pt x="3223648" y="0"/>
                </a:lnTo>
                <a:lnTo>
                  <a:pt x="3223648" y="3735639"/>
                </a:lnTo>
                <a:lnTo>
                  <a:pt x="0" y="3735639"/>
                </a:lnTo>
                <a:lnTo>
                  <a:pt x="0" y="0"/>
                </a:lnTo>
                <a:close/>
              </a:path>
            </a:pathLst>
          </a:custGeom>
          <a:blipFill>
            <a:blip r:embed="rId2"/>
            <a:stretch>
              <a:fillRect/>
            </a:stretch>
          </a:blipFill>
        </p:spPr>
      </p:sp>
      <p:sp>
        <p:nvSpPr>
          <p:cNvPr id="3" name="Freeform 3"/>
          <p:cNvSpPr/>
          <p:nvPr/>
        </p:nvSpPr>
        <p:spPr>
          <a:xfrm rot="122722">
            <a:off x="271786" y="612605"/>
            <a:ext cx="2476725" cy="1325983"/>
          </a:xfrm>
          <a:custGeom>
            <a:avLst/>
            <a:gdLst/>
            <a:ahLst/>
            <a:cxnLst/>
            <a:rect l="l" t="t" r="r" b="b"/>
            <a:pathLst>
              <a:path w="2476725" h="1325983">
                <a:moveTo>
                  <a:pt x="0" y="0"/>
                </a:moveTo>
                <a:lnTo>
                  <a:pt x="2476725" y="0"/>
                </a:lnTo>
                <a:lnTo>
                  <a:pt x="2476725" y="1325982"/>
                </a:lnTo>
                <a:lnTo>
                  <a:pt x="0" y="1325982"/>
                </a:lnTo>
                <a:lnTo>
                  <a:pt x="0" y="0"/>
                </a:lnTo>
                <a:close/>
              </a:path>
            </a:pathLst>
          </a:custGeom>
          <a:blipFill>
            <a:blip r:embed="rId3"/>
            <a:stretch>
              <a:fillRect/>
            </a:stretch>
          </a:blipFill>
        </p:spPr>
      </p:sp>
      <p:sp>
        <p:nvSpPr>
          <p:cNvPr id="4" name="Freeform 4"/>
          <p:cNvSpPr/>
          <p:nvPr/>
        </p:nvSpPr>
        <p:spPr>
          <a:xfrm>
            <a:off x="14957545" y="7086166"/>
            <a:ext cx="8765490" cy="5065179"/>
          </a:xfrm>
          <a:custGeom>
            <a:avLst/>
            <a:gdLst/>
            <a:ahLst/>
            <a:cxnLst/>
            <a:rect l="l" t="t" r="r" b="b"/>
            <a:pathLst>
              <a:path w="8765490" h="5065179">
                <a:moveTo>
                  <a:pt x="0" y="0"/>
                </a:moveTo>
                <a:lnTo>
                  <a:pt x="8765490" y="0"/>
                </a:lnTo>
                <a:lnTo>
                  <a:pt x="8765490" y="5065179"/>
                </a:lnTo>
                <a:lnTo>
                  <a:pt x="0" y="5065179"/>
                </a:lnTo>
                <a:lnTo>
                  <a:pt x="0" y="0"/>
                </a:lnTo>
                <a:close/>
              </a:path>
            </a:pathLst>
          </a:custGeom>
          <a:blipFill>
            <a:blip r:embed="rId4"/>
            <a:stretch>
              <a:fillRect/>
            </a:stretch>
          </a:blipFill>
        </p:spPr>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60</a:t>
            </a:r>
          </a:p>
        </p:txBody>
      </p:sp>
      <p:sp>
        <p:nvSpPr>
          <p:cNvPr id="6" name="TextBox 6"/>
          <p:cNvSpPr txBox="1"/>
          <p:nvPr/>
        </p:nvSpPr>
        <p:spPr>
          <a:xfrm>
            <a:off x="2655209" y="157983"/>
            <a:ext cx="1572369" cy="745491"/>
          </a:xfrm>
          <a:prstGeom prst="rect">
            <a:avLst/>
          </a:prstGeom>
        </p:spPr>
        <p:txBody>
          <a:bodyPr lIns="0" tIns="0" rIns="0" bIns="0" rtlCol="0" anchor="t">
            <a:spAutoFit/>
          </a:bodyPr>
          <a:lstStyle/>
          <a:p>
            <a:pPr algn="ctr">
              <a:lnSpc>
                <a:spcPts val="6159"/>
              </a:lnSpc>
              <a:spcBef>
                <a:spcPct val="0"/>
              </a:spcBef>
            </a:pPr>
            <a:r>
              <a:rPr lang="en-US" sz="4399" b="1">
                <a:solidFill>
                  <a:srgbClr val="000000"/>
                </a:solidFill>
                <a:latin typeface="Clear Sans Bold"/>
                <a:ea typeface="Clear Sans Bold"/>
                <a:cs typeface="Clear Sans Bold"/>
                <a:sym typeface="Clear Sans Bold"/>
              </a:rPr>
              <a:t>CÂU 2</a:t>
            </a:r>
          </a:p>
        </p:txBody>
      </p:sp>
      <p:sp>
        <p:nvSpPr>
          <p:cNvPr id="7" name="TextBox 7"/>
          <p:cNvSpPr txBox="1"/>
          <p:nvPr/>
        </p:nvSpPr>
        <p:spPr>
          <a:xfrm>
            <a:off x="2771385" y="954604"/>
            <a:ext cx="12357371" cy="622935"/>
          </a:xfrm>
          <a:prstGeom prst="rect">
            <a:avLst/>
          </a:prstGeom>
        </p:spPr>
        <p:txBody>
          <a:bodyPr lIns="0" tIns="0" rIns="0" bIns="0" rtlCol="0" anchor="t">
            <a:spAutoFit/>
          </a:bodyPr>
          <a:lstStyle/>
          <a:p>
            <a:pPr algn="l">
              <a:lnSpc>
                <a:spcPts val="4919"/>
              </a:lnSpc>
              <a:spcBef>
                <a:spcPct val="0"/>
              </a:spcBef>
            </a:pPr>
            <a:r>
              <a:rPr lang="en-US" sz="3999" b="1">
                <a:solidFill>
                  <a:srgbClr val="000000"/>
                </a:solidFill>
                <a:latin typeface="Clear Sans Bold"/>
                <a:ea typeface="Clear Sans Bold"/>
                <a:cs typeface="Clear Sans Bold"/>
                <a:sym typeface="Clear Sans Bold"/>
              </a:rPr>
              <a:t>Kiểm tra dạng chuẩn Q (C, S, Z) F= {CS→Z; Z→C}</a:t>
            </a:r>
          </a:p>
        </p:txBody>
      </p:sp>
      <p:sp>
        <p:nvSpPr>
          <p:cNvPr id="8" name="TextBox 8"/>
          <p:cNvSpPr txBox="1"/>
          <p:nvPr/>
        </p:nvSpPr>
        <p:spPr>
          <a:xfrm>
            <a:off x="2214752" y="1571518"/>
            <a:ext cx="1226641" cy="745491"/>
          </a:xfrm>
          <a:prstGeom prst="rect">
            <a:avLst/>
          </a:prstGeom>
        </p:spPr>
        <p:txBody>
          <a:bodyPr lIns="0" tIns="0" rIns="0" bIns="0" rtlCol="0" anchor="t">
            <a:spAutoFit/>
          </a:bodyPr>
          <a:lstStyle/>
          <a:p>
            <a:pPr algn="ctr">
              <a:lnSpc>
                <a:spcPts val="6159"/>
              </a:lnSpc>
              <a:spcBef>
                <a:spcPct val="0"/>
              </a:spcBef>
            </a:pPr>
            <a:r>
              <a:rPr lang="en-US" sz="4399" b="1">
                <a:solidFill>
                  <a:srgbClr val="000000"/>
                </a:solidFill>
                <a:latin typeface="Clear Sans Bold"/>
                <a:ea typeface="Clear Sans Bold"/>
                <a:cs typeface="Clear Sans Bold"/>
                <a:sym typeface="Clear Sans Bold"/>
              </a:rPr>
              <a:t>GIẢI</a:t>
            </a:r>
          </a:p>
        </p:txBody>
      </p:sp>
      <p:sp>
        <p:nvSpPr>
          <p:cNvPr id="9" name="TextBox 9"/>
          <p:cNvSpPr txBox="1"/>
          <p:nvPr/>
        </p:nvSpPr>
        <p:spPr>
          <a:xfrm>
            <a:off x="174203" y="2752839"/>
            <a:ext cx="4962012" cy="1608296"/>
          </a:xfrm>
          <a:prstGeom prst="rect">
            <a:avLst/>
          </a:prstGeom>
        </p:spPr>
        <p:txBody>
          <a:bodyPr lIns="0" tIns="0" rIns="0" bIns="0" rtlCol="0" anchor="t">
            <a:spAutoFit/>
          </a:bodyPr>
          <a:lstStyle/>
          <a:p>
            <a:pPr algn="just">
              <a:lnSpc>
                <a:spcPts val="4278"/>
              </a:lnSpc>
            </a:pPr>
            <a:r>
              <a:rPr lang="en-US" sz="3056">
                <a:solidFill>
                  <a:srgbClr val="000000"/>
                </a:solidFill>
                <a:latin typeface="Clear Sans"/>
                <a:ea typeface="Clear Sans"/>
                <a:cs typeface="Clear Sans"/>
                <a:sym typeface="Clear Sans"/>
              </a:rPr>
              <a:t>N = {S}</a:t>
            </a:r>
          </a:p>
          <a:p>
            <a:pPr algn="just">
              <a:lnSpc>
                <a:spcPts val="4278"/>
              </a:lnSpc>
            </a:pPr>
            <a:r>
              <a:rPr lang="en-US" sz="3056">
                <a:solidFill>
                  <a:srgbClr val="000000"/>
                </a:solidFill>
                <a:latin typeface="Clear Sans"/>
                <a:ea typeface="Clear Sans"/>
                <a:cs typeface="Clear Sans"/>
                <a:sym typeface="Clear Sans"/>
              </a:rPr>
              <a:t>N+F = S ≠ Q+</a:t>
            </a:r>
          </a:p>
          <a:p>
            <a:pPr algn="just">
              <a:lnSpc>
                <a:spcPts val="4278"/>
              </a:lnSpc>
              <a:spcBef>
                <a:spcPct val="0"/>
              </a:spcBef>
            </a:pPr>
            <a:r>
              <a:rPr lang="en-US" sz="3056">
                <a:solidFill>
                  <a:srgbClr val="000000"/>
                </a:solidFill>
                <a:latin typeface="Clear Sans"/>
                <a:ea typeface="Clear Sans"/>
                <a:cs typeface="Clear Sans"/>
                <a:sym typeface="Clear Sans"/>
              </a:rPr>
              <a:t>{SZ}+ = SZC= Q+ è là khóa</a:t>
            </a:r>
          </a:p>
        </p:txBody>
      </p:sp>
      <p:sp>
        <p:nvSpPr>
          <p:cNvPr id="10" name="TextBox 10"/>
          <p:cNvSpPr txBox="1"/>
          <p:nvPr/>
        </p:nvSpPr>
        <p:spPr>
          <a:xfrm>
            <a:off x="115390" y="4799284"/>
            <a:ext cx="14842155" cy="3658965"/>
          </a:xfrm>
          <a:prstGeom prst="rect">
            <a:avLst/>
          </a:prstGeom>
        </p:spPr>
        <p:txBody>
          <a:bodyPr lIns="0" tIns="0" rIns="0" bIns="0" rtlCol="0" anchor="t">
            <a:spAutoFit/>
          </a:bodyPr>
          <a:lstStyle/>
          <a:p>
            <a:pPr algn="l">
              <a:lnSpc>
                <a:spcPts val="4153"/>
              </a:lnSpc>
            </a:pPr>
            <a:r>
              <a:rPr lang="en-US" sz="2966">
                <a:solidFill>
                  <a:srgbClr val="000000"/>
                </a:solidFill>
                <a:latin typeface="Clear Sans"/>
                <a:ea typeface="Clear Sans"/>
                <a:cs typeface="Clear Sans"/>
                <a:sym typeface="Clear Sans"/>
              </a:rPr>
              <a:t>-Xét NF1:</a:t>
            </a:r>
          </a:p>
          <a:p>
            <a:pPr algn="l">
              <a:lnSpc>
                <a:spcPts val="4153"/>
              </a:lnSpc>
            </a:pPr>
            <a:r>
              <a:rPr lang="en-US" sz="2966">
                <a:solidFill>
                  <a:srgbClr val="000000"/>
                </a:solidFill>
                <a:latin typeface="Clear Sans"/>
                <a:ea typeface="Clear Sans"/>
                <a:cs typeface="Clear Sans"/>
                <a:sym typeface="Clear Sans"/>
              </a:rPr>
              <a:t>Vì mọi thuộc tính Q đều là thuộc tính đơn è Đạt dạng chuẩn 1NF</a:t>
            </a:r>
          </a:p>
          <a:p>
            <a:pPr algn="l">
              <a:lnSpc>
                <a:spcPts val="4153"/>
              </a:lnSpc>
            </a:pPr>
            <a:r>
              <a:rPr lang="en-US" sz="2966">
                <a:solidFill>
                  <a:srgbClr val="000000"/>
                </a:solidFill>
                <a:latin typeface="Clear Sans"/>
                <a:ea typeface="Clear Sans"/>
                <a:cs typeface="Clear Sans"/>
                <a:sym typeface="Clear Sans"/>
              </a:rPr>
              <a:t>-Xét NF2:</a:t>
            </a:r>
          </a:p>
          <a:p>
            <a:pPr algn="l">
              <a:lnSpc>
                <a:spcPts val="4153"/>
              </a:lnSpc>
            </a:pPr>
            <a:r>
              <a:rPr lang="en-US" sz="2966">
                <a:solidFill>
                  <a:srgbClr val="000000"/>
                </a:solidFill>
                <a:latin typeface="Clear Sans"/>
                <a:ea typeface="Clear Sans"/>
                <a:cs typeface="Clear Sans"/>
                <a:sym typeface="Clear Sans"/>
              </a:rPr>
              <a:t>+Z-&gt;C:</a:t>
            </a:r>
          </a:p>
          <a:p>
            <a:pPr algn="l">
              <a:lnSpc>
                <a:spcPts val="4153"/>
              </a:lnSpc>
            </a:pPr>
            <a:r>
              <a:rPr lang="en-US" sz="2966">
                <a:solidFill>
                  <a:srgbClr val="000000"/>
                </a:solidFill>
                <a:latin typeface="Clear Sans"/>
                <a:ea typeface="Clear Sans"/>
                <a:cs typeface="Clear Sans"/>
                <a:sym typeface="Clear Sans"/>
              </a:rPr>
              <a:t>C là thuộc tính không khóa và Z là thuộc tính khóa của khóa SZ è Vi phạm dạng chuẩn 2</a:t>
            </a:r>
          </a:p>
          <a:p>
            <a:pPr algn="l">
              <a:lnSpc>
                <a:spcPts val="4153"/>
              </a:lnSpc>
            </a:pPr>
            <a:r>
              <a:rPr lang="en-US" sz="2966">
                <a:solidFill>
                  <a:srgbClr val="000000"/>
                </a:solidFill>
                <a:latin typeface="Clear Sans"/>
                <a:ea typeface="Clear Sans"/>
                <a:cs typeface="Clear Sans"/>
                <a:sym typeface="Clear Sans"/>
              </a:rPr>
              <a:t>Vậy lược đồ quan hệ chỉ đạt dạng chuẩn 1NF</a:t>
            </a:r>
          </a:p>
          <a:p>
            <a:pPr algn="l">
              <a:lnSpc>
                <a:spcPts val="4153"/>
              </a:lnSpc>
            </a:pPr>
            <a:endParaRPr lang="en-US" sz="2966">
              <a:solidFill>
                <a:srgbClr val="000000"/>
              </a:solidFill>
              <a:latin typeface="Clear Sans"/>
              <a:ea typeface="Clear Sans"/>
              <a:cs typeface="Clear Sans"/>
              <a:sym typeface="Clear Sans"/>
            </a:endParaRPr>
          </a:p>
        </p:txBody>
      </p:sp>
      <p:sp>
        <p:nvSpPr>
          <p:cNvPr id="11" name="TextBox 11"/>
          <p:cNvSpPr txBox="1"/>
          <p:nvPr/>
        </p:nvSpPr>
        <p:spPr>
          <a:xfrm>
            <a:off x="10602099" y="9182100"/>
            <a:ext cx="5608141"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Dương Huỳnh Ngọc Trâm</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7493" y="-47625"/>
            <a:ext cx="18288000" cy="9652634"/>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Clear Sans Bold"/>
                <a:ea typeface="Clear Sans Bold"/>
                <a:cs typeface="Clear Sans Bold"/>
                <a:sym typeface="Clear Sans Bold"/>
              </a:rPr>
              <a:t>3/ Cho lược đồ CSDL </a:t>
            </a:r>
          </a:p>
          <a:p>
            <a:pPr algn="l">
              <a:lnSpc>
                <a:spcPts val="2940"/>
              </a:lnSpc>
              <a:spcBef>
                <a:spcPct val="0"/>
              </a:spcBef>
            </a:pPr>
            <a:r>
              <a:rPr lang="en-US" sz="2100" b="1">
                <a:solidFill>
                  <a:srgbClr val="000000"/>
                </a:solidFill>
                <a:latin typeface="Clear Sans Bold"/>
                <a:ea typeface="Clear Sans Bold"/>
                <a:cs typeface="Clear Sans Bold"/>
                <a:sym typeface="Clear Sans Bold"/>
              </a:rPr>
              <a:t>Kehoach (NGAY, GIO, PHONG, MONHOC, GIAOVIEN) </a:t>
            </a:r>
          </a:p>
          <a:p>
            <a:pPr algn="l">
              <a:lnSpc>
                <a:spcPts val="2940"/>
              </a:lnSpc>
              <a:spcBef>
                <a:spcPct val="0"/>
              </a:spcBef>
            </a:pPr>
            <a:r>
              <a:rPr lang="en-US" sz="2100" b="1">
                <a:solidFill>
                  <a:srgbClr val="000000"/>
                </a:solidFill>
                <a:latin typeface="Clear Sans Bold"/>
                <a:ea typeface="Clear Sans Bold"/>
                <a:cs typeface="Clear Sans Bold"/>
                <a:sym typeface="Clear Sans Bold"/>
              </a:rPr>
              <a:t>F= {NGAY, GIO, PHONG → MONHOC MONHOC, NGAY → GIAOVIEN NGAY, GIO, PHONG → GIAOVIEN MONHOC→GIAOVIEN} </a:t>
            </a:r>
          </a:p>
          <a:p>
            <a:pPr algn="l">
              <a:lnSpc>
                <a:spcPts val="2940"/>
              </a:lnSpc>
              <a:spcBef>
                <a:spcPct val="0"/>
              </a:spcBef>
            </a:pPr>
            <a:r>
              <a:rPr lang="en-US" sz="2100">
                <a:solidFill>
                  <a:srgbClr val="000000"/>
                </a:solidFill>
                <a:latin typeface="Clear Sans"/>
                <a:ea typeface="Clear Sans"/>
                <a:cs typeface="Clear Sans"/>
                <a:sym typeface="Clear Sans"/>
              </a:rPr>
              <a:t>a) Xác định dạng chuẩn cao nhất của Kehoach </a:t>
            </a:r>
          </a:p>
          <a:p>
            <a:pPr algn="l">
              <a:lnSpc>
                <a:spcPts val="2940"/>
              </a:lnSpc>
              <a:spcBef>
                <a:spcPct val="0"/>
              </a:spcBef>
            </a:pPr>
            <a:r>
              <a:rPr lang="en-US" sz="2100">
                <a:solidFill>
                  <a:srgbClr val="000000"/>
                </a:solidFill>
                <a:latin typeface="Clear Sans"/>
                <a:ea typeface="Clear Sans"/>
                <a:cs typeface="Clear Sans"/>
                <a:sym typeface="Clear Sans"/>
              </a:rPr>
              <a:t> Bước 1: Xác định khóa và tập khóa tối thiểu </a:t>
            </a:r>
          </a:p>
          <a:p>
            <a:pPr algn="l">
              <a:lnSpc>
                <a:spcPts val="2940"/>
              </a:lnSpc>
              <a:spcBef>
                <a:spcPct val="0"/>
              </a:spcBef>
            </a:pPr>
            <a:r>
              <a:rPr lang="en-US" sz="2100">
                <a:solidFill>
                  <a:srgbClr val="000000"/>
                </a:solidFill>
                <a:latin typeface="Clear Sans"/>
                <a:ea typeface="Clear Sans"/>
                <a:cs typeface="Clear Sans"/>
                <a:sym typeface="Clear Sans"/>
              </a:rPr>
              <a:t>Quan hệ: Kehoach(NGAY, GIO, PHONG, MONHOC, GIAOVIEN) </a:t>
            </a:r>
          </a:p>
          <a:p>
            <a:pPr algn="l">
              <a:lnSpc>
                <a:spcPts val="2940"/>
              </a:lnSpc>
              <a:spcBef>
                <a:spcPct val="0"/>
              </a:spcBef>
            </a:pPr>
            <a:r>
              <a:rPr lang="en-US" sz="2100">
                <a:solidFill>
                  <a:srgbClr val="000000"/>
                </a:solidFill>
                <a:latin typeface="Clear Sans"/>
                <a:ea typeface="Clear Sans"/>
                <a:cs typeface="Clear Sans"/>
                <a:sym typeface="Clear Sans"/>
              </a:rPr>
              <a:t>Tập phụ thuộc hàm: F = {NGAY, GIO, PHONG → MONHOC, MONHOC, NGAY → GIAOVIEN, NGAY, GIO, PHONG → GIAOVIEN, MONHOC → GIAOVIEN } </a:t>
            </a:r>
          </a:p>
          <a:p>
            <a:pPr algn="l">
              <a:lnSpc>
                <a:spcPts val="2940"/>
              </a:lnSpc>
              <a:spcBef>
                <a:spcPct val="0"/>
              </a:spcBef>
            </a:pPr>
            <a:r>
              <a:rPr lang="en-US" sz="2100">
                <a:solidFill>
                  <a:srgbClr val="000000"/>
                </a:solidFill>
                <a:latin typeface="Clear Sans"/>
                <a:ea typeface="Clear Sans"/>
                <a:cs typeface="Clear Sans"/>
                <a:sym typeface="Clear Sans"/>
              </a:rPr>
              <a:t>Tập thuộc tính: NGAY, GIO, PHONG, MONHOC, GIAOVIEN </a:t>
            </a:r>
          </a:p>
          <a:p>
            <a:pPr algn="l">
              <a:lnSpc>
                <a:spcPts val="2940"/>
              </a:lnSpc>
              <a:spcBef>
                <a:spcPct val="0"/>
              </a:spcBef>
            </a:pPr>
            <a:r>
              <a:rPr lang="en-US" sz="2100">
                <a:solidFill>
                  <a:srgbClr val="000000"/>
                </a:solidFill>
                <a:latin typeface="Clear Sans"/>
                <a:ea typeface="Clear Sans"/>
                <a:cs typeface="Clear Sans"/>
                <a:sym typeface="Clear Sans"/>
              </a:rPr>
              <a:t>Tìm khóa: - (NGAY, GIO, PHONG)+ = {NGAY, GIO, PHONG, MONHOC, GIAOVIEN} (do NGAY, GIO, PHONG → MONHOC và NGAY, GIO, PHONG → GIAOVIEN)</a:t>
            </a:r>
          </a:p>
          <a:p>
            <a:pPr algn="l">
              <a:lnSpc>
                <a:spcPts val="2940"/>
              </a:lnSpc>
              <a:spcBef>
                <a:spcPct val="0"/>
              </a:spcBef>
            </a:pPr>
            <a:r>
              <a:rPr lang="en-US" sz="2100">
                <a:solidFill>
                  <a:srgbClr val="000000"/>
                </a:solidFill>
                <a:latin typeface="Clear Sans"/>
                <a:ea typeface="Clear Sans"/>
                <a:cs typeface="Clear Sans"/>
                <a:sym typeface="Clear Sans"/>
              </a:rPr>
              <a:t>- Các tập con như NGAY, GIO, NGAY, PHONG, GIO, PHONG không thể xác định toàn bộ thuộc tính còn lại. </a:t>
            </a:r>
          </a:p>
          <a:p>
            <a:pPr algn="l">
              <a:lnSpc>
                <a:spcPts val="2940"/>
              </a:lnSpc>
              <a:spcBef>
                <a:spcPct val="0"/>
              </a:spcBef>
            </a:pPr>
            <a:r>
              <a:rPr lang="en-US" sz="2100">
                <a:solidFill>
                  <a:srgbClr val="000000"/>
                </a:solidFill>
                <a:latin typeface="Clear Sans"/>
                <a:ea typeface="Clear Sans"/>
                <a:cs typeface="Clear Sans"/>
                <a:sym typeface="Clear Sans"/>
              </a:rPr>
              <a:t>Khóa tối thiểu: {NGAY, GIO, PHONG} </a:t>
            </a:r>
          </a:p>
          <a:p>
            <a:pPr algn="l">
              <a:lnSpc>
                <a:spcPts val="2940"/>
              </a:lnSpc>
              <a:spcBef>
                <a:spcPct val="0"/>
              </a:spcBef>
            </a:pPr>
            <a:r>
              <a:rPr lang="en-US" sz="2100">
                <a:solidFill>
                  <a:srgbClr val="000000"/>
                </a:solidFill>
                <a:latin typeface="Clear Sans"/>
                <a:ea typeface="Clear Sans"/>
                <a:cs typeface="Clear Sans"/>
                <a:sym typeface="Clear Sans"/>
              </a:rPr>
              <a:t>Bước 2: Kiểm tra các dạng chuẩn </a:t>
            </a:r>
          </a:p>
          <a:p>
            <a:pPr algn="l">
              <a:lnSpc>
                <a:spcPts val="2940"/>
              </a:lnSpc>
              <a:spcBef>
                <a:spcPct val="0"/>
              </a:spcBef>
            </a:pPr>
            <a:r>
              <a:rPr lang="en-US" sz="2100">
                <a:solidFill>
                  <a:srgbClr val="000000"/>
                </a:solidFill>
                <a:latin typeface="Clear Sans"/>
                <a:ea typeface="Clear Sans"/>
                <a:cs typeface="Clear Sans"/>
                <a:sym typeface="Clear Sans"/>
              </a:rPr>
              <a:t>1. Dạng chuẩn 1 (1NF): </a:t>
            </a:r>
          </a:p>
          <a:p>
            <a:pPr algn="l">
              <a:lnSpc>
                <a:spcPts val="2940"/>
              </a:lnSpc>
              <a:spcBef>
                <a:spcPct val="0"/>
              </a:spcBef>
            </a:pPr>
            <a:r>
              <a:rPr lang="en-US" sz="2100">
                <a:solidFill>
                  <a:srgbClr val="000000"/>
                </a:solidFill>
                <a:latin typeface="Clear Sans"/>
                <a:ea typeface="Clear Sans"/>
                <a:cs typeface="Clear Sans"/>
                <a:sym typeface="Clear Sans"/>
              </a:rPr>
              <a:t>- Quan hệ ở 1NF nếu tất cả các thuộc tính đều có giá trị nguyên tử (atomic). </a:t>
            </a:r>
          </a:p>
          <a:p>
            <a:pPr algn="l">
              <a:lnSpc>
                <a:spcPts val="2940"/>
              </a:lnSpc>
              <a:spcBef>
                <a:spcPct val="0"/>
              </a:spcBef>
            </a:pPr>
            <a:r>
              <a:rPr lang="en-US" sz="2100">
                <a:solidFill>
                  <a:srgbClr val="000000"/>
                </a:solidFill>
                <a:latin typeface="Clear Sans"/>
                <a:ea typeface="Clear Sans"/>
                <a:cs typeface="Clear Sans"/>
                <a:sym typeface="Clear Sans"/>
              </a:rPr>
              <a:t>- Giả sử NGAY, GIO, PHONG, MONHOC, GIAOVIEN đều là các giá trị nguyên tử. </a:t>
            </a:r>
          </a:p>
          <a:p>
            <a:pPr algn="l">
              <a:lnSpc>
                <a:spcPts val="2940"/>
              </a:lnSpc>
              <a:spcBef>
                <a:spcPct val="0"/>
              </a:spcBef>
            </a:pPr>
            <a:r>
              <a:rPr lang="en-US" sz="2100">
                <a:solidFill>
                  <a:srgbClr val="000000"/>
                </a:solidFill>
                <a:latin typeface="Clear Sans"/>
                <a:ea typeface="Clear Sans"/>
                <a:cs typeface="Clear Sans"/>
                <a:sym typeface="Clear Sans"/>
              </a:rPr>
              <a:t>- Kết luận: Quan hệ Kehoach thỏa 1NF. </a:t>
            </a:r>
          </a:p>
          <a:p>
            <a:pPr algn="l">
              <a:lnSpc>
                <a:spcPts val="2940"/>
              </a:lnSpc>
              <a:spcBef>
                <a:spcPct val="0"/>
              </a:spcBef>
            </a:pPr>
            <a:r>
              <a:rPr lang="en-US" sz="2100">
                <a:solidFill>
                  <a:srgbClr val="000000"/>
                </a:solidFill>
                <a:latin typeface="Clear Sans"/>
                <a:ea typeface="Clear Sans"/>
                <a:cs typeface="Clear Sans"/>
                <a:sym typeface="Clear Sans"/>
              </a:rPr>
              <a:t>2. Dạng chuẩn 2 (2NF): </a:t>
            </a:r>
          </a:p>
          <a:p>
            <a:pPr algn="l">
              <a:lnSpc>
                <a:spcPts val="2940"/>
              </a:lnSpc>
              <a:spcBef>
                <a:spcPct val="0"/>
              </a:spcBef>
            </a:pPr>
            <a:r>
              <a:rPr lang="en-US" sz="2100">
                <a:solidFill>
                  <a:srgbClr val="000000"/>
                </a:solidFill>
                <a:latin typeface="Clear Sans"/>
                <a:ea typeface="Clear Sans"/>
                <a:cs typeface="Clear Sans"/>
                <a:sym typeface="Clear Sans"/>
              </a:rPr>
              <a:t>- Quan hệ ở 2NF nếu nó ở 1NF và không có phụ thuộc hàm từng phần (partial dependency), tức là không có thuộc tính không khóa phụ thuộc vào một phần của khóa. </a:t>
            </a:r>
          </a:p>
          <a:p>
            <a:pPr algn="l">
              <a:lnSpc>
                <a:spcPts val="2940"/>
              </a:lnSpc>
              <a:spcBef>
                <a:spcPct val="0"/>
              </a:spcBef>
            </a:pPr>
            <a:r>
              <a:rPr lang="en-US" sz="2100">
                <a:solidFill>
                  <a:srgbClr val="000000"/>
                </a:solidFill>
                <a:latin typeface="Clear Sans"/>
                <a:ea typeface="Clear Sans"/>
                <a:cs typeface="Clear Sans"/>
                <a:sym typeface="Clear Sans"/>
              </a:rPr>
              <a:t>- Khóa: NGAY, GIO, PHONG</a:t>
            </a:r>
          </a:p>
          <a:p>
            <a:pPr algn="l">
              <a:lnSpc>
                <a:spcPts val="2940"/>
              </a:lnSpc>
              <a:spcBef>
                <a:spcPct val="0"/>
              </a:spcBef>
            </a:pPr>
            <a:r>
              <a:rPr lang="en-US" sz="2100">
                <a:solidFill>
                  <a:srgbClr val="000000"/>
                </a:solidFill>
                <a:latin typeface="Clear Sans"/>
                <a:ea typeface="Clear Sans"/>
                <a:cs typeface="Clear Sans"/>
                <a:sym typeface="Clear Sans"/>
              </a:rPr>
              <a:t> - Kiểm tra các phụ thuộc hàm trong F: </a:t>
            </a:r>
          </a:p>
          <a:p>
            <a:pPr algn="l">
              <a:lnSpc>
                <a:spcPts val="2940"/>
              </a:lnSpc>
              <a:spcBef>
                <a:spcPct val="0"/>
              </a:spcBef>
            </a:pPr>
            <a:r>
              <a:rPr lang="en-US" sz="2100">
                <a:solidFill>
                  <a:srgbClr val="000000"/>
                </a:solidFill>
                <a:latin typeface="Clear Sans"/>
                <a:ea typeface="Clear Sans"/>
                <a:cs typeface="Clear Sans"/>
                <a:sym typeface="Clear Sans"/>
              </a:rPr>
              <a:t>+ NGAY, GIO, PHONG → MONHOC: Đây là khóa đầy đủ, không phải phụ thuộc từng phần. </a:t>
            </a:r>
          </a:p>
          <a:p>
            <a:pPr algn="l">
              <a:lnSpc>
                <a:spcPts val="2940"/>
              </a:lnSpc>
              <a:spcBef>
                <a:spcPct val="0"/>
              </a:spcBef>
            </a:pPr>
            <a:r>
              <a:rPr lang="en-US" sz="2100">
                <a:solidFill>
                  <a:srgbClr val="000000"/>
                </a:solidFill>
                <a:latin typeface="Clear Sans"/>
                <a:ea typeface="Clear Sans"/>
                <a:cs typeface="Clear Sans"/>
                <a:sym typeface="Clear Sans"/>
              </a:rPr>
              <a:t>+ NGAY, GIO, PHONG → GIAOVIEN: Đây là khóa đầy đủ, không phải phụ thuộc từng phần. </a:t>
            </a:r>
          </a:p>
          <a:p>
            <a:pPr algn="l">
              <a:lnSpc>
                <a:spcPts val="2940"/>
              </a:lnSpc>
              <a:spcBef>
                <a:spcPct val="0"/>
              </a:spcBef>
            </a:pPr>
            <a:r>
              <a:rPr lang="en-US" sz="2100">
                <a:solidFill>
                  <a:srgbClr val="000000"/>
                </a:solidFill>
                <a:latin typeface="Clear Sans"/>
                <a:ea typeface="Clear Sans"/>
                <a:cs typeface="Clear Sans"/>
                <a:sym typeface="Clear Sans"/>
              </a:rPr>
              <a:t>+ MONHOC, NGAY → GIAOVIEN: Không liên quan trực tiếp đến khóa NGAY, GIO, PHONG, nhưng đây không phải phụ thuộc từng phần của khóa. </a:t>
            </a:r>
          </a:p>
          <a:p>
            <a:pPr algn="l">
              <a:lnSpc>
                <a:spcPts val="2940"/>
              </a:lnSpc>
              <a:spcBef>
                <a:spcPct val="0"/>
              </a:spcBef>
            </a:pPr>
            <a:r>
              <a:rPr lang="en-US" sz="2100">
                <a:solidFill>
                  <a:srgbClr val="000000"/>
                </a:solidFill>
                <a:latin typeface="Clear Sans"/>
                <a:ea typeface="Clear Sans"/>
                <a:cs typeface="Clear Sans"/>
                <a:sym typeface="Clear Sans"/>
              </a:rPr>
              <a:t>+ MONHOC → GIAOVIEN: Đây không phải phụ thuộc vào khóa, nên không vi phạm 2NF. </a:t>
            </a:r>
          </a:p>
          <a:p>
            <a:pPr algn="l">
              <a:lnSpc>
                <a:spcPts val="2940"/>
              </a:lnSpc>
              <a:spcBef>
                <a:spcPct val="0"/>
              </a:spcBef>
            </a:pPr>
            <a:r>
              <a:rPr lang="en-US" sz="2100">
                <a:solidFill>
                  <a:srgbClr val="000000"/>
                </a:solidFill>
                <a:latin typeface="Clear Sans"/>
                <a:ea typeface="Clear Sans"/>
                <a:cs typeface="Clear Sans"/>
                <a:sym typeface="Clear Sans"/>
              </a:rPr>
              <a:t>Kết luận: Quan hệ Kehoach thỏa 2NF. 3. </a:t>
            </a:r>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61</a:t>
            </a:r>
          </a:p>
        </p:txBody>
      </p:sp>
      <p:sp>
        <p:nvSpPr>
          <p:cNvPr id="4" name="TextBox 4"/>
          <p:cNvSpPr txBox="1"/>
          <p:nvPr/>
        </p:nvSpPr>
        <p:spPr>
          <a:xfrm>
            <a:off x="11986021" y="9243694"/>
            <a:ext cx="4826645"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Hoàng Nguyên Phong</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34987"/>
            <a:ext cx="18288000" cy="9671685"/>
          </a:xfrm>
          <a:prstGeom prst="rect">
            <a:avLst/>
          </a:prstGeom>
        </p:spPr>
        <p:txBody>
          <a:bodyPr lIns="0" tIns="0" rIns="0" bIns="0" rtlCol="0" anchor="t">
            <a:spAutoFit/>
          </a:bodyPr>
          <a:lstStyle/>
          <a:p>
            <a:pPr algn="l">
              <a:lnSpc>
                <a:spcPts val="4340"/>
              </a:lnSpc>
              <a:spcBef>
                <a:spcPct val="0"/>
              </a:spcBef>
            </a:pPr>
            <a:r>
              <a:rPr lang="en-US" sz="3100">
                <a:solidFill>
                  <a:srgbClr val="000000"/>
                </a:solidFill>
                <a:latin typeface="Clear Sans"/>
                <a:ea typeface="Clear Sans"/>
                <a:cs typeface="Clear Sans"/>
                <a:sym typeface="Clear Sans"/>
              </a:rPr>
              <a:t>Dạng chuẩn 3 (3NF): </a:t>
            </a:r>
          </a:p>
          <a:p>
            <a:pPr algn="l">
              <a:lnSpc>
                <a:spcPts val="3640"/>
              </a:lnSpc>
              <a:spcBef>
                <a:spcPct val="0"/>
              </a:spcBef>
            </a:pPr>
            <a:r>
              <a:rPr lang="en-US" sz="2600">
                <a:solidFill>
                  <a:srgbClr val="000000"/>
                </a:solidFill>
                <a:latin typeface="Clear Sans"/>
                <a:ea typeface="Clear Sans"/>
                <a:cs typeface="Clear Sans"/>
                <a:sym typeface="Clear Sans"/>
              </a:rPr>
              <a:t>- Quan hệ ở 3NF nếu nó ở 2NF và không có phụ thuộc hàm bắc cầu (transitive dependency), tức là không có thuộc tính không khóa phụ thuộc vào một thuộc tính không khóa khác. </a:t>
            </a:r>
          </a:p>
          <a:p>
            <a:pPr algn="l">
              <a:lnSpc>
                <a:spcPts val="3640"/>
              </a:lnSpc>
              <a:spcBef>
                <a:spcPct val="0"/>
              </a:spcBef>
            </a:pPr>
            <a:r>
              <a:rPr lang="en-US" sz="2600">
                <a:solidFill>
                  <a:srgbClr val="000000"/>
                </a:solidFill>
                <a:latin typeface="Clear Sans"/>
                <a:ea typeface="Clear Sans"/>
                <a:cs typeface="Clear Sans"/>
                <a:sym typeface="Clear Sans"/>
              </a:rPr>
              <a:t>- Kiểm tra các phụ thuộc hàm: </a:t>
            </a:r>
          </a:p>
          <a:p>
            <a:pPr algn="l">
              <a:lnSpc>
                <a:spcPts val="3640"/>
              </a:lnSpc>
              <a:spcBef>
                <a:spcPct val="0"/>
              </a:spcBef>
            </a:pPr>
            <a:r>
              <a:rPr lang="en-US" sz="2600">
                <a:solidFill>
                  <a:srgbClr val="000000"/>
                </a:solidFill>
                <a:latin typeface="Clear Sans"/>
                <a:ea typeface="Clear Sans"/>
                <a:cs typeface="Clear Sans"/>
                <a:sym typeface="Clear Sans"/>
              </a:rPr>
              <a:t>+ MONHOC → GIAOVIEN: Đây là một phụ thuộc hàm mà MONHOC không phải khóa (vì MONHOC không xác định được NGAY, GIO, PHONG), và GIAOVIEN cũng không phải khóa. </a:t>
            </a:r>
          </a:p>
          <a:p>
            <a:pPr algn="l">
              <a:lnSpc>
                <a:spcPts val="3640"/>
              </a:lnSpc>
              <a:spcBef>
                <a:spcPct val="0"/>
              </a:spcBef>
            </a:pPr>
            <a:r>
              <a:rPr lang="en-US" sz="2600">
                <a:solidFill>
                  <a:srgbClr val="000000"/>
                </a:solidFill>
                <a:latin typeface="Clear Sans"/>
                <a:ea typeface="Clear Sans"/>
                <a:cs typeface="Clear Sans"/>
                <a:sym typeface="Clear Sans"/>
              </a:rPr>
              <a:t>Kết luận: Quan hệ Kehoach không thỏa 3NF. </a:t>
            </a:r>
          </a:p>
          <a:p>
            <a:pPr algn="l">
              <a:lnSpc>
                <a:spcPts val="3640"/>
              </a:lnSpc>
              <a:spcBef>
                <a:spcPct val="0"/>
              </a:spcBef>
            </a:pPr>
            <a:r>
              <a:rPr lang="en-US" sz="2600">
                <a:solidFill>
                  <a:srgbClr val="000000"/>
                </a:solidFill>
                <a:latin typeface="Clear Sans"/>
                <a:ea typeface="Clear Sans"/>
                <a:cs typeface="Clear Sans"/>
                <a:sym typeface="Clear Sans"/>
              </a:rPr>
              <a:t>4. Dạng chuẩn Boyce-Codd (BCNF): </a:t>
            </a:r>
          </a:p>
          <a:p>
            <a:pPr algn="l">
              <a:lnSpc>
                <a:spcPts val="3640"/>
              </a:lnSpc>
              <a:spcBef>
                <a:spcPct val="0"/>
              </a:spcBef>
            </a:pPr>
            <a:r>
              <a:rPr lang="en-US" sz="2600">
                <a:solidFill>
                  <a:srgbClr val="000000"/>
                </a:solidFill>
                <a:latin typeface="Clear Sans"/>
                <a:ea typeface="Clear Sans"/>
                <a:cs typeface="Clear Sans"/>
                <a:sym typeface="Clear Sans"/>
              </a:rPr>
              <a:t>- Quan hệ ở BCNF nếu nó ở 1NF và với mọi phụ thuộc hàm X → Y trong F, X phải là siêu khóa.  </a:t>
            </a:r>
          </a:p>
          <a:p>
            <a:pPr algn="l">
              <a:lnSpc>
                <a:spcPts val="3640"/>
              </a:lnSpc>
              <a:spcBef>
                <a:spcPct val="0"/>
              </a:spcBef>
            </a:pPr>
            <a:r>
              <a:rPr lang="en-US" sz="2600">
                <a:solidFill>
                  <a:srgbClr val="000000"/>
                </a:solidFill>
                <a:latin typeface="Clear Sans"/>
                <a:ea typeface="Clear Sans"/>
                <a:cs typeface="Clear Sans"/>
                <a:sym typeface="Clear Sans"/>
              </a:rPr>
              <a:t>- Kiểm tra các phụ thuộc hàm: </a:t>
            </a:r>
          </a:p>
          <a:p>
            <a:pPr algn="l">
              <a:lnSpc>
                <a:spcPts val="3640"/>
              </a:lnSpc>
              <a:spcBef>
                <a:spcPct val="0"/>
              </a:spcBef>
            </a:pPr>
            <a:r>
              <a:rPr lang="en-US" sz="2600">
                <a:solidFill>
                  <a:srgbClr val="000000"/>
                </a:solidFill>
                <a:latin typeface="Clear Sans"/>
                <a:ea typeface="Clear Sans"/>
                <a:cs typeface="Clear Sans"/>
                <a:sym typeface="Clear Sans"/>
              </a:rPr>
              <a:t>+ NGAY, GIO, PHONG → MONHOC: NGAY, GIO, PHONG là khóa, thỏa BCNF </a:t>
            </a:r>
          </a:p>
          <a:p>
            <a:pPr algn="l">
              <a:lnSpc>
                <a:spcPts val="3640"/>
              </a:lnSpc>
              <a:spcBef>
                <a:spcPct val="0"/>
              </a:spcBef>
            </a:pPr>
            <a:r>
              <a:rPr lang="en-US" sz="2600">
                <a:solidFill>
                  <a:srgbClr val="000000"/>
                </a:solidFill>
                <a:latin typeface="Clear Sans"/>
                <a:ea typeface="Clear Sans"/>
                <a:cs typeface="Clear Sans"/>
                <a:sym typeface="Clear Sans"/>
              </a:rPr>
              <a:t>+ NGAY, GIO, PHONG → GIAOVIEN: NGAY, GIO, PHONG là khóa, thỏa BCNF. </a:t>
            </a:r>
          </a:p>
          <a:p>
            <a:pPr algn="l">
              <a:lnSpc>
                <a:spcPts val="3640"/>
              </a:lnSpc>
              <a:spcBef>
                <a:spcPct val="0"/>
              </a:spcBef>
            </a:pPr>
            <a:r>
              <a:rPr lang="en-US" sz="2600">
                <a:solidFill>
                  <a:srgbClr val="000000"/>
                </a:solidFill>
                <a:latin typeface="Clear Sans"/>
                <a:ea typeface="Clear Sans"/>
                <a:cs typeface="Clear Sans"/>
                <a:sym typeface="Clear Sans"/>
              </a:rPr>
              <a:t>+ MONHOC, NGAY → GIAOVIEN: Kiểm tra (MONHOC, NGAY)+: </a:t>
            </a:r>
          </a:p>
          <a:p>
            <a:pPr algn="l">
              <a:lnSpc>
                <a:spcPts val="3640"/>
              </a:lnSpc>
              <a:spcBef>
                <a:spcPct val="0"/>
              </a:spcBef>
            </a:pPr>
            <a:r>
              <a:rPr lang="en-US" sz="2600">
                <a:solidFill>
                  <a:srgbClr val="000000"/>
                </a:solidFill>
                <a:latin typeface="Clear Sans"/>
                <a:ea typeface="Clear Sans"/>
                <a:cs typeface="Clear Sans"/>
                <a:sym typeface="Clear Sans"/>
              </a:rPr>
              <a:t>+ (MONHOC, NGAY)+ = {MONHOC, NGAY, GIAOVIEN}, không chứa GIO, PHONG, nên MONHOC, NGAY không phải siêu khóa. Vi phạm BCNF. </a:t>
            </a:r>
          </a:p>
          <a:p>
            <a:pPr algn="l">
              <a:lnSpc>
                <a:spcPts val="3640"/>
              </a:lnSpc>
              <a:spcBef>
                <a:spcPct val="0"/>
              </a:spcBef>
            </a:pPr>
            <a:r>
              <a:rPr lang="en-US" sz="2600">
                <a:solidFill>
                  <a:srgbClr val="000000"/>
                </a:solidFill>
                <a:latin typeface="Clear Sans"/>
                <a:ea typeface="Clear Sans"/>
                <a:cs typeface="Clear Sans"/>
                <a:sym typeface="Clear Sans"/>
              </a:rPr>
              <a:t>+ MONHOC → GIAOVIEN: (MONHOC)+ = {MONHOC, GIAOVIEN}, không chứa NGAY, GIO, PHONG, nên MONHOC không phải siêu khóa. Vi phạm BCNF. </a:t>
            </a:r>
          </a:p>
          <a:p>
            <a:pPr algn="l">
              <a:lnSpc>
                <a:spcPts val="3640"/>
              </a:lnSpc>
              <a:spcBef>
                <a:spcPct val="0"/>
              </a:spcBef>
            </a:pPr>
            <a:r>
              <a:rPr lang="en-US" sz="2600">
                <a:solidFill>
                  <a:srgbClr val="000000"/>
                </a:solidFill>
                <a:latin typeface="Clear Sans"/>
                <a:ea typeface="Clear Sans"/>
                <a:cs typeface="Clear Sans"/>
                <a:sym typeface="Clear Sans"/>
              </a:rPr>
              <a:t>Kết luận: Quan hệ Kehoach không thỏa BCNF. </a:t>
            </a:r>
          </a:p>
          <a:p>
            <a:pPr algn="l">
              <a:lnSpc>
                <a:spcPts val="3640"/>
              </a:lnSpc>
              <a:spcBef>
                <a:spcPct val="0"/>
              </a:spcBef>
            </a:pPr>
            <a:r>
              <a:rPr lang="en-US" sz="2600">
                <a:solidFill>
                  <a:srgbClr val="000000"/>
                </a:solidFill>
                <a:latin typeface="Clear Sans"/>
                <a:ea typeface="Clear Sans"/>
                <a:cs typeface="Clear Sans"/>
                <a:sym typeface="Clear Sans"/>
              </a:rPr>
              <a:t>Kết luận </a:t>
            </a:r>
          </a:p>
          <a:p>
            <a:pPr algn="l">
              <a:lnSpc>
                <a:spcPts val="3640"/>
              </a:lnSpc>
              <a:spcBef>
                <a:spcPct val="0"/>
              </a:spcBef>
            </a:pPr>
            <a:r>
              <a:rPr lang="en-US" sz="2600">
                <a:solidFill>
                  <a:srgbClr val="000000"/>
                </a:solidFill>
                <a:latin typeface="Clear Sans"/>
                <a:ea typeface="Clear Sans"/>
                <a:cs typeface="Clear Sans"/>
                <a:sym typeface="Clear Sans"/>
              </a:rPr>
              <a:t>- Quan hệ Kehoach thỏa 2NF nhưng không thỏa 3NF (do phụ thuộc hàm MONHOC → GIAOVIEN). </a:t>
            </a:r>
          </a:p>
          <a:p>
            <a:pPr algn="l">
              <a:lnSpc>
                <a:spcPts val="3640"/>
              </a:lnSpc>
              <a:spcBef>
                <a:spcPct val="0"/>
              </a:spcBef>
            </a:pPr>
            <a:r>
              <a:rPr lang="en-US" sz="2600">
                <a:solidFill>
                  <a:srgbClr val="000000"/>
                </a:solidFill>
                <a:latin typeface="Clear Sans"/>
                <a:ea typeface="Clear Sans"/>
                <a:cs typeface="Clear Sans"/>
                <a:sym typeface="Clear Sans"/>
              </a:rPr>
              <a:t>- Vì không thỏa 3NF, nó cũng không thể thỏa BCNF. Dạng chuẩn cao nhất của quan hệ Kehoach là 2NF. </a:t>
            </a:r>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62</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57150"/>
            <a:ext cx="18288000" cy="8122285"/>
          </a:xfrm>
          <a:prstGeom prst="rect">
            <a:avLst/>
          </a:prstGeom>
        </p:spPr>
        <p:txBody>
          <a:bodyPr lIns="0" tIns="0" rIns="0" bIns="0" rtlCol="0" anchor="t">
            <a:spAutoFit/>
          </a:bodyPr>
          <a:lstStyle/>
          <a:p>
            <a:pPr algn="l">
              <a:lnSpc>
                <a:spcPts val="4340"/>
              </a:lnSpc>
              <a:spcBef>
                <a:spcPct val="0"/>
              </a:spcBef>
            </a:pPr>
            <a:r>
              <a:rPr lang="en-US" sz="3100" b="1">
                <a:solidFill>
                  <a:srgbClr val="000000"/>
                </a:solidFill>
                <a:latin typeface="Clear Sans Bold"/>
                <a:ea typeface="Clear Sans Bold"/>
                <a:cs typeface="Clear Sans Bold"/>
                <a:sym typeface="Clear Sans Bold"/>
              </a:rPr>
              <a:t>4/ Cho lược đồ quan hệ Q (A, B, C, D) và tập phụ thuộc hàm F F = {A→B; B→C; D→B} C = {Q₁ (A, C, D); Q₂ (B, D)} a) Xác định các Fᵢ (những phụ thuộc hàm F được bao trong Qᵢ) </a:t>
            </a:r>
          </a:p>
          <a:p>
            <a:pPr algn="l">
              <a:lnSpc>
                <a:spcPts val="4340"/>
              </a:lnSpc>
              <a:spcBef>
                <a:spcPct val="0"/>
              </a:spcBef>
            </a:pPr>
            <a:r>
              <a:rPr lang="en-US" sz="3100">
                <a:solidFill>
                  <a:srgbClr val="000000"/>
                </a:solidFill>
                <a:latin typeface="Clear Sans"/>
                <a:ea typeface="Clear Sans"/>
                <a:cs typeface="Clear Sans"/>
                <a:sym typeface="Clear Sans"/>
              </a:rPr>
              <a:t>a) Xác định các Fᵢ (những phụ thuộc hàm F được bao trong Qᵢ): </a:t>
            </a:r>
          </a:p>
          <a:p>
            <a:pPr algn="l">
              <a:lnSpc>
                <a:spcPts val="4340"/>
              </a:lnSpc>
              <a:spcBef>
                <a:spcPct val="0"/>
              </a:spcBef>
            </a:pPr>
            <a:r>
              <a:rPr lang="en-US" sz="3100">
                <a:solidFill>
                  <a:srgbClr val="000000"/>
                </a:solidFill>
                <a:latin typeface="Clear Sans"/>
                <a:ea typeface="Clear Sans"/>
                <a:cs typeface="Clear Sans"/>
                <a:sym typeface="Clear Sans"/>
              </a:rPr>
              <a:t>- Q₁(A, C, D): </a:t>
            </a:r>
          </a:p>
          <a:p>
            <a:pPr algn="l">
              <a:lnSpc>
                <a:spcPts val="4340"/>
              </a:lnSpc>
              <a:spcBef>
                <a:spcPct val="0"/>
              </a:spcBef>
            </a:pPr>
            <a:r>
              <a:rPr lang="en-US" sz="3100">
                <a:solidFill>
                  <a:srgbClr val="000000"/>
                </a:solidFill>
                <a:latin typeface="Clear Sans"/>
                <a:ea typeface="Clear Sans"/>
                <a:cs typeface="Clear Sans"/>
                <a:sym typeface="Clear Sans"/>
              </a:rPr>
              <a:t>+ Xét các phụ thuộc hàm trong F: </a:t>
            </a:r>
          </a:p>
          <a:p>
            <a:pPr algn="l">
              <a:lnSpc>
                <a:spcPts val="4340"/>
              </a:lnSpc>
              <a:spcBef>
                <a:spcPct val="0"/>
              </a:spcBef>
            </a:pPr>
            <a:r>
              <a:rPr lang="en-US" sz="3100">
                <a:solidFill>
                  <a:srgbClr val="000000"/>
                </a:solidFill>
                <a:latin typeface="Clear Sans"/>
                <a:ea typeface="Clear Sans"/>
                <a:cs typeface="Clear Sans"/>
                <a:sym typeface="Clear Sans"/>
              </a:rPr>
              <a:t>+ A → B: Không áp dụng vì B không có mặt trong Q₁. </a:t>
            </a:r>
          </a:p>
          <a:p>
            <a:pPr algn="l">
              <a:lnSpc>
                <a:spcPts val="4340"/>
              </a:lnSpc>
              <a:spcBef>
                <a:spcPct val="0"/>
              </a:spcBef>
            </a:pPr>
            <a:r>
              <a:rPr lang="en-US" sz="3100">
                <a:solidFill>
                  <a:srgbClr val="000000"/>
                </a:solidFill>
                <a:latin typeface="Clear Sans"/>
                <a:ea typeface="Clear Sans"/>
                <a:cs typeface="Clear Sans"/>
                <a:sym typeface="Clear Sans"/>
              </a:rPr>
              <a:t>+ B → C: Không áp dụng vì B không có mặt trong Q₁. </a:t>
            </a:r>
          </a:p>
          <a:p>
            <a:pPr algn="l">
              <a:lnSpc>
                <a:spcPts val="4340"/>
              </a:lnSpc>
              <a:spcBef>
                <a:spcPct val="0"/>
              </a:spcBef>
            </a:pPr>
            <a:r>
              <a:rPr lang="en-US" sz="3100">
                <a:solidFill>
                  <a:srgbClr val="000000"/>
                </a:solidFill>
                <a:latin typeface="Clear Sans"/>
                <a:ea typeface="Clear Sans"/>
                <a:cs typeface="Clear Sans"/>
                <a:sym typeface="Clear Sans"/>
              </a:rPr>
              <a:t>+ D → B: Không áp dụng vì B không có mặt trong Q₁. </a:t>
            </a:r>
          </a:p>
          <a:p>
            <a:pPr algn="l">
              <a:lnSpc>
                <a:spcPts val="4340"/>
              </a:lnSpc>
              <a:spcBef>
                <a:spcPct val="0"/>
              </a:spcBef>
            </a:pPr>
            <a:r>
              <a:rPr lang="en-US" sz="3100">
                <a:solidFill>
                  <a:srgbClr val="000000"/>
                </a:solidFill>
                <a:latin typeface="Clear Sans"/>
                <a:ea typeface="Clear Sans"/>
                <a:cs typeface="Clear Sans"/>
                <a:sym typeface="Clear Sans"/>
              </a:rPr>
              <a:t>Kết luận: Không có phụ thuộc hàm nào trong F được bao trong Q₁.</a:t>
            </a:r>
          </a:p>
          <a:p>
            <a:pPr algn="l">
              <a:lnSpc>
                <a:spcPts val="4340"/>
              </a:lnSpc>
              <a:spcBef>
                <a:spcPct val="0"/>
              </a:spcBef>
            </a:pPr>
            <a:r>
              <a:rPr lang="en-US" sz="3100">
                <a:solidFill>
                  <a:srgbClr val="000000"/>
                </a:solidFill>
                <a:latin typeface="Clear Sans"/>
                <a:ea typeface="Clear Sans"/>
                <a:cs typeface="Clear Sans"/>
                <a:sym typeface="Clear Sans"/>
              </a:rPr>
              <a:t> - Q₂(B, D): </a:t>
            </a:r>
          </a:p>
          <a:p>
            <a:pPr algn="l">
              <a:lnSpc>
                <a:spcPts val="4340"/>
              </a:lnSpc>
              <a:spcBef>
                <a:spcPct val="0"/>
              </a:spcBef>
            </a:pPr>
            <a:r>
              <a:rPr lang="en-US" sz="3100">
                <a:solidFill>
                  <a:srgbClr val="000000"/>
                </a:solidFill>
                <a:latin typeface="Clear Sans"/>
                <a:ea typeface="Clear Sans"/>
                <a:cs typeface="Clear Sans"/>
                <a:sym typeface="Clear Sans"/>
              </a:rPr>
              <a:t>+ Xét các phụ thuộc hàm trong F: 48 </a:t>
            </a:r>
          </a:p>
          <a:p>
            <a:pPr algn="l">
              <a:lnSpc>
                <a:spcPts val="4340"/>
              </a:lnSpc>
              <a:spcBef>
                <a:spcPct val="0"/>
              </a:spcBef>
            </a:pPr>
            <a:r>
              <a:rPr lang="en-US" sz="3100">
                <a:solidFill>
                  <a:srgbClr val="000000"/>
                </a:solidFill>
                <a:latin typeface="Clear Sans"/>
                <a:ea typeface="Clear Sans"/>
                <a:cs typeface="Clear Sans"/>
                <a:sym typeface="Clear Sans"/>
              </a:rPr>
              <a:t>+ A → B: Không áp dụng vì A không có mặt trong Q₂. </a:t>
            </a:r>
          </a:p>
          <a:p>
            <a:pPr algn="l">
              <a:lnSpc>
                <a:spcPts val="4340"/>
              </a:lnSpc>
              <a:spcBef>
                <a:spcPct val="0"/>
              </a:spcBef>
            </a:pPr>
            <a:r>
              <a:rPr lang="en-US" sz="3100">
                <a:solidFill>
                  <a:srgbClr val="000000"/>
                </a:solidFill>
                <a:latin typeface="Clear Sans"/>
                <a:ea typeface="Clear Sans"/>
                <a:cs typeface="Clear Sans"/>
                <a:sym typeface="Clear Sans"/>
              </a:rPr>
              <a:t>+ B → C: Không áp dụng vì C không có mặt trong Q₂. </a:t>
            </a:r>
          </a:p>
          <a:p>
            <a:pPr algn="l">
              <a:lnSpc>
                <a:spcPts val="4340"/>
              </a:lnSpc>
              <a:spcBef>
                <a:spcPct val="0"/>
              </a:spcBef>
            </a:pPr>
            <a:r>
              <a:rPr lang="en-US" sz="3100">
                <a:solidFill>
                  <a:srgbClr val="000000"/>
                </a:solidFill>
                <a:latin typeface="Clear Sans"/>
                <a:ea typeface="Clear Sans"/>
                <a:cs typeface="Clear Sans"/>
                <a:sym typeface="Clear Sans"/>
              </a:rPr>
              <a:t>+ D → B: Áp dụng vì D → B có mặt trong Q₂. </a:t>
            </a:r>
          </a:p>
          <a:p>
            <a:pPr algn="l">
              <a:lnSpc>
                <a:spcPts val="4340"/>
              </a:lnSpc>
              <a:spcBef>
                <a:spcPct val="0"/>
              </a:spcBef>
            </a:pPr>
            <a:r>
              <a:rPr lang="en-US" sz="3100">
                <a:solidFill>
                  <a:srgbClr val="000000"/>
                </a:solidFill>
                <a:latin typeface="Clear Sans"/>
                <a:ea typeface="Clear Sans"/>
                <a:cs typeface="Clear Sans"/>
                <a:sym typeface="Clear Sans"/>
              </a:rPr>
              <a:t>Kết luận: Phụ thuộc hàm D → B được bao trong Q₂.</a:t>
            </a:r>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63</a:t>
            </a:r>
          </a:p>
        </p:txBody>
      </p:sp>
      <p:sp>
        <p:nvSpPr>
          <p:cNvPr id="4" name="TextBox 4"/>
          <p:cNvSpPr txBox="1"/>
          <p:nvPr/>
        </p:nvSpPr>
        <p:spPr>
          <a:xfrm>
            <a:off x="12138421" y="9396094"/>
            <a:ext cx="4826645"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Hoàng Nguyên Phong</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294511" y="333495"/>
            <a:ext cx="14533924" cy="10887537"/>
          </a:xfrm>
          <a:prstGeom prst="rect">
            <a:avLst/>
          </a:prstGeom>
        </p:spPr>
        <p:txBody>
          <a:bodyPr lIns="0" tIns="0" rIns="0" bIns="0" rtlCol="0" anchor="t">
            <a:spAutoFit/>
          </a:bodyPr>
          <a:lstStyle/>
          <a:p>
            <a:pPr algn="l">
              <a:lnSpc>
                <a:spcPts val="4483"/>
              </a:lnSpc>
              <a:spcBef>
                <a:spcPct val="0"/>
              </a:spcBef>
            </a:pPr>
            <a:r>
              <a:rPr lang="en-US" sz="3644" b="1">
                <a:solidFill>
                  <a:srgbClr val="000000"/>
                </a:solidFill>
                <a:latin typeface="Clear Sans Bold"/>
                <a:ea typeface="Clear Sans Bold"/>
                <a:cs typeface="Clear Sans Bold"/>
                <a:sym typeface="Clear Sans Bold"/>
              </a:rPr>
              <a:t>Câu 5: (bài tập tổng hợp) Giả sử ta có lược đồ quan hệ Q (C, D, E, G, H, K) và tập phụ thuộc hàm F như sau; </a:t>
            </a:r>
          </a:p>
          <a:p>
            <a:pPr algn="l">
              <a:lnSpc>
                <a:spcPts val="4483"/>
              </a:lnSpc>
              <a:spcBef>
                <a:spcPct val="0"/>
              </a:spcBef>
            </a:pPr>
            <a:r>
              <a:rPr lang="en-US" sz="3644" b="1">
                <a:solidFill>
                  <a:srgbClr val="000000"/>
                </a:solidFill>
                <a:latin typeface="Clear Sans Bold"/>
                <a:ea typeface="Clear Sans Bold"/>
                <a:cs typeface="Clear Sans Bold"/>
                <a:sym typeface="Clear Sans Bold"/>
              </a:rPr>
              <a:t>F = {CK→ H; C →D; E→C; E →G; CK →E} </a:t>
            </a:r>
          </a:p>
          <a:p>
            <a:pPr algn="l">
              <a:lnSpc>
                <a:spcPts val="4483"/>
              </a:lnSpc>
              <a:spcBef>
                <a:spcPct val="0"/>
              </a:spcBef>
            </a:pPr>
            <a:r>
              <a:rPr lang="en-US" sz="3644" b="1">
                <a:solidFill>
                  <a:srgbClr val="000000"/>
                </a:solidFill>
                <a:latin typeface="Clear Sans Bold"/>
                <a:ea typeface="Clear Sans Bold"/>
                <a:cs typeface="Clear Sans Bold"/>
                <a:sym typeface="Clear Sans Bold"/>
              </a:rPr>
              <a:t>a) Từ tập F, hãy chứng minh EK → DH </a:t>
            </a:r>
          </a:p>
          <a:p>
            <a:pPr algn="l">
              <a:lnSpc>
                <a:spcPts val="4483"/>
              </a:lnSpc>
              <a:spcBef>
                <a:spcPct val="0"/>
              </a:spcBef>
            </a:pPr>
            <a:r>
              <a:rPr lang="en-US" sz="3644" b="1">
                <a:solidFill>
                  <a:srgbClr val="000000"/>
                </a:solidFill>
                <a:latin typeface="Clear Sans Bold"/>
                <a:ea typeface="Clear Sans Bold"/>
                <a:cs typeface="Clear Sans Bold"/>
                <a:sym typeface="Clear Sans Bold"/>
              </a:rPr>
              <a:t>b) Tìm tất cả các khóa của Q. </a:t>
            </a:r>
          </a:p>
          <a:p>
            <a:pPr algn="l">
              <a:lnSpc>
                <a:spcPts val="4483"/>
              </a:lnSpc>
              <a:spcBef>
                <a:spcPct val="0"/>
              </a:spcBef>
            </a:pPr>
            <a:r>
              <a:rPr lang="en-US" sz="3644" b="1">
                <a:solidFill>
                  <a:srgbClr val="000000"/>
                </a:solidFill>
                <a:latin typeface="Clear Sans Bold"/>
                <a:ea typeface="Clear Sans Bold"/>
                <a:cs typeface="Clear Sans Bold"/>
                <a:sym typeface="Clear Sans Bold"/>
              </a:rPr>
              <a:t>c) Xác định dạng chuẩn của Q.</a:t>
            </a:r>
          </a:p>
          <a:p>
            <a:pPr algn="l">
              <a:lnSpc>
                <a:spcPts val="4729"/>
              </a:lnSpc>
              <a:spcBef>
                <a:spcPct val="0"/>
              </a:spcBef>
            </a:pPr>
            <a:r>
              <a:rPr lang="en-US" sz="3844">
                <a:solidFill>
                  <a:srgbClr val="000000"/>
                </a:solidFill>
                <a:latin typeface="Clear Sans"/>
                <a:ea typeface="Clear Sans"/>
                <a:cs typeface="Clear Sans"/>
                <a:sym typeface="Clear Sans"/>
              </a:rPr>
              <a:t>Bài làm:</a:t>
            </a:r>
          </a:p>
          <a:p>
            <a:pPr algn="l">
              <a:lnSpc>
                <a:spcPts val="4729"/>
              </a:lnSpc>
              <a:spcBef>
                <a:spcPct val="0"/>
              </a:spcBef>
            </a:pPr>
            <a:r>
              <a:rPr lang="en-US" sz="3844">
                <a:solidFill>
                  <a:srgbClr val="000000"/>
                </a:solidFill>
                <a:latin typeface="Clear Sans"/>
                <a:ea typeface="Clear Sans"/>
                <a:cs typeface="Clear Sans"/>
                <a:sym typeface="Clear Sans"/>
              </a:rPr>
              <a:t>a) Từ tập F, hãy chứng minh EK → DH:</a:t>
            </a:r>
          </a:p>
          <a:p>
            <a:pPr algn="l">
              <a:lnSpc>
                <a:spcPts val="4729"/>
              </a:lnSpc>
              <a:spcBef>
                <a:spcPct val="0"/>
              </a:spcBef>
            </a:pPr>
            <a:r>
              <a:rPr lang="en-US" sz="3844">
                <a:solidFill>
                  <a:srgbClr val="000000"/>
                </a:solidFill>
                <a:latin typeface="Clear Sans"/>
                <a:ea typeface="Clear Sans"/>
                <a:cs typeface="Clear Sans"/>
                <a:sym typeface="Clear Sans"/>
              </a:rPr>
              <a:t>- E → C: Từ E, ta có C.</a:t>
            </a:r>
          </a:p>
          <a:p>
            <a:pPr algn="l">
              <a:lnSpc>
                <a:spcPts val="4729"/>
              </a:lnSpc>
              <a:spcBef>
                <a:spcPct val="0"/>
              </a:spcBef>
            </a:pPr>
            <a:r>
              <a:rPr lang="en-US" sz="3844">
                <a:solidFill>
                  <a:srgbClr val="000000"/>
                </a:solidFill>
                <a:latin typeface="Clear Sans"/>
                <a:ea typeface="Clear Sans"/>
                <a:cs typeface="Clear Sans"/>
                <a:sym typeface="Clear Sans"/>
              </a:rPr>
              <a:t>- C → D: Từ C, ta có D.</a:t>
            </a:r>
          </a:p>
          <a:p>
            <a:pPr algn="l">
              <a:lnSpc>
                <a:spcPts val="4729"/>
              </a:lnSpc>
              <a:spcBef>
                <a:spcPct val="0"/>
              </a:spcBef>
            </a:pPr>
            <a:r>
              <a:rPr lang="en-US" sz="3844">
                <a:solidFill>
                  <a:srgbClr val="000000"/>
                </a:solidFill>
                <a:latin typeface="Clear Sans"/>
                <a:ea typeface="Clear Sans"/>
                <a:cs typeface="Clear Sans"/>
                <a:sym typeface="Clear Sans"/>
              </a:rPr>
              <a:t>- CK → H: Từ CK, ta có H.</a:t>
            </a:r>
          </a:p>
          <a:p>
            <a:pPr algn="l">
              <a:lnSpc>
                <a:spcPts val="4729"/>
              </a:lnSpc>
              <a:spcBef>
                <a:spcPct val="0"/>
              </a:spcBef>
            </a:pPr>
            <a:r>
              <a:rPr lang="en-US" sz="3844">
                <a:solidFill>
                  <a:srgbClr val="000000"/>
                </a:solidFill>
                <a:latin typeface="Clear Sans"/>
                <a:ea typeface="Clear Sans"/>
                <a:cs typeface="Clear Sans"/>
                <a:sym typeface="Clear Sans"/>
              </a:rPr>
              <a:t>- E → G: Từ E, ta có G.</a:t>
            </a:r>
          </a:p>
          <a:p>
            <a:pPr algn="l">
              <a:lnSpc>
                <a:spcPts val="4729"/>
              </a:lnSpc>
              <a:spcBef>
                <a:spcPct val="0"/>
              </a:spcBef>
            </a:pPr>
            <a:r>
              <a:rPr lang="en-US" sz="3844">
                <a:solidFill>
                  <a:srgbClr val="000000"/>
                </a:solidFill>
                <a:latin typeface="Clear Sans"/>
                <a:ea typeface="Clear Sans"/>
                <a:cs typeface="Clear Sans"/>
                <a:sym typeface="Clear Sans"/>
              </a:rPr>
              <a:t>Kết luận: Từ E, ta có C, D, G, H, chứng minh EK → DH.</a:t>
            </a:r>
          </a:p>
          <a:p>
            <a:pPr algn="l">
              <a:lnSpc>
                <a:spcPts val="4619"/>
              </a:lnSpc>
              <a:spcBef>
                <a:spcPct val="0"/>
              </a:spcBef>
            </a:pPr>
            <a:endParaRPr lang="en-US" sz="3844">
              <a:solidFill>
                <a:srgbClr val="000000"/>
              </a:solidFill>
              <a:latin typeface="Clear Sans"/>
              <a:ea typeface="Clear Sans"/>
              <a:cs typeface="Clear Sans"/>
              <a:sym typeface="Clear Sans"/>
            </a:endParaRPr>
          </a:p>
          <a:p>
            <a:pPr algn="l">
              <a:lnSpc>
                <a:spcPts val="4483"/>
              </a:lnSpc>
              <a:spcBef>
                <a:spcPct val="0"/>
              </a:spcBef>
            </a:pPr>
            <a:endParaRPr lang="en-US" sz="3844">
              <a:solidFill>
                <a:srgbClr val="000000"/>
              </a:solidFill>
              <a:latin typeface="Clear Sans"/>
              <a:ea typeface="Clear Sans"/>
              <a:cs typeface="Clear Sans"/>
              <a:sym typeface="Clear Sans"/>
            </a:endParaRPr>
          </a:p>
          <a:p>
            <a:pPr algn="l">
              <a:lnSpc>
                <a:spcPts val="4892"/>
              </a:lnSpc>
              <a:spcBef>
                <a:spcPct val="0"/>
              </a:spcBef>
            </a:pPr>
            <a:endParaRPr lang="en-US" sz="3844">
              <a:solidFill>
                <a:srgbClr val="000000"/>
              </a:solidFill>
              <a:latin typeface="Clear Sans"/>
              <a:ea typeface="Clear Sans"/>
              <a:cs typeface="Clear Sans"/>
              <a:sym typeface="Clear Sans"/>
            </a:endParaRPr>
          </a:p>
          <a:p>
            <a:pPr algn="l">
              <a:lnSpc>
                <a:spcPts val="4892"/>
              </a:lnSpc>
              <a:spcBef>
                <a:spcPct val="0"/>
              </a:spcBef>
            </a:pPr>
            <a:endParaRPr lang="en-US" sz="3844">
              <a:solidFill>
                <a:srgbClr val="000000"/>
              </a:solidFill>
              <a:latin typeface="Clear Sans"/>
              <a:ea typeface="Clear Sans"/>
              <a:cs typeface="Clear Sans"/>
              <a:sym typeface="Clear Sans"/>
            </a:endParaRPr>
          </a:p>
          <a:p>
            <a:pPr algn="ctr">
              <a:lnSpc>
                <a:spcPts val="7518"/>
              </a:lnSpc>
              <a:spcBef>
                <a:spcPct val="0"/>
              </a:spcBef>
            </a:pPr>
            <a:endParaRPr lang="en-US" sz="3844">
              <a:solidFill>
                <a:srgbClr val="000000"/>
              </a:solidFill>
              <a:latin typeface="Clear Sans"/>
              <a:ea typeface="Clear Sans"/>
              <a:cs typeface="Clear Sans"/>
              <a:sym typeface="Clear Sans"/>
            </a:endParaRPr>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64</a:t>
            </a:r>
          </a:p>
        </p:txBody>
      </p:sp>
      <p:sp>
        <p:nvSpPr>
          <p:cNvPr id="4" name="TextBox 4"/>
          <p:cNvSpPr txBox="1"/>
          <p:nvPr/>
        </p:nvSpPr>
        <p:spPr>
          <a:xfrm>
            <a:off x="12518173" y="9198609"/>
            <a:ext cx="4228654"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Nguyễn Nhật Sa Sa</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320165" y="234786"/>
            <a:ext cx="15794678" cy="9023514"/>
          </a:xfrm>
          <a:prstGeom prst="rect">
            <a:avLst/>
          </a:prstGeom>
        </p:spPr>
        <p:txBody>
          <a:bodyPr lIns="0" tIns="0" rIns="0" bIns="0" rtlCol="0" anchor="t">
            <a:spAutoFit/>
          </a:bodyPr>
          <a:lstStyle/>
          <a:p>
            <a:pPr algn="l">
              <a:lnSpc>
                <a:spcPts val="4914"/>
              </a:lnSpc>
              <a:spcBef>
                <a:spcPct val="0"/>
              </a:spcBef>
            </a:pPr>
            <a:r>
              <a:rPr lang="en-US" sz="3995">
                <a:solidFill>
                  <a:srgbClr val="000000"/>
                </a:solidFill>
                <a:latin typeface="Clear Sans"/>
                <a:ea typeface="Clear Sans"/>
                <a:cs typeface="Clear Sans"/>
                <a:sym typeface="Clear Sans"/>
              </a:rPr>
              <a:t>b) Tìm tất cả các khóa của Q:</a:t>
            </a:r>
          </a:p>
          <a:p>
            <a:pPr algn="l">
              <a:lnSpc>
                <a:spcPts val="4914"/>
              </a:lnSpc>
              <a:spcBef>
                <a:spcPct val="0"/>
              </a:spcBef>
            </a:pPr>
            <a:r>
              <a:rPr lang="en-US" sz="3995">
                <a:solidFill>
                  <a:srgbClr val="000000"/>
                </a:solidFill>
                <a:latin typeface="Clear Sans"/>
                <a:ea typeface="Clear Sans"/>
                <a:cs typeface="Clear Sans"/>
                <a:sym typeface="Clear Sans"/>
              </a:rPr>
              <a:t>- CK → H: Từ CK, ta có H.</a:t>
            </a:r>
          </a:p>
          <a:p>
            <a:pPr algn="l">
              <a:lnSpc>
                <a:spcPts val="4914"/>
              </a:lnSpc>
              <a:spcBef>
                <a:spcPct val="0"/>
              </a:spcBef>
            </a:pPr>
            <a:r>
              <a:rPr lang="en-US" sz="3995">
                <a:solidFill>
                  <a:srgbClr val="000000"/>
                </a:solidFill>
                <a:latin typeface="Clear Sans"/>
                <a:ea typeface="Clear Sans"/>
                <a:cs typeface="Clear Sans"/>
                <a:sym typeface="Clear Sans"/>
              </a:rPr>
              <a:t>- C → D: Từ C, ta có D.</a:t>
            </a:r>
          </a:p>
          <a:p>
            <a:pPr algn="l">
              <a:lnSpc>
                <a:spcPts val="4914"/>
              </a:lnSpc>
              <a:spcBef>
                <a:spcPct val="0"/>
              </a:spcBef>
            </a:pPr>
            <a:r>
              <a:rPr lang="en-US" sz="3995">
                <a:solidFill>
                  <a:srgbClr val="000000"/>
                </a:solidFill>
                <a:latin typeface="Clear Sans"/>
                <a:ea typeface="Clear Sans"/>
                <a:cs typeface="Clear Sans"/>
                <a:sym typeface="Clear Sans"/>
              </a:rPr>
              <a:t>- E → C: Từ E, ta có C.</a:t>
            </a:r>
          </a:p>
          <a:p>
            <a:pPr algn="l">
              <a:lnSpc>
                <a:spcPts val="4914"/>
              </a:lnSpc>
              <a:spcBef>
                <a:spcPct val="0"/>
              </a:spcBef>
            </a:pPr>
            <a:r>
              <a:rPr lang="en-US" sz="3995">
                <a:solidFill>
                  <a:srgbClr val="000000"/>
                </a:solidFill>
                <a:latin typeface="Clear Sans"/>
                <a:ea typeface="Clear Sans"/>
                <a:cs typeface="Clear Sans"/>
                <a:sym typeface="Clear Sans"/>
              </a:rPr>
              <a:t>- E → G: Từ E, ta có G.</a:t>
            </a:r>
          </a:p>
          <a:p>
            <a:pPr algn="l">
              <a:lnSpc>
                <a:spcPts val="4914"/>
              </a:lnSpc>
              <a:spcBef>
                <a:spcPct val="0"/>
              </a:spcBef>
            </a:pPr>
            <a:r>
              <a:rPr lang="en-US" sz="3995">
                <a:solidFill>
                  <a:srgbClr val="000000"/>
                </a:solidFill>
                <a:latin typeface="Clear Sans"/>
                <a:ea typeface="Clear Sans"/>
                <a:cs typeface="Clear Sans"/>
                <a:sym typeface="Clear Sans"/>
              </a:rPr>
              <a:t>- CK → E: Từ CK, ta có E.</a:t>
            </a:r>
          </a:p>
          <a:p>
            <a:pPr algn="l">
              <a:lnSpc>
                <a:spcPts val="4914"/>
              </a:lnSpc>
              <a:spcBef>
                <a:spcPct val="0"/>
              </a:spcBef>
            </a:pPr>
            <a:r>
              <a:rPr lang="en-US" sz="3995">
                <a:solidFill>
                  <a:srgbClr val="000000"/>
                </a:solidFill>
                <a:latin typeface="Clear Sans"/>
                <a:ea typeface="Clear Sans"/>
                <a:cs typeface="Clear Sans"/>
                <a:sym typeface="Clear Sans"/>
              </a:rPr>
              <a:t>Kết luận: Các khóa của Q là {C, K} và {E, K}.</a:t>
            </a:r>
          </a:p>
          <a:p>
            <a:pPr algn="l">
              <a:lnSpc>
                <a:spcPts val="4914"/>
              </a:lnSpc>
              <a:spcBef>
                <a:spcPct val="0"/>
              </a:spcBef>
            </a:pPr>
            <a:r>
              <a:rPr lang="en-US" sz="3995">
                <a:solidFill>
                  <a:srgbClr val="000000"/>
                </a:solidFill>
                <a:latin typeface="Clear Sans"/>
                <a:ea typeface="Clear Sans"/>
                <a:cs typeface="Clear Sans"/>
                <a:sym typeface="Clear Sans"/>
              </a:rPr>
              <a:t>c) Xác định dạng chuẩn của Q:</a:t>
            </a:r>
          </a:p>
          <a:p>
            <a:pPr algn="l">
              <a:lnSpc>
                <a:spcPts val="4914"/>
              </a:lnSpc>
              <a:spcBef>
                <a:spcPct val="0"/>
              </a:spcBef>
            </a:pPr>
            <a:r>
              <a:rPr lang="en-US" sz="3995">
                <a:solidFill>
                  <a:srgbClr val="000000"/>
                </a:solidFill>
                <a:latin typeface="Clear Sans"/>
                <a:ea typeface="Clear Sans"/>
                <a:cs typeface="Clear Sans"/>
                <a:sym typeface="Clear Sans"/>
              </a:rPr>
              <a:t>- 1NF: Giả sử tất cả các thuộc tính đều có giá trị nguyên tử.</a:t>
            </a:r>
          </a:p>
          <a:p>
            <a:pPr algn="l">
              <a:lnSpc>
                <a:spcPts val="4914"/>
              </a:lnSpc>
              <a:spcBef>
                <a:spcPct val="0"/>
              </a:spcBef>
            </a:pPr>
            <a:r>
              <a:rPr lang="en-US" sz="3995">
                <a:solidFill>
                  <a:srgbClr val="000000"/>
                </a:solidFill>
                <a:latin typeface="Clear Sans"/>
                <a:ea typeface="Clear Sans"/>
                <a:cs typeface="Clear Sans"/>
                <a:sym typeface="Clear Sans"/>
              </a:rPr>
              <a:t>- 2NF: Không có phụ thuộc hàm từng phần.</a:t>
            </a:r>
          </a:p>
          <a:p>
            <a:pPr algn="l">
              <a:lnSpc>
                <a:spcPts val="4914"/>
              </a:lnSpc>
              <a:spcBef>
                <a:spcPct val="0"/>
              </a:spcBef>
            </a:pPr>
            <a:r>
              <a:rPr lang="en-US" sz="3995">
                <a:solidFill>
                  <a:srgbClr val="000000"/>
                </a:solidFill>
                <a:latin typeface="Clear Sans"/>
                <a:ea typeface="Clear Sans"/>
                <a:cs typeface="Clear Sans"/>
                <a:sym typeface="Clear Sans"/>
              </a:rPr>
              <a:t>- 3NF: Không có phụ thuộc hàm bắc cầu.</a:t>
            </a:r>
          </a:p>
          <a:p>
            <a:pPr algn="l">
              <a:lnSpc>
                <a:spcPts val="4914"/>
              </a:lnSpc>
              <a:spcBef>
                <a:spcPct val="0"/>
              </a:spcBef>
            </a:pPr>
            <a:r>
              <a:rPr lang="en-US" sz="3995">
                <a:solidFill>
                  <a:srgbClr val="000000"/>
                </a:solidFill>
                <a:latin typeface="Clear Sans"/>
                <a:ea typeface="Clear Sans"/>
                <a:cs typeface="Clear Sans"/>
                <a:sym typeface="Clear Sans"/>
              </a:rPr>
              <a:t>- BCNF: Mọi phụ thuộc hàm X → Y, X phải là siêu khóa.</a:t>
            </a:r>
          </a:p>
          <a:p>
            <a:pPr algn="l">
              <a:lnSpc>
                <a:spcPts val="4914"/>
              </a:lnSpc>
              <a:spcBef>
                <a:spcPct val="0"/>
              </a:spcBef>
            </a:pPr>
            <a:r>
              <a:rPr lang="en-US" sz="3995">
                <a:solidFill>
                  <a:srgbClr val="000000"/>
                </a:solidFill>
                <a:latin typeface="Clear Sans"/>
                <a:ea typeface="Clear Sans"/>
                <a:cs typeface="Clear Sans"/>
                <a:sym typeface="Clear Sans"/>
              </a:rPr>
              <a:t>Kết luận: Lược đồ quan hệ Q thỏa mãn BCNF.</a:t>
            </a:r>
          </a:p>
          <a:p>
            <a:pPr algn="ctr">
              <a:lnSpc>
                <a:spcPts val="8241"/>
              </a:lnSpc>
              <a:spcBef>
                <a:spcPct val="0"/>
              </a:spcBef>
            </a:pPr>
            <a:endParaRPr lang="en-US" sz="3995">
              <a:solidFill>
                <a:srgbClr val="000000"/>
              </a:solidFill>
              <a:latin typeface="Clear Sans"/>
              <a:ea typeface="Clear Sans"/>
              <a:cs typeface="Clear Sans"/>
              <a:sym typeface="Clear Sans"/>
            </a:endParaRPr>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65</a:t>
            </a:r>
          </a:p>
        </p:txBody>
      </p:sp>
      <p:sp>
        <p:nvSpPr>
          <p:cNvPr id="4" name="TextBox 4"/>
          <p:cNvSpPr txBox="1"/>
          <p:nvPr/>
        </p:nvSpPr>
        <p:spPr>
          <a:xfrm>
            <a:off x="12027632" y="9182100"/>
            <a:ext cx="4228654"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Nguyễn Nhật Sa Sa</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7E8083"/>
        </a:solidFill>
        <a:effectLst/>
      </p:bgPr>
    </p:bg>
    <p:spTree>
      <p:nvGrpSpPr>
        <p:cNvPr id="1" name=""/>
        <p:cNvGrpSpPr/>
        <p:nvPr/>
      </p:nvGrpSpPr>
      <p:grpSpPr>
        <a:xfrm>
          <a:off x="0" y="0"/>
          <a:ext cx="0" cy="0"/>
          <a:chOff x="0" y="0"/>
          <a:chExt cx="0" cy="0"/>
        </a:xfrm>
      </p:grpSpPr>
      <p:sp>
        <p:nvSpPr>
          <p:cNvPr id="2" name="Freeform 2"/>
          <p:cNvSpPr/>
          <p:nvPr/>
        </p:nvSpPr>
        <p:spPr>
          <a:xfrm rot="-9009494">
            <a:off x="11321593" y="-270727"/>
            <a:ext cx="3674473" cy="4258066"/>
          </a:xfrm>
          <a:custGeom>
            <a:avLst/>
            <a:gdLst/>
            <a:ahLst/>
            <a:cxnLst/>
            <a:rect l="l" t="t" r="r" b="b"/>
            <a:pathLst>
              <a:path w="3674473" h="4258066">
                <a:moveTo>
                  <a:pt x="0" y="0"/>
                </a:moveTo>
                <a:lnTo>
                  <a:pt x="3674473" y="0"/>
                </a:lnTo>
                <a:lnTo>
                  <a:pt x="3674473" y="4258066"/>
                </a:lnTo>
                <a:lnTo>
                  <a:pt x="0" y="4258066"/>
                </a:lnTo>
                <a:lnTo>
                  <a:pt x="0" y="0"/>
                </a:lnTo>
                <a:close/>
              </a:path>
            </a:pathLst>
          </a:custGeom>
          <a:blipFill>
            <a:blip r:embed="rId2"/>
            <a:stretch>
              <a:fillRect/>
            </a:stretch>
          </a:blipFill>
        </p:spPr>
      </p:sp>
      <p:sp>
        <p:nvSpPr>
          <p:cNvPr id="3" name="Freeform 3"/>
          <p:cNvSpPr/>
          <p:nvPr/>
        </p:nvSpPr>
        <p:spPr>
          <a:xfrm>
            <a:off x="13594760" y="-1192061"/>
            <a:ext cx="6735414" cy="6798362"/>
          </a:xfrm>
          <a:custGeom>
            <a:avLst/>
            <a:gdLst/>
            <a:ahLst/>
            <a:cxnLst/>
            <a:rect l="l" t="t" r="r" b="b"/>
            <a:pathLst>
              <a:path w="6735414" h="6798362">
                <a:moveTo>
                  <a:pt x="0" y="0"/>
                </a:moveTo>
                <a:lnTo>
                  <a:pt x="6735414" y="0"/>
                </a:lnTo>
                <a:lnTo>
                  <a:pt x="6735414" y="6798362"/>
                </a:lnTo>
                <a:lnTo>
                  <a:pt x="0" y="6798362"/>
                </a:lnTo>
                <a:lnTo>
                  <a:pt x="0" y="0"/>
                </a:lnTo>
                <a:close/>
              </a:path>
            </a:pathLst>
          </a:custGeom>
          <a:blipFill>
            <a:blip r:embed="rId3"/>
            <a:stretch>
              <a:fillRect/>
            </a:stretch>
          </a:blipFill>
        </p:spPr>
      </p:sp>
      <p:sp>
        <p:nvSpPr>
          <p:cNvPr id="4" name="Freeform 4"/>
          <p:cNvSpPr/>
          <p:nvPr/>
        </p:nvSpPr>
        <p:spPr>
          <a:xfrm rot="-6239300">
            <a:off x="17313893" y="4610569"/>
            <a:ext cx="1219961" cy="1065861"/>
          </a:xfrm>
          <a:custGeom>
            <a:avLst/>
            <a:gdLst/>
            <a:ahLst/>
            <a:cxnLst/>
            <a:rect l="l" t="t" r="r" b="b"/>
            <a:pathLst>
              <a:path w="1219961" h="1065861">
                <a:moveTo>
                  <a:pt x="0" y="0"/>
                </a:moveTo>
                <a:lnTo>
                  <a:pt x="1219961" y="0"/>
                </a:lnTo>
                <a:lnTo>
                  <a:pt x="1219961" y="1065862"/>
                </a:lnTo>
                <a:lnTo>
                  <a:pt x="0" y="1065862"/>
                </a:lnTo>
                <a:lnTo>
                  <a:pt x="0" y="0"/>
                </a:lnTo>
                <a:close/>
              </a:path>
            </a:pathLst>
          </a:custGeom>
          <a:blipFill>
            <a:blip r:embed="rId4"/>
            <a:stretch>
              <a:fillRect/>
            </a:stretch>
          </a:blipFill>
        </p:spPr>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66</a:t>
            </a:r>
          </a:p>
        </p:txBody>
      </p:sp>
      <p:sp>
        <p:nvSpPr>
          <p:cNvPr id="6" name="TextBox 6"/>
          <p:cNvSpPr txBox="1"/>
          <p:nvPr/>
        </p:nvSpPr>
        <p:spPr>
          <a:xfrm>
            <a:off x="307268" y="281571"/>
            <a:ext cx="12357371" cy="4337685"/>
          </a:xfrm>
          <a:prstGeom prst="rect">
            <a:avLst/>
          </a:prstGeom>
        </p:spPr>
        <p:txBody>
          <a:bodyPr lIns="0" tIns="0" rIns="0" bIns="0" rtlCol="0" anchor="t">
            <a:spAutoFit/>
          </a:bodyPr>
          <a:lstStyle/>
          <a:p>
            <a:pPr algn="l">
              <a:lnSpc>
                <a:spcPts val="4919"/>
              </a:lnSpc>
              <a:spcBef>
                <a:spcPct val="0"/>
              </a:spcBef>
            </a:pPr>
            <a:r>
              <a:rPr lang="en-US" sz="3999" b="1">
                <a:solidFill>
                  <a:srgbClr val="000000"/>
                </a:solidFill>
                <a:latin typeface="Clear Sans Bold"/>
                <a:ea typeface="Clear Sans Bold"/>
                <a:cs typeface="Clear Sans Bold"/>
                <a:sym typeface="Clear Sans Bold"/>
              </a:rPr>
              <a:t>Câu 6:Cho lược đồ quan hệ Q(S,I,D,M) </a:t>
            </a:r>
          </a:p>
          <a:p>
            <a:pPr algn="l">
              <a:lnSpc>
                <a:spcPts val="4919"/>
              </a:lnSpc>
              <a:spcBef>
                <a:spcPct val="0"/>
              </a:spcBef>
            </a:pPr>
            <a:r>
              <a:rPr lang="en-US" sz="3999" b="1">
                <a:solidFill>
                  <a:srgbClr val="000000"/>
                </a:solidFill>
                <a:latin typeface="Clear Sans Bold"/>
                <a:ea typeface="Clear Sans Bold"/>
                <a:cs typeface="Clear Sans Bold"/>
                <a:sym typeface="Clear Sans Bold"/>
              </a:rPr>
              <a:t>F = {f₁:SI → DM; f₂:SD→ M; f₃:D→ M} </a:t>
            </a:r>
          </a:p>
          <a:p>
            <a:pPr algn="l">
              <a:lnSpc>
                <a:spcPts val="4919"/>
              </a:lnSpc>
              <a:spcBef>
                <a:spcPct val="0"/>
              </a:spcBef>
            </a:pPr>
            <a:r>
              <a:rPr lang="en-US" sz="3999" b="1">
                <a:solidFill>
                  <a:srgbClr val="000000"/>
                </a:solidFill>
                <a:latin typeface="Clear Sans Bold"/>
                <a:ea typeface="Clear Sans Bold"/>
                <a:cs typeface="Clear Sans Bold"/>
                <a:sym typeface="Clear Sans Bold"/>
              </a:rPr>
              <a:t>a) Tính bao đóng D⁺, SD⁺, SI⁺ </a:t>
            </a:r>
          </a:p>
          <a:p>
            <a:pPr algn="l">
              <a:lnSpc>
                <a:spcPts val="4919"/>
              </a:lnSpc>
              <a:spcBef>
                <a:spcPct val="0"/>
              </a:spcBef>
            </a:pPr>
            <a:r>
              <a:rPr lang="en-US" sz="3999" b="1">
                <a:solidFill>
                  <a:srgbClr val="000000"/>
                </a:solidFill>
                <a:latin typeface="Clear Sans Bold"/>
                <a:ea typeface="Clear Sans Bold"/>
                <a:cs typeface="Clear Sans Bold"/>
                <a:sym typeface="Clear Sans Bold"/>
              </a:rPr>
              <a:t>b) Tìm tất cả các khóa của Q </a:t>
            </a:r>
          </a:p>
          <a:p>
            <a:pPr algn="l">
              <a:lnSpc>
                <a:spcPts val="4919"/>
              </a:lnSpc>
              <a:spcBef>
                <a:spcPct val="0"/>
              </a:spcBef>
            </a:pPr>
            <a:r>
              <a:rPr lang="en-US" sz="3999" b="1">
                <a:solidFill>
                  <a:srgbClr val="000000"/>
                </a:solidFill>
                <a:latin typeface="Clear Sans Bold"/>
                <a:ea typeface="Clear Sans Bold"/>
                <a:cs typeface="Clear Sans Bold"/>
                <a:sym typeface="Clear Sans Bold"/>
              </a:rPr>
              <a:t>c) Tìm phủ tối thiểu của F </a:t>
            </a:r>
          </a:p>
          <a:p>
            <a:pPr algn="l">
              <a:lnSpc>
                <a:spcPts val="4919"/>
              </a:lnSpc>
              <a:spcBef>
                <a:spcPct val="0"/>
              </a:spcBef>
            </a:pPr>
            <a:r>
              <a:rPr lang="en-US" sz="3999" b="1">
                <a:solidFill>
                  <a:srgbClr val="000000"/>
                </a:solidFill>
                <a:latin typeface="Clear Sans Bold"/>
                <a:ea typeface="Clear Sans Bold"/>
                <a:cs typeface="Clear Sans Bold"/>
                <a:sym typeface="Clear Sans Bold"/>
              </a:rPr>
              <a:t>d) Xác định dạng chuẩn cao nhất của Q</a:t>
            </a:r>
          </a:p>
          <a:p>
            <a:pPr algn="l">
              <a:lnSpc>
                <a:spcPts val="4919"/>
              </a:lnSpc>
              <a:spcBef>
                <a:spcPct val="0"/>
              </a:spcBef>
            </a:pPr>
            <a:endParaRPr lang="en-US" sz="3999" b="1">
              <a:solidFill>
                <a:srgbClr val="000000"/>
              </a:solidFill>
              <a:latin typeface="Clear Sans Bold"/>
              <a:ea typeface="Clear Sans Bold"/>
              <a:cs typeface="Clear Sans Bold"/>
              <a:sym typeface="Clear Sans Bold"/>
            </a:endParaRPr>
          </a:p>
        </p:txBody>
      </p:sp>
      <p:sp>
        <p:nvSpPr>
          <p:cNvPr id="7" name="TextBox 7"/>
          <p:cNvSpPr txBox="1"/>
          <p:nvPr/>
        </p:nvSpPr>
        <p:spPr>
          <a:xfrm>
            <a:off x="10028195" y="2851634"/>
            <a:ext cx="955179" cy="662941"/>
          </a:xfrm>
          <a:prstGeom prst="rect">
            <a:avLst/>
          </a:prstGeom>
        </p:spPr>
        <p:txBody>
          <a:bodyPr lIns="0" tIns="0" rIns="0" bIns="0" rtlCol="0" anchor="t">
            <a:spAutoFit/>
          </a:bodyPr>
          <a:lstStyle/>
          <a:p>
            <a:pPr algn="just">
              <a:lnSpc>
                <a:spcPts val="5459"/>
              </a:lnSpc>
              <a:spcBef>
                <a:spcPct val="0"/>
              </a:spcBef>
            </a:pPr>
            <a:r>
              <a:rPr lang="en-US" sz="3899" b="1">
                <a:solidFill>
                  <a:srgbClr val="000000"/>
                </a:solidFill>
                <a:latin typeface="Canva Sans Bold"/>
                <a:ea typeface="Canva Sans Bold"/>
                <a:cs typeface="Canva Sans Bold"/>
                <a:sym typeface="Canva Sans Bold"/>
              </a:rPr>
              <a:t>Giải</a:t>
            </a:r>
          </a:p>
        </p:txBody>
      </p:sp>
      <p:sp>
        <p:nvSpPr>
          <p:cNvPr id="8" name="TextBox 8"/>
          <p:cNvSpPr txBox="1"/>
          <p:nvPr/>
        </p:nvSpPr>
        <p:spPr>
          <a:xfrm>
            <a:off x="307268" y="4967800"/>
            <a:ext cx="9704326" cy="4760365"/>
          </a:xfrm>
          <a:prstGeom prst="rect">
            <a:avLst/>
          </a:prstGeom>
        </p:spPr>
        <p:txBody>
          <a:bodyPr lIns="0" tIns="0" rIns="0" bIns="0" rtlCol="0" anchor="t">
            <a:spAutoFit/>
          </a:bodyPr>
          <a:lstStyle/>
          <a:p>
            <a:pPr algn="l">
              <a:lnSpc>
                <a:spcPts val="3764"/>
              </a:lnSpc>
              <a:spcBef>
                <a:spcPct val="0"/>
              </a:spcBef>
            </a:pPr>
            <a:r>
              <a:rPr lang="en-US" sz="3060">
                <a:solidFill>
                  <a:srgbClr val="000000"/>
                </a:solidFill>
                <a:latin typeface="Clear Sans"/>
                <a:ea typeface="Clear Sans"/>
                <a:cs typeface="Clear Sans"/>
                <a:sym typeface="Clear Sans"/>
              </a:rPr>
              <a:t>a) Tính bao đóng D⁺, SD⁺, SI⁺</a:t>
            </a:r>
          </a:p>
          <a:p>
            <a:pPr algn="l">
              <a:lnSpc>
                <a:spcPts val="3764"/>
              </a:lnSpc>
              <a:spcBef>
                <a:spcPct val="0"/>
              </a:spcBef>
            </a:pPr>
            <a:r>
              <a:rPr lang="en-US" sz="3060">
                <a:solidFill>
                  <a:srgbClr val="000000"/>
                </a:solidFill>
                <a:latin typeface="Clear Sans"/>
                <a:ea typeface="Clear Sans"/>
                <a:cs typeface="Clear Sans"/>
                <a:sym typeface="Clear Sans"/>
              </a:rPr>
              <a:t>1. D⁺</a:t>
            </a:r>
          </a:p>
          <a:p>
            <a:pPr algn="l">
              <a:lnSpc>
                <a:spcPts val="3764"/>
              </a:lnSpc>
              <a:spcBef>
                <a:spcPct val="0"/>
              </a:spcBef>
            </a:pPr>
            <a:r>
              <a:rPr lang="en-US" sz="3060">
                <a:solidFill>
                  <a:srgbClr val="000000"/>
                </a:solidFill>
                <a:latin typeface="Clear Sans"/>
                <a:ea typeface="Clear Sans"/>
                <a:cs typeface="Clear Sans"/>
                <a:sym typeface="Clear Sans"/>
              </a:rPr>
              <a:t>Bắt đầu từ D:</a:t>
            </a:r>
          </a:p>
          <a:p>
            <a:pPr algn="l">
              <a:lnSpc>
                <a:spcPts val="3764"/>
              </a:lnSpc>
              <a:spcBef>
                <a:spcPct val="0"/>
              </a:spcBef>
            </a:pPr>
            <a:r>
              <a:rPr lang="en-US" sz="3060">
                <a:solidFill>
                  <a:srgbClr val="000000"/>
                </a:solidFill>
                <a:latin typeface="Clear Sans"/>
                <a:ea typeface="Clear Sans"/>
                <a:cs typeface="Clear Sans"/>
                <a:sym typeface="Clear Sans"/>
              </a:rPr>
              <a:t>D → M (f₃)</a:t>
            </a:r>
          </a:p>
          <a:p>
            <a:pPr algn="l">
              <a:lnSpc>
                <a:spcPts val="3764"/>
              </a:lnSpc>
              <a:spcBef>
                <a:spcPct val="0"/>
              </a:spcBef>
            </a:pPr>
            <a:r>
              <a:rPr lang="en-US" sz="3060">
                <a:solidFill>
                  <a:srgbClr val="000000"/>
                </a:solidFill>
                <a:latin typeface="Clear Sans"/>
                <a:ea typeface="Clear Sans"/>
                <a:cs typeface="Clear Sans"/>
                <a:sym typeface="Clear Sans"/>
              </a:rPr>
              <a:t> D⁺ = {D, M}</a:t>
            </a:r>
          </a:p>
          <a:p>
            <a:pPr algn="l">
              <a:lnSpc>
                <a:spcPts val="3764"/>
              </a:lnSpc>
              <a:spcBef>
                <a:spcPct val="0"/>
              </a:spcBef>
            </a:pPr>
            <a:r>
              <a:rPr lang="en-US" sz="3060">
                <a:solidFill>
                  <a:srgbClr val="000000"/>
                </a:solidFill>
                <a:latin typeface="Clear Sans"/>
                <a:ea typeface="Clear Sans"/>
                <a:cs typeface="Clear Sans"/>
                <a:sym typeface="Clear Sans"/>
              </a:rPr>
              <a:t>2. SD⁺</a:t>
            </a:r>
          </a:p>
          <a:p>
            <a:pPr algn="l">
              <a:lnSpc>
                <a:spcPts val="3764"/>
              </a:lnSpc>
              <a:spcBef>
                <a:spcPct val="0"/>
              </a:spcBef>
            </a:pPr>
            <a:r>
              <a:rPr lang="en-US" sz="3060">
                <a:solidFill>
                  <a:srgbClr val="000000"/>
                </a:solidFill>
                <a:latin typeface="Clear Sans"/>
                <a:ea typeface="Clear Sans"/>
                <a:cs typeface="Clear Sans"/>
                <a:sym typeface="Clear Sans"/>
              </a:rPr>
              <a:t>Bắt đầu từ S, D:</a:t>
            </a:r>
          </a:p>
          <a:p>
            <a:pPr algn="l">
              <a:lnSpc>
                <a:spcPts val="3764"/>
              </a:lnSpc>
              <a:spcBef>
                <a:spcPct val="0"/>
              </a:spcBef>
            </a:pPr>
            <a:r>
              <a:rPr lang="en-US" sz="3060">
                <a:solidFill>
                  <a:srgbClr val="000000"/>
                </a:solidFill>
                <a:latin typeface="Clear Sans"/>
                <a:ea typeface="Clear Sans"/>
                <a:cs typeface="Clear Sans"/>
                <a:sym typeface="Clear Sans"/>
              </a:rPr>
              <a:t>D → M → thêm M</a:t>
            </a:r>
          </a:p>
          <a:p>
            <a:pPr algn="l">
              <a:lnSpc>
                <a:spcPts val="3764"/>
              </a:lnSpc>
              <a:spcBef>
                <a:spcPct val="0"/>
              </a:spcBef>
            </a:pPr>
            <a:r>
              <a:rPr lang="en-US" sz="3060">
                <a:solidFill>
                  <a:srgbClr val="000000"/>
                </a:solidFill>
                <a:latin typeface="Clear Sans"/>
                <a:ea typeface="Clear Sans"/>
                <a:cs typeface="Clear Sans"/>
                <a:sym typeface="Clear Sans"/>
              </a:rPr>
              <a:t> SD⁺ = {S, D, M}</a:t>
            </a:r>
          </a:p>
          <a:p>
            <a:pPr algn="l">
              <a:lnSpc>
                <a:spcPts val="3764"/>
              </a:lnSpc>
              <a:spcBef>
                <a:spcPct val="0"/>
              </a:spcBef>
            </a:pPr>
            <a:r>
              <a:rPr lang="en-US" sz="3060">
                <a:solidFill>
                  <a:srgbClr val="000000"/>
                </a:solidFill>
                <a:latin typeface="Clear Sans"/>
                <a:ea typeface="Clear Sans"/>
                <a:cs typeface="Clear Sans"/>
                <a:sym typeface="Clear Sans"/>
              </a:rPr>
              <a:t> Không có I → không có D⁺ = {S, D, M}</a:t>
            </a:r>
          </a:p>
        </p:txBody>
      </p:sp>
      <p:sp>
        <p:nvSpPr>
          <p:cNvPr id="9" name="TextBox 9"/>
          <p:cNvSpPr txBox="1"/>
          <p:nvPr/>
        </p:nvSpPr>
        <p:spPr>
          <a:xfrm>
            <a:off x="9144000" y="5415064"/>
            <a:ext cx="3520638" cy="2855365"/>
          </a:xfrm>
          <a:prstGeom prst="rect">
            <a:avLst/>
          </a:prstGeom>
        </p:spPr>
        <p:txBody>
          <a:bodyPr lIns="0" tIns="0" rIns="0" bIns="0" rtlCol="0" anchor="t">
            <a:spAutoFit/>
          </a:bodyPr>
          <a:lstStyle/>
          <a:p>
            <a:pPr algn="l">
              <a:lnSpc>
                <a:spcPts val="3764"/>
              </a:lnSpc>
              <a:spcBef>
                <a:spcPct val="0"/>
              </a:spcBef>
            </a:pPr>
            <a:r>
              <a:rPr lang="en-US" sz="3060">
                <a:solidFill>
                  <a:srgbClr val="000000"/>
                </a:solidFill>
                <a:latin typeface="Clear Sans"/>
                <a:ea typeface="Clear Sans"/>
                <a:cs typeface="Clear Sans"/>
                <a:sym typeface="Clear Sans"/>
              </a:rPr>
              <a:t>3. SI⁺</a:t>
            </a:r>
          </a:p>
          <a:p>
            <a:pPr algn="l">
              <a:lnSpc>
                <a:spcPts val="3764"/>
              </a:lnSpc>
              <a:spcBef>
                <a:spcPct val="0"/>
              </a:spcBef>
            </a:pPr>
            <a:r>
              <a:rPr lang="en-US" sz="3060">
                <a:solidFill>
                  <a:srgbClr val="000000"/>
                </a:solidFill>
                <a:latin typeface="Clear Sans"/>
                <a:ea typeface="Clear Sans"/>
                <a:cs typeface="Clear Sans"/>
                <a:sym typeface="Clear Sans"/>
              </a:rPr>
              <a:t>Bắt đầu từ S, I:</a:t>
            </a:r>
          </a:p>
          <a:p>
            <a:pPr algn="l">
              <a:lnSpc>
                <a:spcPts val="3764"/>
              </a:lnSpc>
              <a:spcBef>
                <a:spcPct val="0"/>
              </a:spcBef>
            </a:pPr>
            <a:r>
              <a:rPr lang="en-US" sz="3060">
                <a:solidFill>
                  <a:srgbClr val="000000"/>
                </a:solidFill>
                <a:latin typeface="Clear Sans"/>
                <a:ea typeface="Clear Sans"/>
                <a:cs typeface="Clear Sans"/>
                <a:sym typeface="Clear Sans"/>
              </a:rPr>
              <a:t>SI → D, M (f₁)</a:t>
            </a:r>
          </a:p>
          <a:p>
            <a:pPr algn="l">
              <a:lnSpc>
                <a:spcPts val="3764"/>
              </a:lnSpc>
              <a:spcBef>
                <a:spcPct val="0"/>
              </a:spcBef>
            </a:pPr>
            <a:r>
              <a:rPr lang="en-US" sz="3060">
                <a:solidFill>
                  <a:srgbClr val="000000"/>
                </a:solidFill>
                <a:latin typeface="Clear Sans"/>
                <a:ea typeface="Clear Sans"/>
                <a:cs typeface="Clear Sans"/>
                <a:sym typeface="Clear Sans"/>
              </a:rPr>
              <a:t> thêm D, M</a:t>
            </a:r>
          </a:p>
          <a:p>
            <a:pPr algn="l">
              <a:lnSpc>
                <a:spcPts val="3764"/>
              </a:lnSpc>
              <a:spcBef>
                <a:spcPct val="0"/>
              </a:spcBef>
            </a:pPr>
            <a:r>
              <a:rPr lang="en-US" sz="3060">
                <a:solidFill>
                  <a:srgbClr val="000000"/>
                </a:solidFill>
                <a:latin typeface="Clear Sans"/>
                <a:ea typeface="Clear Sans"/>
                <a:cs typeface="Clear Sans"/>
                <a:sym typeface="Clear Sans"/>
              </a:rPr>
              <a:t> SI⁺ = {S, I, D, M}</a:t>
            </a:r>
          </a:p>
          <a:p>
            <a:pPr algn="l">
              <a:lnSpc>
                <a:spcPts val="3764"/>
              </a:lnSpc>
              <a:spcBef>
                <a:spcPct val="0"/>
              </a:spcBef>
            </a:pPr>
            <a:endParaRPr lang="en-US" sz="3060">
              <a:solidFill>
                <a:srgbClr val="000000"/>
              </a:solidFill>
              <a:latin typeface="Clear Sans"/>
              <a:ea typeface="Clear Sans"/>
              <a:cs typeface="Clear Sans"/>
              <a:sym typeface="Clear Sans"/>
            </a:endParaRPr>
          </a:p>
        </p:txBody>
      </p:sp>
      <p:sp>
        <p:nvSpPr>
          <p:cNvPr id="10" name="TextBox 10"/>
          <p:cNvSpPr txBox="1"/>
          <p:nvPr/>
        </p:nvSpPr>
        <p:spPr>
          <a:xfrm>
            <a:off x="12901451" y="9198609"/>
            <a:ext cx="3666679"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Nguyễn Tiến Đạt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7E8083"/>
        </a:solidFill>
        <a:effectLst/>
      </p:bgPr>
    </p:bg>
    <p:spTree>
      <p:nvGrpSpPr>
        <p:cNvPr id="1" name=""/>
        <p:cNvGrpSpPr/>
        <p:nvPr/>
      </p:nvGrpSpPr>
      <p:grpSpPr>
        <a:xfrm>
          <a:off x="0" y="0"/>
          <a:ext cx="0" cy="0"/>
          <a:chOff x="0" y="0"/>
          <a:chExt cx="0" cy="0"/>
        </a:xfrm>
      </p:grpSpPr>
      <p:sp>
        <p:nvSpPr>
          <p:cNvPr id="2" name="Freeform 2"/>
          <p:cNvSpPr/>
          <p:nvPr/>
        </p:nvSpPr>
        <p:spPr>
          <a:xfrm>
            <a:off x="-2295631" y="4044345"/>
            <a:ext cx="7951851" cy="8229600"/>
          </a:xfrm>
          <a:custGeom>
            <a:avLst/>
            <a:gdLst/>
            <a:ahLst/>
            <a:cxnLst/>
            <a:rect l="l" t="t" r="r" b="b"/>
            <a:pathLst>
              <a:path w="7951851" h="8229600">
                <a:moveTo>
                  <a:pt x="0" y="0"/>
                </a:moveTo>
                <a:lnTo>
                  <a:pt x="7951851" y="0"/>
                </a:lnTo>
                <a:lnTo>
                  <a:pt x="7951851" y="8229600"/>
                </a:lnTo>
                <a:lnTo>
                  <a:pt x="0" y="8229600"/>
                </a:lnTo>
                <a:lnTo>
                  <a:pt x="0" y="0"/>
                </a:lnTo>
                <a:close/>
              </a:path>
            </a:pathLst>
          </a:custGeom>
          <a:blipFill>
            <a:blip r:embed="rId2"/>
            <a:stretch>
              <a:fillRect/>
            </a:stretch>
          </a:blipFill>
        </p:spPr>
      </p:sp>
      <p:sp>
        <p:nvSpPr>
          <p:cNvPr id="3" name="TextBox 3"/>
          <p:cNvSpPr txBox="1"/>
          <p:nvPr/>
        </p:nvSpPr>
        <p:spPr>
          <a:xfrm>
            <a:off x="291944" y="-9525"/>
            <a:ext cx="9704326" cy="8711525"/>
          </a:xfrm>
          <a:prstGeom prst="rect">
            <a:avLst/>
          </a:prstGeom>
        </p:spPr>
        <p:txBody>
          <a:bodyPr lIns="0" tIns="0" rIns="0" bIns="0" rtlCol="0" anchor="t">
            <a:spAutoFit/>
          </a:bodyPr>
          <a:lstStyle/>
          <a:p>
            <a:pPr algn="l">
              <a:lnSpc>
                <a:spcPts val="4625"/>
              </a:lnSpc>
              <a:spcBef>
                <a:spcPct val="0"/>
              </a:spcBef>
            </a:pPr>
            <a:r>
              <a:rPr lang="en-US" sz="3760" b="1">
                <a:solidFill>
                  <a:srgbClr val="000000"/>
                </a:solidFill>
                <a:latin typeface="Clear Sans Bold"/>
                <a:ea typeface="Clear Sans Bold"/>
                <a:cs typeface="Clear Sans Bold"/>
                <a:sym typeface="Clear Sans Bold"/>
              </a:rPr>
              <a:t>b) Tìm tất cả các khóa của Q(S, I, D, M)</a:t>
            </a:r>
          </a:p>
          <a:p>
            <a:pPr algn="l">
              <a:lnSpc>
                <a:spcPts val="4010"/>
              </a:lnSpc>
              <a:spcBef>
                <a:spcPct val="0"/>
              </a:spcBef>
            </a:pPr>
            <a:r>
              <a:rPr lang="en-US" sz="3260">
                <a:solidFill>
                  <a:srgbClr val="000000"/>
                </a:solidFill>
                <a:latin typeface="Clear Sans"/>
                <a:ea typeface="Clear Sans"/>
                <a:cs typeface="Clear Sans"/>
                <a:sym typeface="Clear Sans"/>
              </a:rPr>
              <a:t>Tổng thuộc tính: {S, I, D, M}</a:t>
            </a:r>
          </a:p>
          <a:p>
            <a:pPr algn="l">
              <a:lnSpc>
                <a:spcPts val="4010"/>
              </a:lnSpc>
              <a:spcBef>
                <a:spcPct val="0"/>
              </a:spcBef>
            </a:pPr>
            <a:r>
              <a:rPr lang="en-US" sz="3260">
                <a:solidFill>
                  <a:srgbClr val="000000"/>
                </a:solidFill>
                <a:latin typeface="Clear Sans"/>
                <a:ea typeface="Clear Sans"/>
                <a:cs typeface="Clear Sans"/>
                <a:sym typeface="Clear Sans"/>
              </a:rPr>
              <a:t>M là phụ thuộc vào D (f₃) → không cần đưa M vào khóa </a:t>
            </a:r>
          </a:p>
          <a:p>
            <a:pPr algn="l">
              <a:lnSpc>
                <a:spcPts val="4010"/>
              </a:lnSpc>
              <a:spcBef>
                <a:spcPct val="0"/>
              </a:spcBef>
            </a:pPr>
            <a:r>
              <a:rPr lang="en-US" sz="3260">
                <a:solidFill>
                  <a:srgbClr val="000000"/>
                </a:solidFill>
                <a:latin typeface="Clear Sans"/>
                <a:ea typeface="Clear Sans"/>
                <a:cs typeface="Clear Sans"/>
                <a:sym typeface="Clear Sans"/>
              </a:rPr>
              <a:t>Thử SI⁺:</a:t>
            </a:r>
          </a:p>
          <a:p>
            <a:pPr algn="l">
              <a:lnSpc>
                <a:spcPts val="4010"/>
              </a:lnSpc>
              <a:spcBef>
                <a:spcPct val="0"/>
              </a:spcBef>
            </a:pPr>
            <a:r>
              <a:rPr lang="en-US" sz="3260">
                <a:solidFill>
                  <a:srgbClr val="000000"/>
                </a:solidFill>
                <a:latin typeface="Clear Sans"/>
                <a:ea typeface="Clear Sans"/>
                <a:cs typeface="Clear Sans"/>
                <a:sym typeface="Clear Sans"/>
              </a:rPr>
              <a:t>SI⁺ = {S, I, D, M}</a:t>
            </a:r>
          </a:p>
          <a:p>
            <a:pPr algn="l">
              <a:lnSpc>
                <a:spcPts val="4010"/>
              </a:lnSpc>
              <a:spcBef>
                <a:spcPct val="0"/>
              </a:spcBef>
            </a:pPr>
            <a:r>
              <a:rPr lang="en-US" sz="3260">
                <a:solidFill>
                  <a:srgbClr val="000000"/>
                </a:solidFill>
                <a:latin typeface="Clear Sans"/>
                <a:ea typeface="Clear Sans"/>
                <a:cs typeface="Clear Sans"/>
                <a:sym typeface="Clear Sans"/>
              </a:rPr>
              <a:t> SI là khóa.</a:t>
            </a:r>
          </a:p>
          <a:p>
            <a:pPr algn="l">
              <a:lnSpc>
                <a:spcPts val="4010"/>
              </a:lnSpc>
              <a:spcBef>
                <a:spcPct val="0"/>
              </a:spcBef>
            </a:pPr>
            <a:r>
              <a:rPr lang="en-US" sz="3260">
                <a:solidFill>
                  <a:srgbClr val="000000"/>
                </a:solidFill>
                <a:latin typeface="Clear Sans"/>
                <a:ea typeface="Clear Sans"/>
                <a:cs typeface="Clear Sans"/>
                <a:sym typeface="Clear Sans"/>
              </a:rPr>
              <a:t>Thử S một mình</a:t>
            </a:r>
          </a:p>
          <a:p>
            <a:pPr algn="l">
              <a:lnSpc>
                <a:spcPts val="4010"/>
              </a:lnSpc>
              <a:spcBef>
                <a:spcPct val="0"/>
              </a:spcBef>
            </a:pPr>
            <a:r>
              <a:rPr lang="en-US" sz="3260">
                <a:solidFill>
                  <a:srgbClr val="000000"/>
                </a:solidFill>
                <a:latin typeface="Clear Sans"/>
                <a:ea typeface="Clear Sans"/>
                <a:cs typeface="Clear Sans"/>
                <a:sym typeface="Clear Sans"/>
              </a:rPr>
              <a:t>S⁺ = {S} → không ra được D, M → không đủ</a:t>
            </a:r>
          </a:p>
          <a:p>
            <a:pPr algn="l">
              <a:lnSpc>
                <a:spcPts val="4010"/>
              </a:lnSpc>
              <a:spcBef>
                <a:spcPct val="0"/>
              </a:spcBef>
            </a:pPr>
            <a:r>
              <a:rPr lang="en-US" sz="3260">
                <a:solidFill>
                  <a:srgbClr val="000000"/>
                </a:solidFill>
                <a:latin typeface="Clear Sans"/>
                <a:ea typeface="Clear Sans"/>
                <a:cs typeface="Clear Sans"/>
                <a:sym typeface="Clear Sans"/>
              </a:rPr>
              <a:t> Không phải khóa</a:t>
            </a:r>
          </a:p>
          <a:p>
            <a:pPr algn="l">
              <a:lnSpc>
                <a:spcPts val="4010"/>
              </a:lnSpc>
              <a:spcBef>
                <a:spcPct val="0"/>
              </a:spcBef>
            </a:pPr>
            <a:r>
              <a:rPr lang="en-US" sz="3260">
                <a:solidFill>
                  <a:srgbClr val="000000"/>
                </a:solidFill>
                <a:latin typeface="Clear Sans"/>
                <a:ea typeface="Clear Sans"/>
                <a:cs typeface="Clear Sans"/>
                <a:sym typeface="Clear Sans"/>
              </a:rPr>
              <a:t>Thử SD⁺ = {S, D, M} → thiếu I</a:t>
            </a:r>
          </a:p>
          <a:p>
            <a:pPr algn="l">
              <a:lnSpc>
                <a:spcPts val="4010"/>
              </a:lnSpc>
              <a:spcBef>
                <a:spcPct val="0"/>
              </a:spcBef>
            </a:pPr>
            <a:r>
              <a:rPr lang="en-US" sz="3260">
                <a:solidFill>
                  <a:srgbClr val="000000"/>
                </a:solidFill>
                <a:latin typeface="Clear Sans"/>
                <a:ea typeface="Clear Sans"/>
                <a:cs typeface="Clear Sans"/>
                <a:sym typeface="Clear Sans"/>
              </a:rPr>
              <a:t>Không phải khóa</a:t>
            </a:r>
          </a:p>
          <a:p>
            <a:pPr algn="l">
              <a:lnSpc>
                <a:spcPts val="4010"/>
              </a:lnSpc>
              <a:spcBef>
                <a:spcPct val="0"/>
              </a:spcBef>
            </a:pPr>
            <a:r>
              <a:rPr lang="en-US" sz="3260">
                <a:solidFill>
                  <a:srgbClr val="000000"/>
                </a:solidFill>
                <a:latin typeface="Clear Sans"/>
                <a:ea typeface="Clear Sans"/>
                <a:cs typeface="Clear Sans"/>
                <a:sym typeface="Clear Sans"/>
              </a:rPr>
              <a:t>Thử ID⁺ = {I, D} → không đủ</a:t>
            </a:r>
          </a:p>
          <a:p>
            <a:pPr algn="l">
              <a:lnSpc>
                <a:spcPts val="4256"/>
              </a:lnSpc>
              <a:spcBef>
                <a:spcPct val="0"/>
              </a:spcBef>
            </a:pPr>
            <a:r>
              <a:rPr lang="en-US" sz="3460">
                <a:solidFill>
                  <a:srgbClr val="000000"/>
                </a:solidFill>
                <a:latin typeface="Clear Sans"/>
                <a:ea typeface="Clear Sans"/>
                <a:cs typeface="Clear Sans"/>
                <a:sym typeface="Clear Sans"/>
              </a:rPr>
              <a:t>Vậy SI là khóa duy nhất (vì mọi thuộc tính đều có vẻ cần thiết).</a:t>
            </a:r>
          </a:p>
          <a:p>
            <a:pPr algn="l">
              <a:lnSpc>
                <a:spcPts val="4010"/>
              </a:lnSpc>
              <a:spcBef>
                <a:spcPct val="0"/>
              </a:spcBef>
            </a:pPr>
            <a:r>
              <a:rPr lang="en-US" sz="3260">
                <a:solidFill>
                  <a:srgbClr val="000000"/>
                </a:solidFill>
                <a:latin typeface="Clear Sans"/>
                <a:ea typeface="Clear Sans"/>
                <a:cs typeface="Clear Sans"/>
                <a:sym typeface="Clear Sans"/>
              </a:rPr>
              <a:t>Khóa: {S, I}</a:t>
            </a:r>
          </a:p>
          <a:p>
            <a:pPr algn="l">
              <a:lnSpc>
                <a:spcPts val="4010"/>
              </a:lnSpc>
              <a:spcBef>
                <a:spcPct val="0"/>
              </a:spcBef>
            </a:pPr>
            <a:endParaRPr lang="en-US" sz="3260">
              <a:solidFill>
                <a:srgbClr val="000000"/>
              </a:solidFill>
              <a:latin typeface="Clear Sans"/>
              <a:ea typeface="Clear Sans"/>
              <a:cs typeface="Clear Sans"/>
              <a:sym typeface="Clear Sans"/>
            </a:endParaRPr>
          </a:p>
        </p:txBody>
      </p:sp>
      <p:grpSp>
        <p:nvGrpSpPr>
          <p:cNvPr id="4" name="Group 4"/>
          <p:cNvGrpSpPr/>
          <p:nvPr/>
        </p:nvGrpSpPr>
        <p:grpSpPr>
          <a:xfrm>
            <a:off x="9996270" y="0"/>
            <a:ext cx="8291730" cy="9409112"/>
            <a:chOff x="0" y="0"/>
            <a:chExt cx="2183830" cy="2478120"/>
          </a:xfrm>
        </p:grpSpPr>
        <p:sp>
          <p:nvSpPr>
            <p:cNvPr id="5" name="Freeform 5"/>
            <p:cNvSpPr/>
            <p:nvPr/>
          </p:nvSpPr>
          <p:spPr>
            <a:xfrm>
              <a:off x="0" y="0"/>
              <a:ext cx="2183830" cy="2478120"/>
            </a:xfrm>
            <a:custGeom>
              <a:avLst/>
              <a:gdLst/>
              <a:ahLst/>
              <a:cxnLst/>
              <a:rect l="l" t="t" r="r" b="b"/>
              <a:pathLst>
                <a:path w="2183830" h="2478120">
                  <a:moveTo>
                    <a:pt x="47618" y="0"/>
                  </a:moveTo>
                  <a:lnTo>
                    <a:pt x="2136212" y="0"/>
                  </a:lnTo>
                  <a:cubicBezTo>
                    <a:pt x="2148841" y="0"/>
                    <a:pt x="2160953" y="5017"/>
                    <a:pt x="2169883" y="13947"/>
                  </a:cubicBezTo>
                  <a:cubicBezTo>
                    <a:pt x="2178813" y="22877"/>
                    <a:pt x="2183830" y="34989"/>
                    <a:pt x="2183830" y="47618"/>
                  </a:cubicBezTo>
                  <a:lnTo>
                    <a:pt x="2183830" y="2430502"/>
                  </a:lnTo>
                  <a:cubicBezTo>
                    <a:pt x="2183830" y="2443131"/>
                    <a:pt x="2178813" y="2455243"/>
                    <a:pt x="2169883" y="2464173"/>
                  </a:cubicBezTo>
                  <a:cubicBezTo>
                    <a:pt x="2160953" y="2473103"/>
                    <a:pt x="2148841" y="2478120"/>
                    <a:pt x="2136212" y="2478120"/>
                  </a:cubicBezTo>
                  <a:lnTo>
                    <a:pt x="47618" y="2478120"/>
                  </a:lnTo>
                  <a:cubicBezTo>
                    <a:pt x="34989" y="2478120"/>
                    <a:pt x="22877" y="2473103"/>
                    <a:pt x="13947" y="2464173"/>
                  </a:cubicBezTo>
                  <a:cubicBezTo>
                    <a:pt x="5017" y="2455243"/>
                    <a:pt x="0" y="2443131"/>
                    <a:pt x="0" y="2430502"/>
                  </a:cubicBezTo>
                  <a:lnTo>
                    <a:pt x="0" y="47618"/>
                  </a:lnTo>
                  <a:cubicBezTo>
                    <a:pt x="0" y="34989"/>
                    <a:pt x="5017" y="22877"/>
                    <a:pt x="13947" y="13947"/>
                  </a:cubicBezTo>
                  <a:cubicBezTo>
                    <a:pt x="22877" y="5017"/>
                    <a:pt x="34989" y="0"/>
                    <a:pt x="47618" y="0"/>
                  </a:cubicBezTo>
                  <a:close/>
                </a:path>
              </a:pathLst>
            </a:custGeom>
            <a:solidFill>
              <a:srgbClr val="97A6B6"/>
            </a:solidFill>
          </p:spPr>
        </p:sp>
        <p:sp>
          <p:nvSpPr>
            <p:cNvPr id="6" name="TextBox 6"/>
            <p:cNvSpPr txBox="1"/>
            <p:nvPr/>
          </p:nvSpPr>
          <p:spPr>
            <a:xfrm>
              <a:off x="0" y="-47625"/>
              <a:ext cx="2183830" cy="2525745"/>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67</a:t>
            </a:r>
          </a:p>
        </p:txBody>
      </p:sp>
      <p:sp>
        <p:nvSpPr>
          <p:cNvPr id="8" name="TextBox 8"/>
          <p:cNvSpPr txBox="1"/>
          <p:nvPr/>
        </p:nvSpPr>
        <p:spPr>
          <a:xfrm>
            <a:off x="10675491" y="302945"/>
            <a:ext cx="9704326" cy="7473275"/>
          </a:xfrm>
          <a:prstGeom prst="rect">
            <a:avLst/>
          </a:prstGeom>
        </p:spPr>
        <p:txBody>
          <a:bodyPr lIns="0" tIns="0" rIns="0" bIns="0" rtlCol="0" anchor="t">
            <a:spAutoFit/>
          </a:bodyPr>
          <a:lstStyle/>
          <a:p>
            <a:pPr algn="l">
              <a:lnSpc>
                <a:spcPts val="4625"/>
              </a:lnSpc>
              <a:spcBef>
                <a:spcPct val="0"/>
              </a:spcBef>
            </a:pPr>
            <a:r>
              <a:rPr lang="en-US" sz="3760" b="1">
                <a:solidFill>
                  <a:srgbClr val="000000"/>
                </a:solidFill>
                <a:latin typeface="Clear Sans Bold"/>
                <a:ea typeface="Clear Sans Bold"/>
                <a:cs typeface="Clear Sans Bold"/>
                <a:sym typeface="Clear Sans Bold"/>
              </a:rPr>
              <a:t>c) Tìm phủ tối thiểu của F</a:t>
            </a:r>
          </a:p>
          <a:p>
            <a:pPr algn="l">
              <a:lnSpc>
                <a:spcPts val="4625"/>
              </a:lnSpc>
              <a:spcBef>
                <a:spcPct val="0"/>
              </a:spcBef>
            </a:pPr>
            <a:r>
              <a:rPr lang="en-US" sz="3760">
                <a:solidFill>
                  <a:srgbClr val="000000"/>
                </a:solidFill>
                <a:latin typeface="Clear Sans"/>
                <a:ea typeface="Clear Sans"/>
                <a:cs typeface="Clear Sans"/>
                <a:sym typeface="Clear Sans"/>
              </a:rPr>
              <a:t>Bắt đầu từ:</a:t>
            </a:r>
          </a:p>
          <a:p>
            <a:pPr algn="l">
              <a:lnSpc>
                <a:spcPts val="4625"/>
              </a:lnSpc>
              <a:spcBef>
                <a:spcPct val="0"/>
              </a:spcBef>
            </a:pPr>
            <a:r>
              <a:rPr lang="en-US" sz="3760">
                <a:solidFill>
                  <a:srgbClr val="000000"/>
                </a:solidFill>
                <a:latin typeface="Clear Sans"/>
                <a:ea typeface="Clear Sans"/>
                <a:cs typeface="Clear Sans"/>
                <a:sym typeface="Clear Sans"/>
              </a:rPr>
              <a:t>f₁: SI → DM</a:t>
            </a:r>
          </a:p>
          <a:p>
            <a:pPr algn="l">
              <a:lnSpc>
                <a:spcPts val="4625"/>
              </a:lnSpc>
              <a:spcBef>
                <a:spcPct val="0"/>
              </a:spcBef>
            </a:pPr>
            <a:r>
              <a:rPr lang="en-US" sz="3760">
                <a:solidFill>
                  <a:srgbClr val="000000"/>
                </a:solidFill>
                <a:latin typeface="Clear Sans"/>
                <a:ea typeface="Clear Sans"/>
                <a:cs typeface="Clear Sans"/>
                <a:sym typeface="Clear Sans"/>
              </a:rPr>
              <a:t>f₂: SD → M</a:t>
            </a:r>
          </a:p>
          <a:p>
            <a:pPr algn="l">
              <a:lnSpc>
                <a:spcPts val="4625"/>
              </a:lnSpc>
              <a:spcBef>
                <a:spcPct val="0"/>
              </a:spcBef>
            </a:pPr>
            <a:r>
              <a:rPr lang="en-US" sz="3760">
                <a:solidFill>
                  <a:srgbClr val="000000"/>
                </a:solidFill>
                <a:latin typeface="Clear Sans"/>
                <a:ea typeface="Clear Sans"/>
                <a:cs typeface="Clear Sans"/>
                <a:sym typeface="Clear Sans"/>
              </a:rPr>
              <a:t>f₃: D → M</a:t>
            </a:r>
          </a:p>
          <a:p>
            <a:pPr algn="l">
              <a:lnSpc>
                <a:spcPts val="4625"/>
              </a:lnSpc>
              <a:spcBef>
                <a:spcPct val="0"/>
              </a:spcBef>
            </a:pPr>
            <a:r>
              <a:rPr lang="en-US" sz="3760">
                <a:solidFill>
                  <a:srgbClr val="000000"/>
                </a:solidFill>
                <a:latin typeface="Clear Sans"/>
                <a:ea typeface="Clear Sans"/>
                <a:cs typeface="Clear Sans"/>
                <a:sym typeface="Clear Sans"/>
              </a:rPr>
              <a:t>Bước 1: Chuẩn hóa bên phải</a:t>
            </a:r>
          </a:p>
          <a:p>
            <a:pPr algn="l">
              <a:lnSpc>
                <a:spcPts val="4625"/>
              </a:lnSpc>
              <a:spcBef>
                <a:spcPct val="0"/>
              </a:spcBef>
            </a:pPr>
            <a:r>
              <a:rPr lang="en-US" sz="3760">
                <a:solidFill>
                  <a:srgbClr val="000000"/>
                </a:solidFill>
                <a:latin typeface="Clear Sans"/>
                <a:ea typeface="Clear Sans"/>
                <a:cs typeface="Clear Sans"/>
                <a:sym typeface="Clear Sans"/>
              </a:rPr>
              <a:t>Tách f₁: SI → D, M</a:t>
            </a:r>
          </a:p>
          <a:p>
            <a:pPr algn="l">
              <a:lnSpc>
                <a:spcPts val="4625"/>
              </a:lnSpc>
              <a:spcBef>
                <a:spcPct val="0"/>
              </a:spcBef>
            </a:pPr>
            <a:r>
              <a:rPr lang="en-US" sz="3760">
                <a:solidFill>
                  <a:srgbClr val="000000"/>
                </a:solidFill>
                <a:latin typeface="Clear Sans"/>
                <a:ea typeface="Clear Sans"/>
                <a:cs typeface="Clear Sans"/>
                <a:sym typeface="Clear Sans"/>
              </a:rPr>
              <a:t>→ Tập F’:</a:t>
            </a:r>
          </a:p>
          <a:p>
            <a:pPr algn="l">
              <a:lnSpc>
                <a:spcPts val="4625"/>
              </a:lnSpc>
              <a:spcBef>
                <a:spcPct val="0"/>
              </a:spcBef>
            </a:pPr>
            <a:r>
              <a:rPr lang="en-US" sz="3760">
                <a:solidFill>
                  <a:srgbClr val="000000"/>
                </a:solidFill>
                <a:latin typeface="Clear Sans"/>
                <a:ea typeface="Clear Sans"/>
                <a:cs typeface="Clear Sans"/>
                <a:sym typeface="Clear Sans"/>
              </a:rPr>
              <a:t>1. SI → D </a:t>
            </a:r>
          </a:p>
          <a:p>
            <a:pPr algn="l">
              <a:lnSpc>
                <a:spcPts val="4625"/>
              </a:lnSpc>
              <a:spcBef>
                <a:spcPct val="0"/>
              </a:spcBef>
            </a:pPr>
            <a:r>
              <a:rPr lang="en-US" sz="3760">
                <a:solidFill>
                  <a:srgbClr val="000000"/>
                </a:solidFill>
                <a:latin typeface="Clear Sans"/>
                <a:ea typeface="Clear Sans"/>
                <a:cs typeface="Clear Sans"/>
                <a:sym typeface="Clear Sans"/>
              </a:rPr>
              <a:t>2. SI → M </a:t>
            </a:r>
          </a:p>
          <a:p>
            <a:pPr algn="l">
              <a:lnSpc>
                <a:spcPts val="4625"/>
              </a:lnSpc>
              <a:spcBef>
                <a:spcPct val="0"/>
              </a:spcBef>
            </a:pPr>
            <a:r>
              <a:rPr lang="en-US" sz="3760">
                <a:solidFill>
                  <a:srgbClr val="000000"/>
                </a:solidFill>
                <a:latin typeface="Clear Sans"/>
                <a:ea typeface="Clear Sans"/>
                <a:cs typeface="Clear Sans"/>
                <a:sym typeface="Clear Sans"/>
              </a:rPr>
              <a:t>3. SD → M </a:t>
            </a:r>
          </a:p>
          <a:p>
            <a:pPr algn="l">
              <a:lnSpc>
                <a:spcPts val="4625"/>
              </a:lnSpc>
              <a:spcBef>
                <a:spcPct val="0"/>
              </a:spcBef>
            </a:pPr>
            <a:r>
              <a:rPr lang="en-US" sz="3760">
                <a:solidFill>
                  <a:srgbClr val="000000"/>
                </a:solidFill>
                <a:latin typeface="Clear Sans"/>
                <a:ea typeface="Clear Sans"/>
                <a:cs typeface="Clear Sans"/>
                <a:sym typeface="Clear Sans"/>
              </a:rPr>
              <a:t>4. D → M</a:t>
            </a:r>
          </a:p>
          <a:p>
            <a:pPr algn="l">
              <a:lnSpc>
                <a:spcPts val="4010"/>
              </a:lnSpc>
              <a:spcBef>
                <a:spcPct val="0"/>
              </a:spcBef>
            </a:pPr>
            <a:endParaRPr lang="en-US" sz="3760">
              <a:solidFill>
                <a:srgbClr val="000000"/>
              </a:solidFill>
              <a:latin typeface="Clear Sans"/>
              <a:ea typeface="Clear Sans"/>
              <a:cs typeface="Clear Sans"/>
              <a:sym typeface="Clear Sans"/>
            </a:endParaRPr>
          </a:p>
        </p:txBody>
      </p:sp>
      <p:sp>
        <p:nvSpPr>
          <p:cNvPr id="9" name="TextBox 9"/>
          <p:cNvSpPr txBox="1"/>
          <p:nvPr/>
        </p:nvSpPr>
        <p:spPr>
          <a:xfrm>
            <a:off x="13053851" y="9351009"/>
            <a:ext cx="3666679"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Nguyễn Tiến Đạt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7E8083"/>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68</a:t>
            </a:r>
          </a:p>
        </p:txBody>
      </p:sp>
      <p:sp>
        <p:nvSpPr>
          <p:cNvPr id="3" name="TextBox 3"/>
          <p:cNvSpPr txBox="1"/>
          <p:nvPr/>
        </p:nvSpPr>
        <p:spPr>
          <a:xfrm>
            <a:off x="248666" y="217212"/>
            <a:ext cx="9704326" cy="6580402"/>
          </a:xfrm>
          <a:prstGeom prst="rect">
            <a:avLst/>
          </a:prstGeom>
        </p:spPr>
        <p:txBody>
          <a:bodyPr lIns="0" tIns="0" rIns="0" bIns="0" rtlCol="0" anchor="t">
            <a:spAutoFit/>
          </a:bodyPr>
          <a:lstStyle/>
          <a:p>
            <a:pPr algn="l">
              <a:lnSpc>
                <a:spcPts val="3518"/>
              </a:lnSpc>
              <a:spcBef>
                <a:spcPct val="0"/>
              </a:spcBef>
            </a:pPr>
            <a:r>
              <a:rPr lang="en-US" sz="2860">
                <a:solidFill>
                  <a:srgbClr val="000000"/>
                </a:solidFill>
                <a:latin typeface="Clear Sans"/>
                <a:ea typeface="Clear Sans"/>
                <a:cs typeface="Clear Sans"/>
                <a:sym typeface="Clear Sans"/>
              </a:rPr>
              <a:t>Bước 2: Xét phụ thuộc dư thừa</a:t>
            </a:r>
          </a:p>
          <a:p>
            <a:pPr algn="l">
              <a:lnSpc>
                <a:spcPts val="3518"/>
              </a:lnSpc>
              <a:spcBef>
                <a:spcPct val="0"/>
              </a:spcBef>
            </a:pPr>
            <a:r>
              <a:rPr lang="en-US" sz="2860">
                <a:solidFill>
                  <a:srgbClr val="000000"/>
                </a:solidFill>
                <a:latin typeface="Clear Sans"/>
                <a:ea typeface="Clear Sans"/>
                <a:cs typeface="Clear Sans"/>
                <a:sym typeface="Clear Sans"/>
              </a:rPr>
              <a:t>Xét 2: SI → M</a:t>
            </a:r>
          </a:p>
          <a:p>
            <a:pPr algn="l">
              <a:lnSpc>
                <a:spcPts val="3518"/>
              </a:lnSpc>
              <a:spcBef>
                <a:spcPct val="0"/>
              </a:spcBef>
            </a:pPr>
            <a:r>
              <a:rPr lang="en-US" sz="2860">
                <a:solidFill>
                  <a:srgbClr val="000000"/>
                </a:solidFill>
                <a:latin typeface="Clear Sans"/>
                <a:ea typeface="Clear Sans"/>
                <a:cs typeface="Clear Sans"/>
                <a:sym typeface="Clear Sans"/>
              </a:rPr>
              <a:t>Có f₃: D → M</a:t>
            </a:r>
          </a:p>
          <a:p>
            <a:pPr algn="l">
              <a:lnSpc>
                <a:spcPts val="3518"/>
              </a:lnSpc>
              <a:spcBef>
                <a:spcPct val="0"/>
              </a:spcBef>
            </a:pPr>
            <a:r>
              <a:rPr lang="en-US" sz="2860">
                <a:solidFill>
                  <a:srgbClr val="000000"/>
                </a:solidFill>
                <a:latin typeface="Clear Sans"/>
                <a:ea typeface="Clear Sans"/>
                <a:cs typeface="Clear Sans"/>
                <a:sym typeface="Clear Sans"/>
              </a:rPr>
              <a:t> Mà SI → D</a:t>
            </a:r>
          </a:p>
          <a:p>
            <a:pPr algn="l">
              <a:lnSpc>
                <a:spcPts val="3518"/>
              </a:lnSpc>
              <a:spcBef>
                <a:spcPct val="0"/>
              </a:spcBef>
            </a:pPr>
            <a:r>
              <a:rPr lang="en-US" sz="2860">
                <a:solidFill>
                  <a:srgbClr val="000000"/>
                </a:solidFill>
                <a:latin typeface="Clear Sans"/>
                <a:ea typeface="Clear Sans"/>
                <a:cs typeface="Clear Sans"/>
                <a:sym typeface="Clear Sans"/>
              </a:rPr>
              <a:t> → SI → M có thể suy ra từ SI → D và D → M</a:t>
            </a:r>
          </a:p>
          <a:p>
            <a:pPr algn="l">
              <a:lnSpc>
                <a:spcPts val="3518"/>
              </a:lnSpc>
              <a:spcBef>
                <a:spcPct val="0"/>
              </a:spcBef>
            </a:pPr>
            <a:r>
              <a:rPr lang="en-US" sz="2860">
                <a:solidFill>
                  <a:srgbClr val="000000"/>
                </a:solidFill>
                <a:latin typeface="Clear Sans"/>
                <a:ea typeface="Clear Sans"/>
                <a:cs typeface="Clear Sans"/>
                <a:sym typeface="Clear Sans"/>
              </a:rPr>
              <a:t> →SI → M là dư thừa → loại bỏ</a:t>
            </a:r>
          </a:p>
          <a:p>
            <a:pPr algn="l">
              <a:lnSpc>
                <a:spcPts val="3518"/>
              </a:lnSpc>
              <a:spcBef>
                <a:spcPct val="0"/>
              </a:spcBef>
            </a:pPr>
            <a:r>
              <a:rPr lang="en-US" sz="2860">
                <a:solidFill>
                  <a:srgbClr val="000000"/>
                </a:solidFill>
                <a:latin typeface="Clear Sans"/>
                <a:ea typeface="Clear Sans"/>
                <a:cs typeface="Clear Sans"/>
                <a:sym typeface="Clear Sans"/>
              </a:rPr>
              <a:t>Xét 3: SD → M</a:t>
            </a:r>
          </a:p>
          <a:p>
            <a:pPr algn="l">
              <a:lnSpc>
                <a:spcPts val="3518"/>
              </a:lnSpc>
              <a:spcBef>
                <a:spcPct val="0"/>
              </a:spcBef>
            </a:pPr>
            <a:r>
              <a:rPr lang="en-US" sz="2860">
                <a:solidFill>
                  <a:srgbClr val="000000"/>
                </a:solidFill>
                <a:latin typeface="Clear Sans"/>
                <a:ea typeface="Clear Sans"/>
                <a:cs typeface="Clear Sans"/>
                <a:sym typeface="Clear Sans"/>
              </a:rPr>
              <a:t>Có D → M → nếu có D thì không cần S</a:t>
            </a:r>
          </a:p>
          <a:p>
            <a:pPr algn="l">
              <a:lnSpc>
                <a:spcPts val="3518"/>
              </a:lnSpc>
              <a:spcBef>
                <a:spcPct val="0"/>
              </a:spcBef>
            </a:pPr>
            <a:r>
              <a:rPr lang="en-US" sz="2860">
                <a:solidFill>
                  <a:srgbClr val="000000"/>
                </a:solidFill>
                <a:latin typeface="Clear Sans"/>
                <a:ea typeface="Clear Sans"/>
                <a:cs typeface="Clear Sans"/>
                <a:sym typeface="Clear Sans"/>
              </a:rPr>
              <a:t> → SD → M là dư thừa nếu D đã có</a:t>
            </a:r>
          </a:p>
          <a:p>
            <a:pPr algn="l">
              <a:lnSpc>
                <a:spcPts val="3518"/>
              </a:lnSpc>
              <a:spcBef>
                <a:spcPct val="0"/>
              </a:spcBef>
            </a:pPr>
            <a:r>
              <a:rPr lang="en-US" sz="2860">
                <a:solidFill>
                  <a:srgbClr val="000000"/>
                </a:solidFill>
                <a:latin typeface="Clear Sans"/>
                <a:ea typeface="Clear Sans"/>
                <a:cs typeface="Clear Sans"/>
                <a:sym typeface="Clear Sans"/>
              </a:rPr>
              <a:t>→ Nhưng S + D = SD</a:t>
            </a:r>
          </a:p>
          <a:p>
            <a:pPr algn="l">
              <a:lnSpc>
                <a:spcPts val="3518"/>
              </a:lnSpc>
              <a:spcBef>
                <a:spcPct val="0"/>
              </a:spcBef>
            </a:pPr>
            <a:r>
              <a:rPr lang="en-US" sz="2860">
                <a:solidFill>
                  <a:srgbClr val="000000"/>
                </a:solidFill>
                <a:latin typeface="Clear Sans"/>
                <a:ea typeface="Clear Sans"/>
                <a:cs typeface="Clear Sans"/>
                <a:sym typeface="Clear Sans"/>
              </a:rPr>
              <a:t> → SD → M có thể bị thay thế bởi D → M</a:t>
            </a:r>
          </a:p>
          <a:p>
            <a:pPr algn="l">
              <a:lnSpc>
                <a:spcPts val="3518"/>
              </a:lnSpc>
              <a:spcBef>
                <a:spcPct val="0"/>
              </a:spcBef>
            </a:pPr>
            <a:r>
              <a:rPr lang="en-US" sz="2860">
                <a:solidFill>
                  <a:srgbClr val="000000"/>
                </a:solidFill>
                <a:latin typeface="Clear Sans"/>
                <a:ea typeface="Clear Sans"/>
                <a:cs typeface="Clear Sans"/>
                <a:sym typeface="Clear Sans"/>
              </a:rPr>
              <a:t> → Kiểm tra bao đóng của D: D⁺ = {D, M}</a:t>
            </a:r>
          </a:p>
          <a:p>
            <a:pPr algn="l">
              <a:lnSpc>
                <a:spcPts val="3518"/>
              </a:lnSpc>
              <a:spcBef>
                <a:spcPct val="0"/>
              </a:spcBef>
            </a:pPr>
            <a:r>
              <a:rPr lang="en-US" sz="2860">
                <a:solidFill>
                  <a:srgbClr val="000000"/>
                </a:solidFill>
                <a:latin typeface="Clear Sans"/>
                <a:ea typeface="Clear Sans"/>
                <a:cs typeface="Clear Sans"/>
                <a:sym typeface="Clear Sans"/>
              </a:rPr>
              <a:t> → SD → M là dư thừa → loại bỏ</a:t>
            </a:r>
          </a:p>
          <a:p>
            <a:pPr algn="l">
              <a:lnSpc>
                <a:spcPts val="3518"/>
              </a:lnSpc>
              <a:spcBef>
                <a:spcPct val="0"/>
              </a:spcBef>
            </a:pPr>
            <a:r>
              <a:rPr lang="en-US" sz="2860">
                <a:solidFill>
                  <a:srgbClr val="000000"/>
                </a:solidFill>
                <a:latin typeface="Clear Sans"/>
                <a:ea typeface="Clear Sans"/>
                <a:cs typeface="Clear Sans"/>
                <a:sym typeface="Clear Sans"/>
              </a:rPr>
              <a:t> Kết quả phủ tối thiểu:</a:t>
            </a:r>
          </a:p>
          <a:p>
            <a:pPr algn="l">
              <a:lnSpc>
                <a:spcPts val="3518"/>
              </a:lnSpc>
              <a:spcBef>
                <a:spcPct val="0"/>
              </a:spcBef>
            </a:pPr>
            <a:r>
              <a:rPr lang="en-US" sz="2860">
                <a:solidFill>
                  <a:srgbClr val="000000"/>
                </a:solidFill>
                <a:latin typeface="Clear Sans"/>
                <a:ea typeface="Clear Sans"/>
                <a:cs typeface="Clear Sans"/>
                <a:sym typeface="Clear Sans"/>
              </a:rPr>
              <a:t>Fmin = { SI → D, D → M }</a:t>
            </a:r>
          </a:p>
        </p:txBody>
      </p:sp>
      <p:sp>
        <p:nvSpPr>
          <p:cNvPr id="4" name="TextBox 4"/>
          <p:cNvSpPr txBox="1"/>
          <p:nvPr/>
        </p:nvSpPr>
        <p:spPr>
          <a:xfrm>
            <a:off x="9144000" y="218626"/>
            <a:ext cx="9311724" cy="9857443"/>
          </a:xfrm>
          <a:prstGeom prst="rect">
            <a:avLst/>
          </a:prstGeom>
        </p:spPr>
        <p:txBody>
          <a:bodyPr lIns="0" tIns="0" rIns="0" bIns="0" rtlCol="0" anchor="t">
            <a:spAutoFit/>
          </a:bodyPr>
          <a:lstStyle/>
          <a:p>
            <a:pPr algn="l">
              <a:lnSpc>
                <a:spcPts val="3375"/>
              </a:lnSpc>
              <a:spcBef>
                <a:spcPct val="0"/>
              </a:spcBef>
            </a:pPr>
            <a:r>
              <a:rPr lang="en-US" sz="2744" b="1">
                <a:solidFill>
                  <a:srgbClr val="000000"/>
                </a:solidFill>
                <a:latin typeface="Clear Sans Bold"/>
                <a:ea typeface="Clear Sans Bold"/>
                <a:cs typeface="Clear Sans Bold"/>
                <a:sym typeface="Clear Sans Bold"/>
              </a:rPr>
              <a:t>d) Xác định dạng chuẩn cao nhất của Q</a:t>
            </a:r>
          </a:p>
          <a:p>
            <a:pPr algn="l">
              <a:lnSpc>
                <a:spcPts val="3375"/>
              </a:lnSpc>
              <a:spcBef>
                <a:spcPct val="0"/>
              </a:spcBef>
            </a:pPr>
            <a:r>
              <a:rPr lang="en-US" sz="2744">
                <a:solidFill>
                  <a:srgbClr val="000000"/>
                </a:solidFill>
                <a:latin typeface="Clear Sans"/>
                <a:ea typeface="Clear Sans"/>
                <a:cs typeface="Clear Sans"/>
                <a:sym typeface="Clear Sans"/>
              </a:rPr>
              <a:t>Chúng ta kiểm tra dạng chuẩn: 1NF → 2NF → 3NF → BCNF</a:t>
            </a:r>
          </a:p>
          <a:p>
            <a:pPr algn="l">
              <a:lnSpc>
                <a:spcPts val="3375"/>
              </a:lnSpc>
              <a:spcBef>
                <a:spcPct val="0"/>
              </a:spcBef>
            </a:pPr>
            <a:r>
              <a:rPr lang="en-US" sz="2744">
                <a:solidFill>
                  <a:srgbClr val="000000"/>
                </a:solidFill>
                <a:latin typeface="Clear Sans"/>
                <a:ea typeface="Clear Sans"/>
                <a:cs typeface="Clear Sans"/>
                <a:sym typeface="Clear Sans"/>
              </a:rPr>
              <a:t>1NF: Mặc định đúng vì không có thuộc tính lặp</a:t>
            </a:r>
          </a:p>
          <a:p>
            <a:pPr algn="l">
              <a:lnSpc>
                <a:spcPts val="3375"/>
              </a:lnSpc>
              <a:spcBef>
                <a:spcPct val="0"/>
              </a:spcBef>
            </a:pPr>
            <a:r>
              <a:rPr lang="en-US" sz="2744">
                <a:solidFill>
                  <a:srgbClr val="000000"/>
                </a:solidFill>
                <a:latin typeface="Clear Sans"/>
                <a:ea typeface="Clear Sans"/>
                <a:cs typeface="Clear Sans"/>
                <a:sym typeface="Clear Sans"/>
              </a:rPr>
              <a:t>2NF:</a:t>
            </a:r>
          </a:p>
          <a:p>
            <a:pPr algn="l">
              <a:lnSpc>
                <a:spcPts val="3375"/>
              </a:lnSpc>
              <a:spcBef>
                <a:spcPct val="0"/>
              </a:spcBef>
            </a:pPr>
            <a:r>
              <a:rPr lang="en-US" sz="2744">
                <a:solidFill>
                  <a:srgbClr val="000000"/>
                </a:solidFill>
                <a:latin typeface="Clear Sans"/>
                <a:ea typeface="Clear Sans"/>
                <a:cs typeface="Clear Sans"/>
                <a:sym typeface="Clear Sans"/>
              </a:rPr>
              <a:t>Quan hệ Q có khóa là SI</a:t>
            </a:r>
          </a:p>
          <a:p>
            <a:pPr algn="l">
              <a:lnSpc>
                <a:spcPts val="3375"/>
              </a:lnSpc>
              <a:spcBef>
                <a:spcPct val="0"/>
              </a:spcBef>
            </a:pPr>
            <a:r>
              <a:rPr lang="en-US" sz="2744">
                <a:solidFill>
                  <a:srgbClr val="000000"/>
                </a:solidFill>
                <a:latin typeface="Clear Sans"/>
                <a:ea typeface="Clear Sans"/>
                <a:cs typeface="Clear Sans"/>
                <a:sym typeface="Clear Sans"/>
              </a:rPr>
              <a:t> → Kiểm tra xem có phụ thuộc nào phụ thuộc bộ phận </a:t>
            </a:r>
          </a:p>
          <a:p>
            <a:pPr algn="l">
              <a:lnSpc>
                <a:spcPts val="3375"/>
              </a:lnSpc>
              <a:spcBef>
                <a:spcPct val="0"/>
              </a:spcBef>
            </a:pPr>
            <a:r>
              <a:rPr lang="en-US" sz="2744">
                <a:solidFill>
                  <a:srgbClr val="000000"/>
                </a:solidFill>
                <a:latin typeface="Clear Sans"/>
                <a:ea typeface="Clear Sans"/>
                <a:cs typeface="Clear Sans"/>
                <a:sym typeface="Clear Sans"/>
              </a:rPr>
              <a:t>D → M</a:t>
            </a:r>
          </a:p>
          <a:p>
            <a:pPr algn="l">
              <a:lnSpc>
                <a:spcPts val="3375"/>
              </a:lnSpc>
              <a:spcBef>
                <a:spcPct val="0"/>
              </a:spcBef>
            </a:pPr>
            <a:r>
              <a:rPr lang="en-US" sz="2744">
                <a:solidFill>
                  <a:srgbClr val="000000"/>
                </a:solidFill>
                <a:latin typeface="Clear Sans"/>
                <a:ea typeface="Clear Sans"/>
                <a:cs typeface="Clear Sans"/>
                <a:sym typeface="Clear Sans"/>
              </a:rPr>
              <a:t> → D là không khóa, M là cũng không phải khóa</a:t>
            </a:r>
          </a:p>
          <a:p>
            <a:pPr algn="l">
              <a:lnSpc>
                <a:spcPts val="3375"/>
              </a:lnSpc>
              <a:spcBef>
                <a:spcPct val="0"/>
              </a:spcBef>
            </a:pPr>
            <a:r>
              <a:rPr lang="en-US" sz="2744">
                <a:solidFill>
                  <a:srgbClr val="000000"/>
                </a:solidFill>
                <a:latin typeface="Clear Sans"/>
                <a:ea typeface="Clear Sans"/>
                <a:cs typeface="Clear Sans"/>
                <a:sym typeface="Clear Sans"/>
              </a:rPr>
              <a:t> → Không phải phụ thuộc bộ phận → OK</a:t>
            </a:r>
          </a:p>
          <a:p>
            <a:pPr algn="l">
              <a:lnSpc>
                <a:spcPts val="3375"/>
              </a:lnSpc>
              <a:spcBef>
                <a:spcPct val="0"/>
              </a:spcBef>
            </a:pPr>
            <a:r>
              <a:rPr lang="en-US" sz="2744">
                <a:solidFill>
                  <a:srgbClr val="000000"/>
                </a:solidFill>
                <a:latin typeface="Clear Sans"/>
                <a:ea typeface="Clear Sans"/>
                <a:cs typeface="Clear Sans"/>
                <a:sym typeface="Clear Sans"/>
              </a:rPr>
              <a:t>SI → D</a:t>
            </a:r>
          </a:p>
          <a:p>
            <a:pPr algn="l">
              <a:lnSpc>
                <a:spcPts val="3375"/>
              </a:lnSpc>
              <a:spcBef>
                <a:spcPct val="0"/>
              </a:spcBef>
            </a:pPr>
            <a:r>
              <a:rPr lang="en-US" sz="2744">
                <a:solidFill>
                  <a:srgbClr val="000000"/>
                </a:solidFill>
                <a:latin typeface="Clear Sans"/>
                <a:ea typeface="Clear Sans"/>
                <a:cs typeface="Clear Sans"/>
                <a:sym typeface="Clear Sans"/>
              </a:rPr>
              <a:t> → Phụ thuộc toàn bộ vào SI</a:t>
            </a:r>
          </a:p>
          <a:p>
            <a:pPr algn="l">
              <a:lnSpc>
                <a:spcPts val="3375"/>
              </a:lnSpc>
              <a:spcBef>
                <a:spcPct val="0"/>
              </a:spcBef>
            </a:pPr>
            <a:r>
              <a:rPr lang="en-US" sz="2744">
                <a:solidFill>
                  <a:srgbClr val="000000"/>
                </a:solidFill>
                <a:latin typeface="Clear Sans"/>
                <a:ea typeface="Clear Sans"/>
                <a:cs typeface="Clear Sans"/>
                <a:sym typeface="Clear Sans"/>
              </a:rPr>
              <a:t> → Đúng 2NF</a:t>
            </a:r>
          </a:p>
          <a:p>
            <a:pPr algn="l">
              <a:lnSpc>
                <a:spcPts val="3375"/>
              </a:lnSpc>
              <a:spcBef>
                <a:spcPct val="0"/>
              </a:spcBef>
            </a:pPr>
            <a:r>
              <a:rPr lang="en-US" sz="2744">
                <a:solidFill>
                  <a:srgbClr val="000000"/>
                </a:solidFill>
                <a:latin typeface="Clear Sans"/>
                <a:ea typeface="Clear Sans"/>
                <a:cs typeface="Clear Sans"/>
                <a:sym typeface="Clear Sans"/>
              </a:rPr>
              <a:t>3NF:</a:t>
            </a:r>
          </a:p>
          <a:p>
            <a:pPr algn="l">
              <a:lnSpc>
                <a:spcPts val="3375"/>
              </a:lnSpc>
              <a:spcBef>
                <a:spcPct val="0"/>
              </a:spcBef>
            </a:pPr>
            <a:r>
              <a:rPr lang="en-US" sz="2744">
                <a:solidFill>
                  <a:srgbClr val="000000"/>
                </a:solidFill>
                <a:latin typeface="Clear Sans"/>
                <a:ea typeface="Clear Sans"/>
                <a:cs typeface="Clear Sans"/>
                <a:sym typeface="Clear Sans"/>
              </a:rPr>
              <a:t>Quy tắc: Với mỗi phụ thuộc X → A, thì:</a:t>
            </a:r>
          </a:p>
          <a:p>
            <a:pPr algn="l">
              <a:lnSpc>
                <a:spcPts val="3375"/>
              </a:lnSpc>
              <a:spcBef>
                <a:spcPct val="0"/>
              </a:spcBef>
            </a:pPr>
            <a:r>
              <a:rPr lang="en-US" sz="2744">
                <a:solidFill>
                  <a:srgbClr val="000000"/>
                </a:solidFill>
                <a:latin typeface="Clear Sans"/>
                <a:ea typeface="Clear Sans"/>
                <a:cs typeface="Clear Sans"/>
                <a:sym typeface="Clear Sans"/>
              </a:rPr>
              <a:t> Xét D → M</a:t>
            </a:r>
          </a:p>
          <a:p>
            <a:pPr algn="l">
              <a:lnSpc>
                <a:spcPts val="3375"/>
              </a:lnSpc>
              <a:spcBef>
                <a:spcPct val="0"/>
              </a:spcBef>
            </a:pPr>
            <a:r>
              <a:rPr lang="en-US" sz="2744">
                <a:solidFill>
                  <a:srgbClr val="000000"/>
                </a:solidFill>
                <a:latin typeface="Clear Sans"/>
                <a:ea typeface="Clear Sans"/>
                <a:cs typeface="Clear Sans"/>
                <a:sym typeface="Clear Sans"/>
              </a:rPr>
              <a:t>D không phải siêu khóa</a:t>
            </a:r>
          </a:p>
          <a:p>
            <a:pPr algn="l">
              <a:lnSpc>
                <a:spcPts val="3375"/>
              </a:lnSpc>
              <a:spcBef>
                <a:spcPct val="0"/>
              </a:spcBef>
            </a:pPr>
            <a:r>
              <a:rPr lang="en-US" sz="2744">
                <a:solidFill>
                  <a:srgbClr val="000000"/>
                </a:solidFill>
                <a:latin typeface="Clear Sans"/>
                <a:ea typeface="Clear Sans"/>
                <a:cs typeface="Clear Sans"/>
                <a:sym typeface="Clear Sans"/>
              </a:rPr>
              <a:t> M không phải thuộc khóa chính</a:t>
            </a:r>
          </a:p>
          <a:p>
            <a:pPr algn="l">
              <a:lnSpc>
                <a:spcPts val="3375"/>
              </a:lnSpc>
              <a:spcBef>
                <a:spcPct val="0"/>
              </a:spcBef>
            </a:pPr>
            <a:r>
              <a:rPr lang="en-US" sz="2744">
                <a:solidFill>
                  <a:srgbClr val="000000"/>
                </a:solidFill>
                <a:latin typeface="Clear Sans"/>
                <a:ea typeface="Clear Sans"/>
                <a:cs typeface="Clear Sans"/>
                <a:sym typeface="Clear Sans"/>
              </a:rPr>
              <a:t> → Không thỏa 3NF</a:t>
            </a:r>
          </a:p>
          <a:p>
            <a:pPr algn="l">
              <a:lnSpc>
                <a:spcPts val="3375"/>
              </a:lnSpc>
              <a:spcBef>
                <a:spcPct val="0"/>
              </a:spcBef>
            </a:pPr>
            <a:r>
              <a:rPr lang="en-US" sz="2744">
                <a:solidFill>
                  <a:srgbClr val="000000"/>
                </a:solidFill>
                <a:latin typeface="Clear Sans"/>
                <a:ea typeface="Clear Sans"/>
                <a:cs typeface="Clear Sans"/>
                <a:sym typeface="Clear Sans"/>
              </a:rPr>
              <a:t> → Không đạt 3NF</a:t>
            </a:r>
          </a:p>
          <a:p>
            <a:pPr algn="l">
              <a:lnSpc>
                <a:spcPts val="3375"/>
              </a:lnSpc>
              <a:spcBef>
                <a:spcPct val="0"/>
              </a:spcBef>
            </a:pPr>
            <a:r>
              <a:rPr lang="en-US" sz="2744">
                <a:solidFill>
                  <a:srgbClr val="000000"/>
                </a:solidFill>
                <a:latin typeface="Clear Sans"/>
                <a:ea typeface="Clear Sans"/>
                <a:cs typeface="Clear Sans"/>
                <a:sym typeface="Clear Sans"/>
              </a:rPr>
              <a:t>BCNF:</a:t>
            </a:r>
          </a:p>
          <a:p>
            <a:pPr algn="l">
              <a:lnSpc>
                <a:spcPts val="3375"/>
              </a:lnSpc>
              <a:spcBef>
                <a:spcPct val="0"/>
              </a:spcBef>
            </a:pPr>
            <a:r>
              <a:rPr lang="en-US" sz="2744">
                <a:solidFill>
                  <a:srgbClr val="000000"/>
                </a:solidFill>
                <a:latin typeface="Clear Sans"/>
                <a:ea typeface="Clear Sans"/>
                <a:cs typeface="Clear Sans"/>
                <a:sym typeface="Clear Sans"/>
              </a:rPr>
              <a:t>Quy tắc: Mỗi X → A, thì X là siêu khóa</a:t>
            </a:r>
          </a:p>
          <a:p>
            <a:pPr algn="l">
              <a:lnSpc>
                <a:spcPts val="3375"/>
              </a:lnSpc>
              <a:spcBef>
                <a:spcPct val="0"/>
              </a:spcBef>
            </a:pPr>
            <a:r>
              <a:rPr lang="en-US" sz="2744">
                <a:solidFill>
                  <a:srgbClr val="000000"/>
                </a:solidFill>
                <a:latin typeface="Clear Sans"/>
                <a:ea typeface="Clear Sans"/>
                <a:cs typeface="Clear Sans"/>
                <a:sym typeface="Clear Sans"/>
              </a:rPr>
              <a:t>D → M → D không phải siêu khóa → Không đạt BCNF</a:t>
            </a:r>
          </a:p>
          <a:p>
            <a:pPr algn="l">
              <a:lnSpc>
                <a:spcPts val="3375"/>
              </a:lnSpc>
              <a:spcBef>
                <a:spcPct val="0"/>
              </a:spcBef>
            </a:pPr>
            <a:r>
              <a:rPr lang="en-US" sz="2744">
                <a:solidFill>
                  <a:srgbClr val="000000"/>
                </a:solidFill>
                <a:latin typeface="Clear Sans"/>
                <a:ea typeface="Clear Sans"/>
                <a:cs typeface="Clear Sans"/>
                <a:sym typeface="Clear Sans"/>
              </a:rPr>
              <a:t>Vậy dạng chuẩn cao nhất: 2NF</a:t>
            </a:r>
          </a:p>
        </p:txBody>
      </p:sp>
      <p:sp>
        <p:nvSpPr>
          <p:cNvPr id="5" name="TextBox 5"/>
          <p:cNvSpPr txBox="1"/>
          <p:nvPr/>
        </p:nvSpPr>
        <p:spPr>
          <a:xfrm>
            <a:off x="515532" y="9326757"/>
            <a:ext cx="3666679"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Nguyễn Tiến Đạt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7E80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679372">
            <a:off x="-1679749" y="-391355"/>
            <a:ext cx="15877791" cy="15877791"/>
          </a:xfrm>
          <a:prstGeom prst="rect">
            <a:avLst/>
          </a:prstGeom>
        </p:spPr>
      </p:pic>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69</a:t>
            </a:r>
          </a:p>
        </p:txBody>
      </p:sp>
      <p:sp>
        <p:nvSpPr>
          <p:cNvPr id="4" name="TextBox 4"/>
          <p:cNvSpPr txBox="1"/>
          <p:nvPr/>
        </p:nvSpPr>
        <p:spPr>
          <a:xfrm>
            <a:off x="205388" y="-9525"/>
            <a:ext cx="11046116" cy="2995192"/>
          </a:xfrm>
          <a:prstGeom prst="rect">
            <a:avLst/>
          </a:prstGeom>
        </p:spPr>
        <p:txBody>
          <a:bodyPr lIns="0" tIns="0" rIns="0" bIns="0" rtlCol="0" anchor="t">
            <a:spAutoFit/>
          </a:bodyPr>
          <a:lstStyle/>
          <a:p>
            <a:pPr algn="l">
              <a:lnSpc>
                <a:spcPts val="4748"/>
              </a:lnSpc>
              <a:spcBef>
                <a:spcPct val="0"/>
              </a:spcBef>
            </a:pPr>
            <a:r>
              <a:rPr lang="en-US" sz="3860" b="1">
                <a:solidFill>
                  <a:srgbClr val="000000"/>
                </a:solidFill>
                <a:latin typeface="Clear Sans Bold"/>
                <a:ea typeface="Clear Sans Bold"/>
                <a:cs typeface="Clear Sans Bold"/>
                <a:sym typeface="Clear Sans Bold"/>
              </a:rPr>
              <a:t>7/ Kiểm Tra Dạng Chuẩn </a:t>
            </a:r>
          </a:p>
          <a:p>
            <a:pPr algn="l">
              <a:lnSpc>
                <a:spcPts val="4748"/>
              </a:lnSpc>
              <a:spcBef>
                <a:spcPct val="0"/>
              </a:spcBef>
            </a:pPr>
            <a:r>
              <a:rPr lang="en-US" sz="3860" b="1">
                <a:solidFill>
                  <a:srgbClr val="000000"/>
                </a:solidFill>
                <a:latin typeface="Clear Sans Bold"/>
                <a:ea typeface="Clear Sans Bold"/>
                <a:cs typeface="Clear Sans Bold"/>
                <a:sym typeface="Clear Sans Bold"/>
              </a:rPr>
              <a:t>a) Q(A,B,C,D) F={CA→D; A→B} </a:t>
            </a:r>
          </a:p>
          <a:p>
            <a:pPr algn="l">
              <a:lnSpc>
                <a:spcPts val="4748"/>
              </a:lnSpc>
              <a:spcBef>
                <a:spcPct val="0"/>
              </a:spcBef>
            </a:pPr>
            <a:r>
              <a:rPr lang="en-US" sz="3860" b="1">
                <a:solidFill>
                  <a:srgbClr val="000000"/>
                </a:solidFill>
                <a:latin typeface="Clear Sans Bold"/>
                <a:ea typeface="Clear Sans Bold"/>
                <a:cs typeface="Clear Sans Bold"/>
                <a:sym typeface="Clear Sans Bold"/>
              </a:rPr>
              <a:t>b) Q(S,D,I,M) F={SI→D;SD→M} </a:t>
            </a:r>
          </a:p>
          <a:p>
            <a:pPr algn="l">
              <a:lnSpc>
                <a:spcPts val="4748"/>
              </a:lnSpc>
              <a:spcBef>
                <a:spcPct val="0"/>
              </a:spcBef>
            </a:pPr>
            <a:r>
              <a:rPr lang="en-US" sz="3860" b="1">
                <a:solidFill>
                  <a:srgbClr val="000000"/>
                </a:solidFill>
                <a:latin typeface="Clear Sans Bold"/>
                <a:ea typeface="Clear Sans Bold"/>
                <a:cs typeface="Clear Sans Bold"/>
                <a:sym typeface="Clear Sans Bold"/>
              </a:rPr>
              <a:t>c) Q(N,G,P,M,GV) F={N,G,P→M;M→GV} </a:t>
            </a:r>
          </a:p>
          <a:p>
            <a:pPr algn="l">
              <a:lnSpc>
                <a:spcPts val="4748"/>
              </a:lnSpc>
              <a:spcBef>
                <a:spcPct val="0"/>
              </a:spcBef>
            </a:pPr>
            <a:r>
              <a:rPr lang="en-US" sz="3860" b="1">
                <a:solidFill>
                  <a:srgbClr val="000000"/>
                </a:solidFill>
                <a:latin typeface="Clear Sans Bold"/>
                <a:ea typeface="Clear Sans Bold"/>
                <a:cs typeface="Clear Sans Bold"/>
                <a:sym typeface="Clear Sans Bold"/>
              </a:rPr>
              <a:t>d) Q(S,N,D,T,X) F={S→N; S→D; S→T; S→X}</a:t>
            </a:r>
          </a:p>
        </p:txBody>
      </p:sp>
      <p:sp>
        <p:nvSpPr>
          <p:cNvPr id="5" name="TextBox 5"/>
          <p:cNvSpPr txBox="1"/>
          <p:nvPr/>
        </p:nvSpPr>
        <p:spPr>
          <a:xfrm>
            <a:off x="205388" y="2976142"/>
            <a:ext cx="11046116" cy="6962164"/>
          </a:xfrm>
          <a:prstGeom prst="rect">
            <a:avLst/>
          </a:prstGeom>
        </p:spPr>
        <p:txBody>
          <a:bodyPr lIns="0" tIns="0" rIns="0" bIns="0" rtlCol="0" anchor="t">
            <a:spAutoFit/>
          </a:bodyPr>
          <a:lstStyle/>
          <a:p>
            <a:pPr algn="l">
              <a:lnSpc>
                <a:spcPts val="3272"/>
              </a:lnSpc>
              <a:spcBef>
                <a:spcPct val="0"/>
              </a:spcBef>
            </a:pPr>
            <a:r>
              <a:rPr lang="en-US" sz="2660">
                <a:solidFill>
                  <a:srgbClr val="000000"/>
                </a:solidFill>
                <a:latin typeface="Clear Sans"/>
                <a:ea typeface="Clear Sans"/>
                <a:cs typeface="Clear Sans"/>
                <a:sym typeface="Clear Sans"/>
              </a:rPr>
              <a:t>a) Q(A,B,C,D), F = { CA → D; A → B }</a:t>
            </a:r>
          </a:p>
          <a:p>
            <a:pPr algn="l">
              <a:lnSpc>
                <a:spcPts val="3272"/>
              </a:lnSpc>
              <a:spcBef>
                <a:spcPct val="0"/>
              </a:spcBef>
            </a:pPr>
            <a:r>
              <a:rPr lang="en-US" sz="2660">
                <a:solidFill>
                  <a:srgbClr val="000000"/>
                </a:solidFill>
                <a:latin typeface="Clear Sans"/>
                <a:ea typeface="Clear Sans"/>
                <a:cs typeface="Clear Sans"/>
                <a:sym typeface="Clear Sans"/>
              </a:rPr>
              <a:t>Tìm khóa</a:t>
            </a:r>
          </a:p>
          <a:p>
            <a:pPr algn="l">
              <a:lnSpc>
                <a:spcPts val="3272"/>
              </a:lnSpc>
              <a:spcBef>
                <a:spcPct val="0"/>
              </a:spcBef>
            </a:pPr>
            <a:r>
              <a:rPr lang="en-US" sz="2660">
                <a:solidFill>
                  <a:srgbClr val="000000"/>
                </a:solidFill>
                <a:latin typeface="Clear Sans"/>
                <a:ea typeface="Clear Sans"/>
                <a:cs typeface="Clear Sans"/>
                <a:sym typeface="Clear Sans"/>
              </a:rPr>
              <a:t> Ta tìm khóa bằng cách tính bao đóng: </a:t>
            </a:r>
          </a:p>
          <a:p>
            <a:pPr algn="l">
              <a:lnSpc>
                <a:spcPts val="3272"/>
              </a:lnSpc>
              <a:spcBef>
                <a:spcPct val="0"/>
              </a:spcBef>
            </a:pPr>
            <a:r>
              <a:rPr lang="en-US" sz="2660">
                <a:solidFill>
                  <a:srgbClr val="000000"/>
                </a:solidFill>
                <a:latin typeface="Clear Sans"/>
                <a:ea typeface="Clear Sans"/>
                <a:cs typeface="Clear Sans"/>
                <a:sym typeface="Clear Sans"/>
              </a:rPr>
              <a:t>●Bao đóng của A:</a:t>
            </a:r>
          </a:p>
          <a:p>
            <a:pPr algn="l">
              <a:lnSpc>
                <a:spcPts val="3272"/>
              </a:lnSpc>
              <a:spcBef>
                <a:spcPct val="0"/>
              </a:spcBef>
            </a:pPr>
            <a:r>
              <a:rPr lang="en-US" sz="2660">
                <a:solidFill>
                  <a:srgbClr val="000000"/>
                </a:solidFill>
                <a:latin typeface="Clear Sans"/>
                <a:ea typeface="Clear Sans"/>
                <a:cs typeface="Clear Sans"/>
                <a:sym typeface="Clear Sans"/>
              </a:rPr>
              <a:t> A → B → {A, B}</a:t>
            </a:r>
          </a:p>
          <a:p>
            <a:pPr algn="l">
              <a:lnSpc>
                <a:spcPts val="3272"/>
              </a:lnSpc>
              <a:spcBef>
                <a:spcPct val="0"/>
              </a:spcBef>
            </a:pPr>
            <a:r>
              <a:rPr lang="en-US" sz="2660">
                <a:solidFill>
                  <a:srgbClr val="000000"/>
                </a:solidFill>
                <a:latin typeface="Clear Sans"/>
                <a:ea typeface="Clear Sans"/>
                <a:cs typeface="Clear Sans"/>
                <a:sym typeface="Clear Sans"/>
              </a:rPr>
              <a:t>●Thêm C: CA → D → {A, B, C, D} → đầy đủ → CA là khóa</a:t>
            </a:r>
          </a:p>
          <a:p>
            <a:pPr algn="l">
              <a:lnSpc>
                <a:spcPts val="3272"/>
              </a:lnSpc>
              <a:spcBef>
                <a:spcPct val="0"/>
              </a:spcBef>
            </a:pPr>
            <a:r>
              <a:rPr lang="en-US" sz="2660">
                <a:solidFill>
                  <a:srgbClr val="000000"/>
                </a:solidFill>
                <a:latin typeface="Clear Sans"/>
                <a:ea typeface="Clear Sans"/>
                <a:cs typeface="Clear Sans"/>
                <a:sym typeface="Clear Sans"/>
              </a:rPr>
              <a:t>Không có tập hợp nhỏ hơn CA mà tạo được bao đóng toàn bộ → CA là khóa duy nhất.</a:t>
            </a:r>
          </a:p>
          <a:p>
            <a:pPr algn="l">
              <a:lnSpc>
                <a:spcPts val="3272"/>
              </a:lnSpc>
              <a:spcBef>
                <a:spcPct val="0"/>
              </a:spcBef>
            </a:pPr>
            <a:r>
              <a:rPr lang="en-US" sz="2660">
                <a:solidFill>
                  <a:srgbClr val="000000"/>
                </a:solidFill>
                <a:latin typeface="Clear Sans"/>
                <a:ea typeface="Clear Sans"/>
                <a:cs typeface="Clear Sans"/>
                <a:sym typeface="Clear Sans"/>
              </a:rPr>
              <a:t>Kiểm tra từng phụ thuộc:</a:t>
            </a:r>
          </a:p>
          <a:p>
            <a:pPr algn="l">
              <a:lnSpc>
                <a:spcPts val="3272"/>
              </a:lnSpc>
              <a:spcBef>
                <a:spcPct val="0"/>
              </a:spcBef>
            </a:pPr>
            <a:r>
              <a:rPr lang="en-US" sz="2660">
                <a:solidFill>
                  <a:srgbClr val="000000"/>
                </a:solidFill>
                <a:latin typeface="Clear Sans"/>
                <a:ea typeface="Clear Sans"/>
                <a:cs typeface="Clear Sans"/>
                <a:sym typeface="Clear Sans"/>
              </a:rPr>
              <a:t>1.CA → D</a:t>
            </a:r>
          </a:p>
          <a:p>
            <a:pPr algn="l">
              <a:lnSpc>
                <a:spcPts val="3272"/>
              </a:lnSpc>
              <a:spcBef>
                <a:spcPct val="0"/>
              </a:spcBef>
            </a:pPr>
            <a:r>
              <a:rPr lang="en-US" sz="2660">
                <a:solidFill>
                  <a:srgbClr val="000000"/>
                </a:solidFill>
                <a:latin typeface="Clear Sans"/>
                <a:ea typeface="Clear Sans"/>
                <a:cs typeface="Clear Sans"/>
                <a:sym typeface="Clear Sans"/>
              </a:rPr>
              <a:t> CA là khóa → thoả BCNF</a:t>
            </a:r>
          </a:p>
          <a:p>
            <a:pPr algn="l">
              <a:lnSpc>
                <a:spcPts val="3272"/>
              </a:lnSpc>
              <a:spcBef>
                <a:spcPct val="0"/>
              </a:spcBef>
            </a:pPr>
            <a:r>
              <a:rPr lang="en-US" sz="2660">
                <a:solidFill>
                  <a:srgbClr val="000000"/>
                </a:solidFill>
                <a:latin typeface="Clear Sans"/>
                <a:ea typeface="Clear Sans"/>
                <a:cs typeface="Clear Sans"/>
                <a:sym typeface="Clear Sans"/>
              </a:rPr>
              <a:t>2.A → B</a:t>
            </a:r>
          </a:p>
          <a:p>
            <a:pPr algn="l">
              <a:lnSpc>
                <a:spcPts val="3272"/>
              </a:lnSpc>
              <a:spcBef>
                <a:spcPct val="0"/>
              </a:spcBef>
            </a:pPr>
            <a:r>
              <a:rPr lang="en-US" sz="2660">
                <a:solidFill>
                  <a:srgbClr val="000000"/>
                </a:solidFill>
                <a:latin typeface="Clear Sans"/>
                <a:ea typeface="Clear Sans"/>
                <a:cs typeface="Clear Sans"/>
                <a:sym typeface="Clear Sans"/>
              </a:rPr>
              <a:t> A không là siêu khóa → vi phạm BCNF</a:t>
            </a:r>
          </a:p>
          <a:p>
            <a:pPr algn="l">
              <a:lnSpc>
                <a:spcPts val="3272"/>
              </a:lnSpc>
              <a:spcBef>
                <a:spcPct val="0"/>
              </a:spcBef>
            </a:pPr>
            <a:r>
              <a:rPr lang="en-US" sz="2660">
                <a:solidFill>
                  <a:srgbClr val="000000"/>
                </a:solidFill>
                <a:latin typeface="Clear Sans"/>
                <a:ea typeface="Clear Sans"/>
                <a:cs typeface="Clear Sans"/>
                <a:sym typeface="Clear Sans"/>
              </a:rPr>
              <a:t> B là thuộc tính không khóa → thoả 3NF nếu B là thuộc tính không chính</a:t>
            </a:r>
          </a:p>
          <a:p>
            <a:pPr algn="l">
              <a:lnSpc>
                <a:spcPts val="3272"/>
              </a:lnSpc>
              <a:spcBef>
                <a:spcPct val="0"/>
              </a:spcBef>
            </a:pPr>
            <a:r>
              <a:rPr lang="en-US" sz="2660">
                <a:solidFill>
                  <a:srgbClr val="000000"/>
                </a:solidFill>
                <a:latin typeface="Clear Sans"/>
                <a:ea typeface="Clear Sans"/>
                <a:cs typeface="Clear Sans"/>
                <a:sym typeface="Clear Sans"/>
              </a:rPr>
              <a:t> Kết luận:</a:t>
            </a:r>
          </a:p>
          <a:p>
            <a:pPr algn="l">
              <a:lnSpc>
                <a:spcPts val="3272"/>
              </a:lnSpc>
              <a:spcBef>
                <a:spcPct val="0"/>
              </a:spcBef>
            </a:pPr>
            <a:r>
              <a:rPr lang="en-US" sz="2660">
                <a:solidFill>
                  <a:srgbClr val="000000"/>
                </a:solidFill>
                <a:latin typeface="Clear Sans"/>
                <a:ea typeface="Clear Sans"/>
                <a:cs typeface="Clear Sans"/>
                <a:sym typeface="Clear Sans"/>
              </a:rPr>
              <a:t>Quan hệ không ở BCNF (do A → B vi phạm)</a:t>
            </a:r>
          </a:p>
          <a:p>
            <a:pPr algn="l">
              <a:lnSpc>
                <a:spcPts val="3272"/>
              </a:lnSpc>
              <a:spcBef>
                <a:spcPct val="0"/>
              </a:spcBef>
            </a:pPr>
            <a:r>
              <a:rPr lang="en-US" sz="2660">
                <a:solidFill>
                  <a:srgbClr val="000000"/>
                </a:solidFill>
                <a:latin typeface="Clear Sans"/>
                <a:ea typeface="Clear Sans"/>
                <a:cs typeface="Clear Sans"/>
                <a:sym typeface="Clear Sans"/>
              </a:rPr>
              <a:t>Quan hệ ở 3NF</a:t>
            </a:r>
          </a:p>
        </p:txBody>
      </p:sp>
      <p:sp>
        <p:nvSpPr>
          <p:cNvPr id="6" name="TextBox 6"/>
          <p:cNvSpPr txBox="1"/>
          <p:nvPr/>
        </p:nvSpPr>
        <p:spPr>
          <a:xfrm>
            <a:off x="13359026" y="9332912"/>
            <a:ext cx="3666679"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Nguyễn Tiến Đạt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04611" y="406059"/>
            <a:ext cx="16478778" cy="9608743"/>
          </a:xfrm>
          <a:custGeom>
            <a:avLst/>
            <a:gdLst/>
            <a:ahLst/>
            <a:cxnLst/>
            <a:rect l="l" t="t" r="r" b="b"/>
            <a:pathLst>
              <a:path w="16478778" h="9608743">
                <a:moveTo>
                  <a:pt x="0" y="0"/>
                </a:moveTo>
                <a:lnTo>
                  <a:pt x="16478778" y="0"/>
                </a:lnTo>
                <a:lnTo>
                  <a:pt x="16478778" y="9608744"/>
                </a:lnTo>
                <a:lnTo>
                  <a:pt x="0" y="9608744"/>
                </a:lnTo>
                <a:lnTo>
                  <a:pt x="0" y="0"/>
                </a:lnTo>
                <a:close/>
              </a:path>
            </a:pathLst>
          </a:custGeom>
          <a:blipFill>
            <a:blip r:embed="rId2"/>
            <a:stretch>
              <a:fillRect l="-1568" r="-1568"/>
            </a:stretch>
          </a:blipFill>
        </p:spPr>
      </p:sp>
      <p:sp>
        <p:nvSpPr>
          <p:cNvPr id="3" name="TextBox 3"/>
          <p:cNvSpPr txBox="1"/>
          <p:nvPr/>
        </p:nvSpPr>
        <p:spPr>
          <a:xfrm>
            <a:off x="14358997" y="387009"/>
            <a:ext cx="3526099" cy="751263"/>
          </a:xfrm>
          <a:prstGeom prst="rect">
            <a:avLst/>
          </a:prstGeom>
        </p:spPr>
        <p:txBody>
          <a:bodyPr lIns="0" tIns="0" rIns="0" bIns="0" rtlCol="0" anchor="t">
            <a:spAutoFit/>
          </a:bodyPr>
          <a:lstStyle/>
          <a:p>
            <a:pPr algn="ctr">
              <a:lnSpc>
                <a:spcPts val="5934"/>
              </a:lnSpc>
              <a:spcBef>
                <a:spcPct val="0"/>
              </a:spcBef>
            </a:pPr>
            <a:r>
              <a:rPr lang="en-US" sz="4824" b="1">
                <a:solidFill>
                  <a:srgbClr val="000000"/>
                </a:solidFill>
                <a:latin typeface="Clear Sans Bold"/>
                <a:ea typeface="Clear Sans Bold"/>
                <a:cs typeface="Clear Sans Bold"/>
                <a:sym typeface="Clear Sans Bold"/>
              </a:rPr>
              <a:t>Mô hình ERD</a:t>
            </a: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7E8083"/>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70</a:t>
            </a:r>
          </a:p>
        </p:txBody>
      </p:sp>
      <p:sp>
        <p:nvSpPr>
          <p:cNvPr id="3" name="TextBox 3"/>
          <p:cNvSpPr txBox="1"/>
          <p:nvPr/>
        </p:nvSpPr>
        <p:spPr>
          <a:xfrm>
            <a:off x="401066" y="369612"/>
            <a:ext cx="9704326" cy="7456702"/>
          </a:xfrm>
          <a:prstGeom prst="rect">
            <a:avLst/>
          </a:prstGeom>
        </p:spPr>
        <p:txBody>
          <a:bodyPr lIns="0" tIns="0" rIns="0" bIns="0" rtlCol="0" anchor="t">
            <a:spAutoFit/>
          </a:bodyPr>
          <a:lstStyle/>
          <a:p>
            <a:pPr algn="l">
              <a:lnSpc>
                <a:spcPts val="3518"/>
              </a:lnSpc>
              <a:spcBef>
                <a:spcPct val="0"/>
              </a:spcBef>
            </a:pPr>
            <a:r>
              <a:rPr lang="en-US" sz="2860" b="1">
                <a:solidFill>
                  <a:srgbClr val="000000"/>
                </a:solidFill>
                <a:latin typeface="Clear Sans Bold"/>
                <a:ea typeface="Clear Sans Bold"/>
                <a:cs typeface="Clear Sans Bold"/>
                <a:sym typeface="Clear Sans Bold"/>
              </a:rPr>
              <a:t>b) Q(S,D,I,M), F = { SI → D; SD → M }</a:t>
            </a:r>
          </a:p>
          <a:p>
            <a:pPr algn="l">
              <a:lnSpc>
                <a:spcPts val="3518"/>
              </a:lnSpc>
              <a:spcBef>
                <a:spcPct val="0"/>
              </a:spcBef>
            </a:pPr>
            <a:r>
              <a:rPr lang="en-US" sz="2860">
                <a:solidFill>
                  <a:srgbClr val="000000"/>
                </a:solidFill>
                <a:latin typeface="Clear Sans"/>
                <a:ea typeface="Clear Sans"/>
                <a:cs typeface="Clear Sans"/>
                <a:sym typeface="Clear Sans"/>
              </a:rPr>
              <a:t>Tìm khóa:</a:t>
            </a:r>
          </a:p>
          <a:p>
            <a:pPr algn="l">
              <a:lnSpc>
                <a:spcPts val="3518"/>
              </a:lnSpc>
              <a:spcBef>
                <a:spcPct val="0"/>
              </a:spcBef>
            </a:pPr>
            <a:r>
              <a:rPr lang="en-US" sz="2860">
                <a:solidFill>
                  <a:srgbClr val="000000"/>
                </a:solidFill>
                <a:latin typeface="Clear Sans"/>
                <a:ea typeface="Clear Sans"/>
                <a:cs typeface="Clear Sans"/>
                <a:sym typeface="Clear Sans"/>
              </a:rPr>
              <a:t>●SI → D</a:t>
            </a:r>
          </a:p>
          <a:p>
            <a:pPr algn="l">
              <a:lnSpc>
                <a:spcPts val="3518"/>
              </a:lnSpc>
              <a:spcBef>
                <a:spcPct val="0"/>
              </a:spcBef>
            </a:pPr>
            <a:r>
              <a:rPr lang="en-US" sz="2860">
                <a:solidFill>
                  <a:srgbClr val="000000"/>
                </a:solidFill>
                <a:latin typeface="Clear Sans"/>
                <a:ea typeface="Clear Sans"/>
                <a:cs typeface="Clear Sans"/>
                <a:sym typeface="Clear Sans"/>
              </a:rPr>
              <a:t>●SD → M</a:t>
            </a:r>
          </a:p>
          <a:p>
            <a:pPr algn="l">
              <a:lnSpc>
                <a:spcPts val="3518"/>
              </a:lnSpc>
              <a:spcBef>
                <a:spcPct val="0"/>
              </a:spcBef>
            </a:pPr>
            <a:r>
              <a:rPr lang="en-US" sz="2860">
                <a:solidFill>
                  <a:srgbClr val="000000"/>
                </a:solidFill>
                <a:latin typeface="Clear Sans"/>
                <a:ea typeface="Clear Sans"/>
                <a:cs typeface="Clear Sans"/>
                <a:sym typeface="Clear Sans"/>
              </a:rPr>
              <a:t> → Bao đóng của S và I:</a:t>
            </a:r>
          </a:p>
          <a:p>
            <a:pPr algn="l">
              <a:lnSpc>
                <a:spcPts val="3518"/>
              </a:lnSpc>
              <a:spcBef>
                <a:spcPct val="0"/>
              </a:spcBef>
            </a:pPr>
            <a:r>
              <a:rPr lang="en-US" sz="2860">
                <a:solidFill>
                  <a:srgbClr val="000000"/>
                </a:solidFill>
                <a:latin typeface="Clear Sans"/>
                <a:ea typeface="Clear Sans"/>
                <a:cs typeface="Clear Sans"/>
                <a:sym typeface="Clear Sans"/>
              </a:rPr>
              <a:t> SI → D</a:t>
            </a:r>
          </a:p>
          <a:p>
            <a:pPr algn="l">
              <a:lnSpc>
                <a:spcPts val="3518"/>
              </a:lnSpc>
              <a:spcBef>
                <a:spcPct val="0"/>
              </a:spcBef>
            </a:pPr>
            <a:r>
              <a:rPr lang="en-US" sz="2860">
                <a:solidFill>
                  <a:srgbClr val="000000"/>
                </a:solidFill>
                <a:latin typeface="Clear Sans"/>
                <a:ea typeface="Clear Sans"/>
                <a:cs typeface="Clear Sans"/>
                <a:sym typeface="Clear Sans"/>
              </a:rPr>
              <a:t> → Với D, SD → M → {S, I, D, M} → đầy đủ → SI là khóa</a:t>
            </a:r>
          </a:p>
          <a:p>
            <a:pPr algn="l">
              <a:lnSpc>
                <a:spcPts val="3518"/>
              </a:lnSpc>
              <a:spcBef>
                <a:spcPct val="0"/>
              </a:spcBef>
            </a:pPr>
            <a:r>
              <a:rPr lang="en-US" sz="2860">
                <a:solidFill>
                  <a:srgbClr val="000000"/>
                </a:solidFill>
                <a:latin typeface="Clear Sans"/>
                <a:ea typeface="Clear Sans"/>
                <a:cs typeface="Clear Sans"/>
                <a:sym typeface="Clear Sans"/>
              </a:rPr>
              <a:t>Kiểm tra từng phụ thuộc:</a:t>
            </a:r>
          </a:p>
          <a:p>
            <a:pPr algn="l">
              <a:lnSpc>
                <a:spcPts val="3518"/>
              </a:lnSpc>
              <a:spcBef>
                <a:spcPct val="0"/>
              </a:spcBef>
            </a:pPr>
            <a:r>
              <a:rPr lang="en-US" sz="2860">
                <a:solidFill>
                  <a:srgbClr val="000000"/>
                </a:solidFill>
                <a:latin typeface="Clear Sans"/>
                <a:ea typeface="Clear Sans"/>
                <a:cs typeface="Clear Sans"/>
                <a:sym typeface="Clear Sans"/>
              </a:rPr>
              <a:t>1.SI → D: SI là khóa → thoả BCNF</a:t>
            </a:r>
          </a:p>
          <a:p>
            <a:pPr algn="l">
              <a:lnSpc>
                <a:spcPts val="3518"/>
              </a:lnSpc>
              <a:spcBef>
                <a:spcPct val="0"/>
              </a:spcBef>
            </a:pPr>
            <a:r>
              <a:rPr lang="en-US" sz="2860">
                <a:solidFill>
                  <a:srgbClr val="000000"/>
                </a:solidFill>
                <a:latin typeface="Clear Sans"/>
                <a:ea typeface="Clear Sans"/>
                <a:cs typeface="Clear Sans"/>
                <a:sym typeface="Clear Sans"/>
              </a:rPr>
              <a:t>2.SD → M: SD không là siêu khóa → vi phạm BCNF, kiểm tra 3NF:</a:t>
            </a:r>
          </a:p>
          <a:p>
            <a:pPr algn="l">
              <a:lnSpc>
                <a:spcPts val="3518"/>
              </a:lnSpc>
              <a:spcBef>
                <a:spcPct val="0"/>
              </a:spcBef>
            </a:pPr>
            <a:r>
              <a:rPr lang="en-US" sz="2860">
                <a:solidFill>
                  <a:srgbClr val="000000"/>
                </a:solidFill>
                <a:latin typeface="Clear Sans"/>
                <a:ea typeface="Clear Sans"/>
                <a:cs typeface="Clear Sans"/>
                <a:sym typeface="Clear Sans"/>
              </a:rPr>
              <a:t> M không thuộc khóa, và SD không là siêu khóa → vi phạm 3NF</a:t>
            </a:r>
          </a:p>
          <a:p>
            <a:pPr algn="l">
              <a:lnSpc>
                <a:spcPts val="3518"/>
              </a:lnSpc>
              <a:spcBef>
                <a:spcPct val="0"/>
              </a:spcBef>
            </a:pPr>
            <a:r>
              <a:rPr lang="en-US" sz="2860">
                <a:solidFill>
                  <a:srgbClr val="000000"/>
                </a:solidFill>
                <a:latin typeface="Clear Sans"/>
                <a:ea typeface="Clear Sans"/>
                <a:cs typeface="Clear Sans"/>
                <a:sym typeface="Clear Sans"/>
              </a:rPr>
              <a:t> Kết luận:</a:t>
            </a:r>
          </a:p>
          <a:p>
            <a:pPr algn="l">
              <a:lnSpc>
                <a:spcPts val="3518"/>
              </a:lnSpc>
              <a:spcBef>
                <a:spcPct val="0"/>
              </a:spcBef>
            </a:pPr>
            <a:r>
              <a:rPr lang="en-US" sz="2860">
                <a:solidFill>
                  <a:srgbClr val="000000"/>
                </a:solidFill>
                <a:latin typeface="Clear Sans"/>
                <a:ea typeface="Clear Sans"/>
                <a:cs typeface="Clear Sans"/>
                <a:sym typeface="Clear Sans"/>
              </a:rPr>
              <a:t>Quan hệ không ở BCNF</a:t>
            </a:r>
          </a:p>
          <a:p>
            <a:pPr algn="l">
              <a:lnSpc>
                <a:spcPts val="3518"/>
              </a:lnSpc>
              <a:spcBef>
                <a:spcPct val="0"/>
              </a:spcBef>
            </a:pPr>
            <a:r>
              <a:rPr lang="en-US" sz="2860">
                <a:solidFill>
                  <a:srgbClr val="000000"/>
                </a:solidFill>
                <a:latin typeface="Clear Sans"/>
                <a:ea typeface="Clear Sans"/>
                <a:cs typeface="Clear Sans"/>
                <a:sym typeface="Clear Sans"/>
              </a:rPr>
              <a:t>Quan hệ không ở 3NF</a:t>
            </a:r>
          </a:p>
          <a:p>
            <a:pPr algn="l">
              <a:lnSpc>
                <a:spcPts val="3518"/>
              </a:lnSpc>
              <a:spcBef>
                <a:spcPct val="0"/>
              </a:spcBef>
            </a:pPr>
            <a:endParaRPr lang="en-US" sz="2860">
              <a:solidFill>
                <a:srgbClr val="000000"/>
              </a:solidFill>
              <a:latin typeface="Clear Sans"/>
              <a:ea typeface="Clear Sans"/>
              <a:cs typeface="Clear Sans"/>
              <a:sym typeface="Clear Sans"/>
            </a:endParaRPr>
          </a:p>
        </p:txBody>
      </p:sp>
      <p:sp>
        <p:nvSpPr>
          <p:cNvPr id="4" name="TextBox 4"/>
          <p:cNvSpPr txBox="1"/>
          <p:nvPr/>
        </p:nvSpPr>
        <p:spPr>
          <a:xfrm>
            <a:off x="10275652" y="4088438"/>
            <a:ext cx="8012348" cy="5704102"/>
          </a:xfrm>
          <a:prstGeom prst="rect">
            <a:avLst/>
          </a:prstGeom>
        </p:spPr>
        <p:txBody>
          <a:bodyPr lIns="0" tIns="0" rIns="0" bIns="0" rtlCol="0" anchor="t">
            <a:spAutoFit/>
          </a:bodyPr>
          <a:lstStyle/>
          <a:p>
            <a:pPr algn="l">
              <a:lnSpc>
                <a:spcPts val="3518"/>
              </a:lnSpc>
              <a:spcBef>
                <a:spcPct val="0"/>
              </a:spcBef>
            </a:pPr>
            <a:r>
              <a:rPr lang="en-US" sz="2860" b="1">
                <a:solidFill>
                  <a:srgbClr val="000000"/>
                </a:solidFill>
                <a:latin typeface="Clear Sans Bold"/>
                <a:ea typeface="Clear Sans Bold"/>
                <a:cs typeface="Clear Sans Bold"/>
                <a:sym typeface="Clear Sans Bold"/>
              </a:rPr>
              <a:t>c) Q(N,G,P,M,GV), F = { NGP → M; M → GV }</a:t>
            </a:r>
          </a:p>
          <a:p>
            <a:pPr algn="l">
              <a:lnSpc>
                <a:spcPts val="3518"/>
              </a:lnSpc>
              <a:spcBef>
                <a:spcPct val="0"/>
              </a:spcBef>
            </a:pPr>
            <a:r>
              <a:rPr lang="en-US" sz="2860">
                <a:solidFill>
                  <a:srgbClr val="000000"/>
                </a:solidFill>
                <a:latin typeface="Clear Sans"/>
                <a:ea typeface="Clear Sans"/>
                <a:cs typeface="Clear Sans"/>
                <a:sym typeface="Clear Sans"/>
              </a:rPr>
              <a:t>Tìm khóa:</a:t>
            </a:r>
          </a:p>
          <a:p>
            <a:pPr algn="l">
              <a:lnSpc>
                <a:spcPts val="3518"/>
              </a:lnSpc>
              <a:spcBef>
                <a:spcPct val="0"/>
              </a:spcBef>
            </a:pPr>
            <a:r>
              <a:rPr lang="en-US" sz="2860">
                <a:solidFill>
                  <a:srgbClr val="000000"/>
                </a:solidFill>
                <a:latin typeface="Clear Sans"/>
                <a:ea typeface="Clear Sans"/>
                <a:cs typeface="Clear Sans"/>
                <a:sym typeface="Clear Sans"/>
              </a:rPr>
              <a:t>NGP → M → từ M → GV → NGP⁺ = {N,G,P,M,GV} → NGP là khóa</a:t>
            </a:r>
          </a:p>
          <a:p>
            <a:pPr algn="l">
              <a:lnSpc>
                <a:spcPts val="3518"/>
              </a:lnSpc>
              <a:spcBef>
                <a:spcPct val="0"/>
              </a:spcBef>
            </a:pPr>
            <a:r>
              <a:rPr lang="en-US" sz="2860">
                <a:solidFill>
                  <a:srgbClr val="000000"/>
                </a:solidFill>
                <a:latin typeface="Clear Sans"/>
                <a:ea typeface="Clear Sans"/>
                <a:cs typeface="Clear Sans"/>
                <a:sym typeface="Clear Sans"/>
              </a:rPr>
              <a:t>Kiểm tra phụ thuộc:</a:t>
            </a:r>
          </a:p>
          <a:p>
            <a:pPr algn="l">
              <a:lnSpc>
                <a:spcPts val="3518"/>
              </a:lnSpc>
              <a:spcBef>
                <a:spcPct val="0"/>
              </a:spcBef>
            </a:pPr>
            <a:r>
              <a:rPr lang="en-US" sz="2860">
                <a:solidFill>
                  <a:srgbClr val="000000"/>
                </a:solidFill>
                <a:latin typeface="Clear Sans"/>
                <a:ea typeface="Clear Sans"/>
                <a:cs typeface="Clear Sans"/>
                <a:sym typeface="Clear Sans"/>
              </a:rPr>
              <a:t>1.NGP → M: NGP là khóa → thoả BCNF</a:t>
            </a:r>
          </a:p>
          <a:p>
            <a:pPr algn="l">
              <a:lnSpc>
                <a:spcPts val="3518"/>
              </a:lnSpc>
              <a:spcBef>
                <a:spcPct val="0"/>
              </a:spcBef>
            </a:pPr>
            <a:r>
              <a:rPr lang="en-US" sz="2860">
                <a:solidFill>
                  <a:srgbClr val="000000"/>
                </a:solidFill>
                <a:latin typeface="Clear Sans"/>
                <a:ea typeface="Clear Sans"/>
                <a:cs typeface="Clear Sans"/>
                <a:sym typeface="Clear Sans"/>
              </a:rPr>
              <a:t>2.M → GV: M không là siêu khóa → vi phạm BCNF</a:t>
            </a:r>
          </a:p>
          <a:p>
            <a:pPr algn="l">
              <a:lnSpc>
                <a:spcPts val="3518"/>
              </a:lnSpc>
              <a:spcBef>
                <a:spcPct val="0"/>
              </a:spcBef>
            </a:pPr>
            <a:r>
              <a:rPr lang="en-US" sz="2860">
                <a:solidFill>
                  <a:srgbClr val="000000"/>
                </a:solidFill>
                <a:latin typeface="Clear Sans"/>
                <a:ea typeface="Clear Sans"/>
                <a:cs typeface="Clear Sans"/>
                <a:sym typeface="Clear Sans"/>
              </a:rPr>
              <a:t> Nhưng GV không thuộc khóa → thoả 3NF</a:t>
            </a:r>
          </a:p>
          <a:p>
            <a:pPr algn="l">
              <a:lnSpc>
                <a:spcPts val="3518"/>
              </a:lnSpc>
              <a:spcBef>
                <a:spcPct val="0"/>
              </a:spcBef>
            </a:pPr>
            <a:r>
              <a:rPr lang="en-US" sz="2860">
                <a:solidFill>
                  <a:srgbClr val="000000"/>
                </a:solidFill>
                <a:latin typeface="Clear Sans"/>
                <a:ea typeface="Clear Sans"/>
                <a:cs typeface="Clear Sans"/>
                <a:sym typeface="Clear Sans"/>
              </a:rPr>
              <a:t> Kết luận:</a:t>
            </a:r>
          </a:p>
          <a:p>
            <a:pPr algn="l">
              <a:lnSpc>
                <a:spcPts val="3518"/>
              </a:lnSpc>
              <a:spcBef>
                <a:spcPct val="0"/>
              </a:spcBef>
            </a:pPr>
            <a:r>
              <a:rPr lang="en-US" sz="2860">
                <a:solidFill>
                  <a:srgbClr val="000000"/>
                </a:solidFill>
                <a:latin typeface="Clear Sans"/>
                <a:ea typeface="Clear Sans"/>
                <a:cs typeface="Clear Sans"/>
                <a:sym typeface="Clear Sans"/>
              </a:rPr>
              <a:t>Quan hệ không ở BCNF</a:t>
            </a:r>
          </a:p>
          <a:p>
            <a:pPr algn="l">
              <a:lnSpc>
                <a:spcPts val="3518"/>
              </a:lnSpc>
              <a:spcBef>
                <a:spcPct val="0"/>
              </a:spcBef>
            </a:pPr>
            <a:r>
              <a:rPr lang="en-US" sz="2860">
                <a:solidFill>
                  <a:srgbClr val="000000"/>
                </a:solidFill>
                <a:latin typeface="Clear Sans"/>
                <a:ea typeface="Clear Sans"/>
                <a:cs typeface="Clear Sans"/>
                <a:sym typeface="Clear Sans"/>
              </a:rPr>
              <a:t> Quan hệ ở 3NF</a:t>
            </a:r>
          </a:p>
          <a:p>
            <a:pPr algn="l">
              <a:lnSpc>
                <a:spcPts val="3518"/>
              </a:lnSpc>
              <a:spcBef>
                <a:spcPct val="0"/>
              </a:spcBef>
            </a:pPr>
            <a:endParaRPr lang="en-US" sz="2860">
              <a:solidFill>
                <a:srgbClr val="000000"/>
              </a:solidFill>
              <a:latin typeface="Clear Sans"/>
              <a:ea typeface="Clear Sans"/>
              <a:cs typeface="Clear Sans"/>
              <a:sym typeface="Clear Sans"/>
            </a:endParaRPr>
          </a:p>
        </p:txBody>
      </p:sp>
      <p:sp>
        <p:nvSpPr>
          <p:cNvPr id="5" name="TextBox 5"/>
          <p:cNvSpPr txBox="1"/>
          <p:nvPr/>
        </p:nvSpPr>
        <p:spPr>
          <a:xfrm>
            <a:off x="401023" y="9483725"/>
            <a:ext cx="3666679"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Nguyễn Tiến Đạt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7E8083"/>
        </a:solidFill>
        <a:effectLst/>
      </p:bgPr>
    </p:bg>
    <p:spTree>
      <p:nvGrpSpPr>
        <p:cNvPr id="1" name=""/>
        <p:cNvGrpSpPr/>
        <p:nvPr/>
      </p:nvGrpSpPr>
      <p:grpSpPr>
        <a:xfrm>
          <a:off x="0" y="0"/>
          <a:ext cx="0" cy="0"/>
          <a:chOff x="0" y="0"/>
          <a:chExt cx="0" cy="0"/>
        </a:xfrm>
      </p:grpSpPr>
      <p:sp>
        <p:nvSpPr>
          <p:cNvPr id="2" name="Freeform 2"/>
          <p:cNvSpPr/>
          <p:nvPr/>
        </p:nvSpPr>
        <p:spPr>
          <a:xfrm>
            <a:off x="10361771" y="3722825"/>
            <a:ext cx="9165652" cy="7435635"/>
          </a:xfrm>
          <a:custGeom>
            <a:avLst/>
            <a:gdLst/>
            <a:ahLst/>
            <a:cxnLst/>
            <a:rect l="l" t="t" r="r" b="b"/>
            <a:pathLst>
              <a:path w="9165652" h="7435635">
                <a:moveTo>
                  <a:pt x="0" y="0"/>
                </a:moveTo>
                <a:lnTo>
                  <a:pt x="9165653" y="0"/>
                </a:lnTo>
                <a:lnTo>
                  <a:pt x="9165653" y="7435635"/>
                </a:lnTo>
                <a:lnTo>
                  <a:pt x="0" y="7435635"/>
                </a:lnTo>
                <a:lnTo>
                  <a:pt x="0" y="0"/>
                </a:lnTo>
                <a:close/>
              </a:path>
            </a:pathLst>
          </a:custGeom>
          <a:blipFill>
            <a:blip r:embed="rId2">
              <a:alphaModFix amt="61000"/>
            </a:blip>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71</a:t>
            </a:r>
          </a:p>
        </p:txBody>
      </p:sp>
      <p:sp>
        <p:nvSpPr>
          <p:cNvPr id="4" name="TextBox 4"/>
          <p:cNvSpPr txBox="1"/>
          <p:nvPr/>
        </p:nvSpPr>
        <p:spPr>
          <a:xfrm>
            <a:off x="553466" y="531537"/>
            <a:ext cx="12841946" cy="6373051"/>
          </a:xfrm>
          <a:prstGeom prst="rect">
            <a:avLst/>
          </a:prstGeom>
        </p:spPr>
        <p:txBody>
          <a:bodyPr lIns="0" tIns="0" rIns="0" bIns="0" rtlCol="0" anchor="t">
            <a:spAutoFit/>
          </a:bodyPr>
          <a:lstStyle/>
          <a:p>
            <a:pPr algn="l">
              <a:lnSpc>
                <a:spcPts val="4655"/>
              </a:lnSpc>
              <a:spcBef>
                <a:spcPct val="0"/>
              </a:spcBef>
            </a:pPr>
            <a:endParaRPr/>
          </a:p>
          <a:p>
            <a:pPr algn="l">
              <a:lnSpc>
                <a:spcPts val="4655"/>
              </a:lnSpc>
              <a:spcBef>
                <a:spcPct val="0"/>
              </a:spcBef>
            </a:pPr>
            <a:r>
              <a:rPr lang="en-US" sz="3785" b="1">
                <a:solidFill>
                  <a:srgbClr val="000000"/>
                </a:solidFill>
                <a:latin typeface="Clear Sans Bold"/>
                <a:ea typeface="Clear Sans Bold"/>
                <a:cs typeface="Clear Sans Bold"/>
                <a:sym typeface="Clear Sans Bold"/>
              </a:rPr>
              <a:t>d) Q(S,N,D,T,X), F = { S → N; S → D; S → T; S → X }</a:t>
            </a:r>
          </a:p>
          <a:p>
            <a:pPr algn="l">
              <a:lnSpc>
                <a:spcPts val="4655"/>
              </a:lnSpc>
              <a:spcBef>
                <a:spcPct val="0"/>
              </a:spcBef>
            </a:pPr>
            <a:r>
              <a:rPr lang="en-US" sz="3785">
                <a:solidFill>
                  <a:srgbClr val="000000"/>
                </a:solidFill>
                <a:latin typeface="Clear Sans"/>
                <a:ea typeface="Clear Sans"/>
                <a:cs typeface="Clear Sans"/>
                <a:sym typeface="Clear Sans"/>
              </a:rPr>
              <a:t>Tập phụ thuộc có dạng: S → {N,D,T,X}</a:t>
            </a:r>
          </a:p>
          <a:p>
            <a:pPr algn="l">
              <a:lnSpc>
                <a:spcPts val="4655"/>
              </a:lnSpc>
              <a:spcBef>
                <a:spcPct val="0"/>
              </a:spcBef>
            </a:pPr>
            <a:r>
              <a:rPr lang="en-US" sz="3785">
                <a:solidFill>
                  <a:srgbClr val="000000"/>
                </a:solidFill>
                <a:latin typeface="Clear Sans"/>
                <a:ea typeface="Clear Sans"/>
                <a:cs typeface="Clear Sans"/>
                <a:sym typeface="Clear Sans"/>
              </a:rPr>
              <a:t>Bao đóng của S:</a:t>
            </a:r>
          </a:p>
          <a:p>
            <a:pPr algn="l">
              <a:lnSpc>
                <a:spcPts val="4655"/>
              </a:lnSpc>
              <a:spcBef>
                <a:spcPct val="0"/>
              </a:spcBef>
            </a:pPr>
            <a:r>
              <a:rPr lang="en-US" sz="3785">
                <a:solidFill>
                  <a:srgbClr val="000000"/>
                </a:solidFill>
                <a:latin typeface="Clear Sans"/>
                <a:ea typeface="Clear Sans"/>
                <a:cs typeface="Clear Sans"/>
                <a:sym typeface="Clear Sans"/>
              </a:rPr>
              <a:t> S⁺ = {S, N, D, T, X} → đủ tất cả → S là khóa</a:t>
            </a:r>
          </a:p>
          <a:p>
            <a:pPr algn="l">
              <a:lnSpc>
                <a:spcPts val="4655"/>
              </a:lnSpc>
              <a:spcBef>
                <a:spcPct val="0"/>
              </a:spcBef>
            </a:pPr>
            <a:r>
              <a:rPr lang="en-US" sz="3785">
                <a:solidFill>
                  <a:srgbClr val="000000"/>
                </a:solidFill>
                <a:latin typeface="Clear Sans"/>
                <a:ea typeface="Clear Sans"/>
                <a:cs typeface="Clear Sans"/>
                <a:sym typeface="Clear Sans"/>
              </a:rPr>
              <a:t>Mỗi phụ thuộc:</a:t>
            </a:r>
          </a:p>
          <a:p>
            <a:pPr algn="l">
              <a:lnSpc>
                <a:spcPts val="4655"/>
              </a:lnSpc>
              <a:spcBef>
                <a:spcPct val="0"/>
              </a:spcBef>
            </a:pPr>
            <a:r>
              <a:rPr lang="en-US" sz="3785">
                <a:solidFill>
                  <a:srgbClr val="000000"/>
                </a:solidFill>
                <a:latin typeface="Clear Sans"/>
                <a:ea typeface="Clear Sans"/>
                <a:cs typeface="Clear Sans"/>
                <a:sym typeface="Clear Sans"/>
              </a:rPr>
              <a:t>Vế trái là khóa → tất cả đều thoả BCNF</a:t>
            </a:r>
          </a:p>
          <a:p>
            <a:pPr algn="l">
              <a:lnSpc>
                <a:spcPts val="4655"/>
              </a:lnSpc>
              <a:spcBef>
                <a:spcPct val="0"/>
              </a:spcBef>
            </a:pPr>
            <a:r>
              <a:rPr lang="en-US" sz="3785">
                <a:solidFill>
                  <a:srgbClr val="000000"/>
                </a:solidFill>
                <a:latin typeface="Clear Sans"/>
                <a:ea typeface="Clear Sans"/>
                <a:cs typeface="Clear Sans"/>
                <a:sym typeface="Clear Sans"/>
              </a:rPr>
              <a:t>Kết luận:</a:t>
            </a:r>
          </a:p>
          <a:p>
            <a:pPr algn="l">
              <a:lnSpc>
                <a:spcPts val="4655"/>
              </a:lnSpc>
              <a:spcBef>
                <a:spcPct val="0"/>
              </a:spcBef>
            </a:pPr>
            <a:r>
              <a:rPr lang="en-US" sz="3785">
                <a:solidFill>
                  <a:srgbClr val="000000"/>
                </a:solidFill>
                <a:latin typeface="Clear Sans"/>
                <a:ea typeface="Clear Sans"/>
                <a:cs typeface="Clear Sans"/>
                <a:sym typeface="Clear Sans"/>
              </a:rPr>
              <a:t>Quan hệ ở BCNF</a:t>
            </a:r>
          </a:p>
          <a:p>
            <a:pPr algn="l">
              <a:lnSpc>
                <a:spcPts val="4655"/>
              </a:lnSpc>
              <a:spcBef>
                <a:spcPct val="0"/>
              </a:spcBef>
            </a:pPr>
            <a:r>
              <a:rPr lang="en-US" sz="3785">
                <a:solidFill>
                  <a:srgbClr val="000000"/>
                </a:solidFill>
                <a:latin typeface="Clear Sans"/>
                <a:ea typeface="Clear Sans"/>
                <a:cs typeface="Clear Sans"/>
                <a:sym typeface="Clear Sans"/>
              </a:rPr>
              <a:t>Quan hệ cũng ở 3NF</a:t>
            </a:r>
          </a:p>
          <a:p>
            <a:pPr algn="l">
              <a:lnSpc>
                <a:spcPts val="4655"/>
              </a:lnSpc>
              <a:spcBef>
                <a:spcPct val="0"/>
              </a:spcBef>
            </a:pPr>
            <a:endParaRPr lang="en-US" sz="3785">
              <a:solidFill>
                <a:srgbClr val="000000"/>
              </a:solidFill>
              <a:latin typeface="Clear Sans"/>
              <a:ea typeface="Clear Sans"/>
              <a:cs typeface="Clear Sans"/>
              <a:sym typeface="Clear Sans"/>
            </a:endParaRPr>
          </a:p>
        </p:txBody>
      </p:sp>
      <p:sp>
        <p:nvSpPr>
          <p:cNvPr id="5" name="TextBox 5"/>
          <p:cNvSpPr txBox="1"/>
          <p:nvPr/>
        </p:nvSpPr>
        <p:spPr>
          <a:xfrm>
            <a:off x="13592621" y="9182100"/>
            <a:ext cx="3666679"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Clear Sans Bold"/>
                <a:ea typeface="Clear Sans Bold"/>
                <a:cs typeface="Clear Sans Bold"/>
                <a:sym typeface="Clear Sans Bold"/>
              </a:rPr>
              <a:t>Nguyễn Tiến Đạt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7E8083"/>
        </a:solidFill>
        <a:effectLst/>
      </p:bgPr>
    </p:bg>
    <p:spTree>
      <p:nvGrpSpPr>
        <p:cNvPr id="1" name=""/>
        <p:cNvGrpSpPr/>
        <p:nvPr/>
      </p:nvGrpSpPr>
      <p:grpSpPr>
        <a:xfrm>
          <a:off x="0" y="0"/>
          <a:ext cx="0" cy="0"/>
          <a:chOff x="0" y="0"/>
          <a:chExt cx="0" cy="0"/>
        </a:xfrm>
      </p:grpSpPr>
      <p:sp>
        <p:nvSpPr>
          <p:cNvPr id="2" name="Freeform 2"/>
          <p:cNvSpPr/>
          <p:nvPr/>
        </p:nvSpPr>
        <p:spPr>
          <a:xfrm rot="-9009494">
            <a:off x="10827402" y="1892524"/>
            <a:ext cx="3674473" cy="4258066"/>
          </a:xfrm>
          <a:custGeom>
            <a:avLst/>
            <a:gdLst/>
            <a:ahLst/>
            <a:cxnLst/>
            <a:rect l="l" t="t" r="r" b="b"/>
            <a:pathLst>
              <a:path w="3674473" h="4258066">
                <a:moveTo>
                  <a:pt x="0" y="0"/>
                </a:moveTo>
                <a:lnTo>
                  <a:pt x="3674473" y="0"/>
                </a:lnTo>
                <a:lnTo>
                  <a:pt x="3674473" y="4258065"/>
                </a:lnTo>
                <a:lnTo>
                  <a:pt x="0" y="4258065"/>
                </a:lnTo>
                <a:lnTo>
                  <a:pt x="0" y="0"/>
                </a:lnTo>
                <a:close/>
              </a:path>
            </a:pathLst>
          </a:custGeom>
          <a:blipFill>
            <a:blip r:embed="rId2"/>
            <a:stretch>
              <a:fillRect/>
            </a:stretch>
          </a:blipFill>
        </p:spPr>
      </p:sp>
      <p:sp>
        <p:nvSpPr>
          <p:cNvPr id="3" name="Freeform 3"/>
          <p:cNvSpPr/>
          <p:nvPr/>
        </p:nvSpPr>
        <p:spPr>
          <a:xfrm>
            <a:off x="11949976" y="2459938"/>
            <a:ext cx="6735414" cy="6798362"/>
          </a:xfrm>
          <a:custGeom>
            <a:avLst/>
            <a:gdLst/>
            <a:ahLst/>
            <a:cxnLst/>
            <a:rect l="l" t="t" r="r" b="b"/>
            <a:pathLst>
              <a:path w="6735414" h="6798362">
                <a:moveTo>
                  <a:pt x="0" y="0"/>
                </a:moveTo>
                <a:lnTo>
                  <a:pt x="6735414" y="0"/>
                </a:lnTo>
                <a:lnTo>
                  <a:pt x="6735414" y="6798362"/>
                </a:lnTo>
                <a:lnTo>
                  <a:pt x="0" y="6798362"/>
                </a:lnTo>
                <a:lnTo>
                  <a:pt x="0" y="0"/>
                </a:lnTo>
                <a:close/>
              </a:path>
            </a:pathLst>
          </a:custGeom>
          <a:blipFill>
            <a:blip r:embed="rId3"/>
            <a:stretch>
              <a:fillRect/>
            </a:stretch>
          </a:blipFill>
        </p:spPr>
      </p:sp>
      <p:sp>
        <p:nvSpPr>
          <p:cNvPr id="4" name="Freeform 4"/>
          <p:cNvSpPr/>
          <p:nvPr/>
        </p:nvSpPr>
        <p:spPr>
          <a:xfrm rot="-6239300">
            <a:off x="14402031" y="1674190"/>
            <a:ext cx="1219961" cy="1065861"/>
          </a:xfrm>
          <a:custGeom>
            <a:avLst/>
            <a:gdLst/>
            <a:ahLst/>
            <a:cxnLst/>
            <a:rect l="l" t="t" r="r" b="b"/>
            <a:pathLst>
              <a:path w="1219961" h="1065861">
                <a:moveTo>
                  <a:pt x="0" y="0"/>
                </a:moveTo>
                <a:lnTo>
                  <a:pt x="1219961" y="0"/>
                </a:lnTo>
                <a:lnTo>
                  <a:pt x="1219961" y="1065861"/>
                </a:lnTo>
                <a:lnTo>
                  <a:pt x="0" y="1065861"/>
                </a:lnTo>
                <a:lnTo>
                  <a:pt x="0" y="0"/>
                </a:lnTo>
                <a:close/>
              </a:path>
            </a:pathLst>
          </a:custGeom>
          <a:blipFill>
            <a:blip r:embed="rId4"/>
            <a:stretch>
              <a:fillRect/>
            </a:stretch>
          </a:blipFill>
        </p:spPr>
      </p:sp>
      <p:sp>
        <p:nvSpPr>
          <p:cNvPr id="5" name="TextBox 5"/>
          <p:cNvSpPr txBox="1"/>
          <p:nvPr/>
        </p:nvSpPr>
        <p:spPr>
          <a:xfrm>
            <a:off x="0" y="3023084"/>
            <a:ext cx="11256690" cy="1422400"/>
          </a:xfrm>
          <a:prstGeom prst="rect">
            <a:avLst/>
          </a:prstGeom>
        </p:spPr>
        <p:txBody>
          <a:bodyPr lIns="0" tIns="0" rIns="0" bIns="0" rtlCol="0" anchor="t">
            <a:spAutoFit/>
          </a:bodyPr>
          <a:lstStyle/>
          <a:p>
            <a:pPr algn="ctr">
              <a:lnSpc>
                <a:spcPts val="10999"/>
              </a:lnSpc>
              <a:spcBef>
                <a:spcPct val="0"/>
              </a:spcBef>
            </a:pPr>
            <a:r>
              <a:rPr lang="en-US" sz="9999" b="1">
                <a:solidFill>
                  <a:srgbClr val="000000"/>
                </a:solidFill>
                <a:latin typeface="Clear Sans Bold"/>
                <a:ea typeface="Clear Sans Bold"/>
                <a:cs typeface="Clear Sans Bold"/>
                <a:sym typeface="Clear Sans Bold"/>
              </a:rPr>
              <a:t>BÀI TẬP CÁ NHÂN</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72</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D6E0EB"/>
        </a:solidFill>
        <a:effectLst/>
      </p:bgPr>
    </p:bg>
    <p:spTree>
      <p:nvGrpSpPr>
        <p:cNvPr id="1" name=""/>
        <p:cNvGrpSpPr/>
        <p:nvPr/>
      </p:nvGrpSpPr>
      <p:grpSpPr>
        <a:xfrm>
          <a:off x="0" y="0"/>
          <a:ext cx="0" cy="0"/>
          <a:chOff x="0" y="0"/>
          <a:chExt cx="0" cy="0"/>
        </a:xfrm>
      </p:grpSpPr>
      <p:sp>
        <p:nvSpPr>
          <p:cNvPr id="2" name="TextBox 2"/>
          <p:cNvSpPr txBox="1"/>
          <p:nvPr/>
        </p:nvSpPr>
        <p:spPr>
          <a:xfrm>
            <a:off x="381482" y="43434"/>
            <a:ext cx="11316891" cy="985266"/>
          </a:xfrm>
          <a:prstGeom prst="rect">
            <a:avLst/>
          </a:prstGeom>
        </p:spPr>
        <p:txBody>
          <a:bodyPr lIns="0" tIns="0" rIns="0" bIns="0" rtlCol="0" anchor="t">
            <a:spAutoFit/>
          </a:bodyPr>
          <a:lstStyle/>
          <a:p>
            <a:pPr algn="ctr">
              <a:lnSpc>
                <a:spcPts val="7871"/>
              </a:lnSpc>
              <a:spcBef>
                <a:spcPct val="0"/>
              </a:spcBef>
            </a:pPr>
            <a:r>
              <a:rPr lang="en-US" sz="6399" b="1">
                <a:solidFill>
                  <a:srgbClr val="000000"/>
                </a:solidFill>
                <a:latin typeface="Clear Sans Bold"/>
                <a:ea typeface="Clear Sans Bold"/>
                <a:cs typeface="Clear Sans Bold"/>
                <a:sym typeface="Clear Sans Bold"/>
              </a:rPr>
              <a:t>Nguyễn Nhật Sa Sa-23678281</a:t>
            </a:r>
          </a:p>
        </p:txBody>
      </p:sp>
      <p:sp>
        <p:nvSpPr>
          <p:cNvPr id="3" name="TextBox 3"/>
          <p:cNvSpPr txBox="1"/>
          <p:nvPr/>
        </p:nvSpPr>
        <p:spPr>
          <a:xfrm>
            <a:off x="381482" y="2697455"/>
            <a:ext cx="17750284" cy="4882566"/>
          </a:xfrm>
          <a:prstGeom prst="rect">
            <a:avLst/>
          </a:prstGeom>
        </p:spPr>
        <p:txBody>
          <a:bodyPr lIns="0" tIns="0" rIns="0" bIns="0" rtlCol="0" anchor="t">
            <a:spAutoFit/>
          </a:bodyPr>
          <a:lstStyle/>
          <a:p>
            <a:pPr algn="l">
              <a:lnSpc>
                <a:spcPts val="4288"/>
              </a:lnSpc>
              <a:spcBef>
                <a:spcPct val="0"/>
              </a:spcBef>
            </a:pPr>
            <a:r>
              <a:rPr lang="en-US" sz="3486">
                <a:solidFill>
                  <a:srgbClr val="000000"/>
                </a:solidFill>
                <a:latin typeface="Clear Sans"/>
                <a:ea typeface="Clear Sans"/>
                <a:cs typeface="Clear Sans"/>
                <a:sym typeface="Clear Sans"/>
              </a:rPr>
              <a:t>SELECT kh.TENKHACHHANG, dk.SODIENKE, td.TENTRAM, cn.TENCHINHANH, cd.CHISO, cd.THOIGIANGHI</a:t>
            </a:r>
          </a:p>
          <a:p>
            <a:pPr algn="l">
              <a:lnSpc>
                <a:spcPts val="4288"/>
              </a:lnSpc>
              <a:spcBef>
                <a:spcPct val="0"/>
              </a:spcBef>
            </a:pPr>
            <a:r>
              <a:rPr lang="en-US" sz="3486">
                <a:solidFill>
                  <a:srgbClr val="000000"/>
                </a:solidFill>
                <a:latin typeface="Clear Sans"/>
                <a:ea typeface="Clear Sans"/>
                <a:cs typeface="Clear Sans"/>
                <a:sym typeface="Clear Sans"/>
              </a:rPr>
              <a:t>FROM KHACHHANG kh</a:t>
            </a:r>
          </a:p>
          <a:p>
            <a:pPr algn="l">
              <a:lnSpc>
                <a:spcPts val="4288"/>
              </a:lnSpc>
              <a:spcBef>
                <a:spcPct val="0"/>
              </a:spcBef>
            </a:pPr>
            <a:r>
              <a:rPr lang="en-US" sz="3486">
                <a:solidFill>
                  <a:srgbClr val="000000"/>
                </a:solidFill>
                <a:latin typeface="Clear Sans"/>
                <a:ea typeface="Clear Sans"/>
                <a:cs typeface="Clear Sans"/>
                <a:sym typeface="Clear Sans"/>
              </a:rPr>
              <a:t>JOIN DIENKE dk on kh.MAKHACHHANG = dk.MAKHACHHANG</a:t>
            </a:r>
          </a:p>
          <a:p>
            <a:pPr algn="l">
              <a:lnSpc>
                <a:spcPts val="4288"/>
              </a:lnSpc>
              <a:spcBef>
                <a:spcPct val="0"/>
              </a:spcBef>
            </a:pPr>
            <a:r>
              <a:rPr lang="en-US" sz="3486">
                <a:solidFill>
                  <a:srgbClr val="000000"/>
                </a:solidFill>
                <a:latin typeface="Clear Sans"/>
                <a:ea typeface="Clear Sans"/>
                <a:cs typeface="Clear Sans"/>
                <a:sym typeface="Clear Sans"/>
              </a:rPr>
              <a:t>JOIN TRAMDIEN td on dk.TENTRAM = td.TENTRAM and dk.TENCHINHANH = td.TENCHINHANH</a:t>
            </a:r>
          </a:p>
          <a:p>
            <a:pPr algn="l">
              <a:lnSpc>
                <a:spcPts val="4288"/>
              </a:lnSpc>
              <a:spcBef>
                <a:spcPct val="0"/>
              </a:spcBef>
            </a:pPr>
            <a:r>
              <a:rPr lang="en-US" sz="3486">
                <a:solidFill>
                  <a:srgbClr val="000000"/>
                </a:solidFill>
                <a:latin typeface="Clear Sans"/>
                <a:ea typeface="Clear Sans"/>
                <a:cs typeface="Clear Sans"/>
                <a:sym typeface="Clear Sans"/>
              </a:rPr>
              <a:t>JOIN CHINHANH cn on dk.TENCHINHANH = cn.TENCHINHANH</a:t>
            </a:r>
          </a:p>
          <a:p>
            <a:pPr algn="l">
              <a:lnSpc>
                <a:spcPts val="4288"/>
              </a:lnSpc>
              <a:spcBef>
                <a:spcPct val="0"/>
              </a:spcBef>
            </a:pPr>
            <a:r>
              <a:rPr lang="en-US" sz="3486">
                <a:solidFill>
                  <a:srgbClr val="000000"/>
                </a:solidFill>
                <a:latin typeface="Clear Sans"/>
                <a:ea typeface="Clear Sans"/>
                <a:cs typeface="Clear Sans"/>
                <a:sym typeface="Clear Sans"/>
              </a:rPr>
              <a:t>JOIN CHISODIENKE cd on dk.SODIENKE = cd.SODIENKE</a:t>
            </a:r>
          </a:p>
          <a:p>
            <a:pPr algn="l">
              <a:lnSpc>
                <a:spcPts val="4288"/>
              </a:lnSpc>
              <a:spcBef>
                <a:spcPct val="0"/>
              </a:spcBef>
            </a:pPr>
            <a:r>
              <a:rPr lang="en-US" sz="3486">
                <a:solidFill>
                  <a:srgbClr val="000000"/>
                </a:solidFill>
                <a:latin typeface="Clear Sans"/>
                <a:ea typeface="Clear Sans"/>
                <a:cs typeface="Clear Sans"/>
                <a:sym typeface="Clear Sans"/>
              </a:rPr>
              <a:t>WHERE cd.CHISO &gt; 1000 AND EXTRACT(YEAR FROM cd.THOIGIANGHI) = 2025</a:t>
            </a: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73</a:t>
            </a:r>
          </a:p>
        </p:txBody>
      </p:sp>
      <p:sp>
        <p:nvSpPr>
          <p:cNvPr id="5" name="TextBox 5"/>
          <p:cNvSpPr txBox="1"/>
          <p:nvPr/>
        </p:nvSpPr>
        <p:spPr>
          <a:xfrm>
            <a:off x="135285" y="1009650"/>
            <a:ext cx="17394585" cy="1467993"/>
          </a:xfrm>
          <a:prstGeom prst="rect">
            <a:avLst/>
          </a:prstGeom>
        </p:spPr>
        <p:txBody>
          <a:bodyPr lIns="0" tIns="0" rIns="0" bIns="0" rtlCol="0" anchor="t">
            <a:spAutoFit/>
          </a:bodyPr>
          <a:lstStyle/>
          <a:p>
            <a:pPr algn="just">
              <a:lnSpc>
                <a:spcPts val="5781"/>
              </a:lnSpc>
              <a:spcBef>
                <a:spcPct val="0"/>
              </a:spcBef>
            </a:pPr>
            <a:r>
              <a:rPr lang="en-US" sz="4700" b="1">
                <a:solidFill>
                  <a:srgbClr val="000000"/>
                </a:solidFill>
                <a:latin typeface="Clear Sans Bold"/>
                <a:ea typeface="Clear Sans Bold"/>
                <a:cs typeface="Clear Sans Bold"/>
                <a:sym typeface="Clear Sans Bold"/>
              </a:rPr>
              <a:t>1.Thông tin khách hàng có chỉ số điện kế trên 1000 trong năm 2025, cùng thông tin trạm, chi nhánh và thời gian ghi.</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D6E0EB"/>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74</a:t>
            </a:r>
          </a:p>
        </p:txBody>
      </p:sp>
      <p:sp>
        <p:nvSpPr>
          <p:cNvPr id="3" name="TextBox 3"/>
          <p:cNvSpPr txBox="1"/>
          <p:nvPr/>
        </p:nvSpPr>
        <p:spPr>
          <a:xfrm>
            <a:off x="0" y="-19050"/>
            <a:ext cx="11316891" cy="985266"/>
          </a:xfrm>
          <a:prstGeom prst="rect">
            <a:avLst/>
          </a:prstGeom>
        </p:spPr>
        <p:txBody>
          <a:bodyPr lIns="0" tIns="0" rIns="0" bIns="0" rtlCol="0" anchor="t">
            <a:spAutoFit/>
          </a:bodyPr>
          <a:lstStyle/>
          <a:p>
            <a:pPr algn="ctr">
              <a:lnSpc>
                <a:spcPts val="7871"/>
              </a:lnSpc>
              <a:spcBef>
                <a:spcPct val="0"/>
              </a:spcBef>
            </a:pPr>
            <a:r>
              <a:rPr lang="en-US" sz="6399" b="1">
                <a:solidFill>
                  <a:srgbClr val="000000"/>
                </a:solidFill>
                <a:latin typeface="Clear Sans Bold"/>
                <a:ea typeface="Clear Sans Bold"/>
                <a:cs typeface="Clear Sans Bold"/>
                <a:sym typeface="Clear Sans Bold"/>
              </a:rPr>
              <a:t>Nguyễn Nhật Sa Sa-23678281</a:t>
            </a:r>
          </a:p>
        </p:txBody>
      </p:sp>
      <p:sp>
        <p:nvSpPr>
          <p:cNvPr id="4" name="TextBox 4"/>
          <p:cNvSpPr txBox="1"/>
          <p:nvPr/>
        </p:nvSpPr>
        <p:spPr>
          <a:xfrm>
            <a:off x="287685" y="1171575"/>
            <a:ext cx="17394585" cy="1326642"/>
          </a:xfrm>
          <a:prstGeom prst="rect">
            <a:avLst/>
          </a:prstGeom>
        </p:spPr>
        <p:txBody>
          <a:bodyPr lIns="0" tIns="0" rIns="0" bIns="0" rtlCol="0" anchor="t">
            <a:spAutoFit/>
          </a:bodyPr>
          <a:lstStyle/>
          <a:p>
            <a:pPr algn="just">
              <a:lnSpc>
                <a:spcPts val="5289"/>
              </a:lnSpc>
              <a:spcBef>
                <a:spcPct val="0"/>
              </a:spcBef>
            </a:pPr>
            <a:r>
              <a:rPr lang="en-US" sz="4300" b="1">
                <a:solidFill>
                  <a:srgbClr val="000000"/>
                </a:solidFill>
                <a:latin typeface="Clear Sans Bold"/>
                <a:ea typeface="Clear Sans Bold"/>
                <a:cs typeface="Clear Sans Bold"/>
                <a:sym typeface="Clear Sans Bold"/>
              </a:rPr>
              <a:t>2. Chuyển điện kế của khách hàng ở Quận 1 từ trạm cũ sang "Trạm A"</a:t>
            </a:r>
          </a:p>
        </p:txBody>
      </p:sp>
      <p:sp>
        <p:nvSpPr>
          <p:cNvPr id="5" name="TextBox 5"/>
          <p:cNvSpPr txBox="1"/>
          <p:nvPr/>
        </p:nvSpPr>
        <p:spPr>
          <a:xfrm>
            <a:off x="701606" y="2630043"/>
            <a:ext cx="8610118" cy="3798240"/>
          </a:xfrm>
          <a:prstGeom prst="rect">
            <a:avLst/>
          </a:prstGeom>
        </p:spPr>
        <p:txBody>
          <a:bodyPr lIns="0" tIns="0" rIns="0" bIns="0" rtlCol="0" anchor="t">
            <a:spAutoFit/>
          </a:bodyPr>
          <a:lstStyle/>
          <a:p>
            <a:pPr algn="l">
              <a:lnSpc>
                <a:spcPts val="3796"/>
              </a:lnSpc>
              <a:spcBef>
                <a:spcPct val="0"/>
              </a:spcBef>
            </a:pPr>
            <a:r>
              <a:rPr lang="en-US" sz="3086">
                <a:solidFill>
                  <a:srgbClr val="000000"/>
                </a:solidFill>
                <a:latin typeface="Clear Sans"/>
                <a:ea typeface="Clear Sans"/>
                <a:cs typeface="Clear Sans"/>
                <a:sym typeface="Clear Sans"/>
              </a:rPr>
              <a:t>UPDATE DIENKE</a:t>
            </a:r>
          </a:p>
          <a:p>
            <a:pPr algn="l">
              <a:lnSpc>
                <a:spcPts val="3796"/>
              </a:lnSpc>
              <a:spcBef>
                <a:spcPct val="0"/>
              </a:spcBef>
            </a:pPr>
            <a:r>
              <a:rPr lang="en-US" sz="3086">
                <a:solidFill>
                  <a:srgbClr val="000000"/>
                </a:solidFill>
                <a:latin typeface="Clear Sans"/>
                <a:ea typeface="Clear Sans"/>
                <a:cs typeface="Clear Sans"/>
                <a:sym typeface="Clear Sans"/>
              </a:rPr>
              <a:t>SET TENTRAM = 'Trạm A'</a:t>
            </a:r>
          </a:p>
          <a:p>
            <a:pPr algn="l">
              <a:lnSpc>
                <a:spcPts val="3796"/>
              </a:lnSpc>
              <a:spcBef>
                <a:spcPct val="0"/>
              </a:spcBef>
            </a:pPr>
            <a:r>
              <a:rPr lang="en-US" sz="3086">
                <a:solidFill>
                  <a:srgbClr val="000000"/>
                </a:solidFill>
                <a:latin typeface="Clear Sans"/>
                <a:ea typeface="Clear Sans"/>
                <a:cs typeface="Clear Sans"/>
                <a:sym typeface="Clear Sans"/>
              </a:rPr>
              <a:t>WHERE MAKHACHHANG IN (</a:t>
            </a:r>
          </a:p>
          <a:p>
            <a:pPr algn="l">
              <a:lnSpc>
                <a:spcPts val="3796"/>
              </a:lnSpc>
              <a:spcBef>
                <a:spcPct val="0"/>
              </a:spcBef>
            </a:pPr>
            <a:r>
              <a:rPr lang="en-US" sz="3086">
                <a:solidFill>
                  <a:srgbClr val="000000"/>
                </a:solidFill>
                <a:latin typeface="Clear Sans"/>
                <a:ea typeface="Clear Sans"/>
                <a:cs typeface="Clear Sans"/>
                <a:sym typeface="Clear Sans"/>
              </a:rPr>
              <a:t>   SELECT MAKHACHHANG</a:t>
            </a:r>
          </a:p>
          <a:p>
            <a:pPr algn="l">
              <a:lnSpc>
                <a:spcPts val="3796"/>
              </a:lnSpc>
              <a:spcBef>
                <a:spcPct val="0"/>
              </a:spcBef>
            </a:pPr>
            <a:r>
              <a:rPr lang="en-US" sz="3086">
                <a:solidFill>
                  <a:srgbClr val="000000"/>
                </a:solidFill>
                <a:latin typeface="Clear Sans"/>
                <a:ea typeface="Clear Sans"/>
                <a:cs typeface="Clear Sans"/>
                <a:sym typeface="Clear Sans"/>
              </a:rPr>
              <a:t>   FROM KHACHHANG</a:t>
            </a:r>
          </a:p>
          <a:p>
            <a:pPr algn="l">
              <a:lnSpc>
                <a:spcPts val="3796"/>
              </a:lnSpc>
              <a:spcBef>
                <a:spcPct val="0"/>
              </a:spcBef>
            </a:pPr>
            <a:r>
              <a:rPr lang="en-US" sz="3086">
                <a:solidFill>
                  <a:srgbClr val="000000"/>
                </a:solidFill>
                <a:latin typeface="Clear Sans"/>
                <a:ea typeface="Clear Sans"/>
                <a:cs typeface="Clear Sans"/>
                <a:sym typeface="Clear Sans"/>
              </a:rPr>
              <a:t>   WHERE DIACHI LIKE '%Quận 1%')</a:t>
            </a:r>
          </a:p>
          <a:p>
            <a:pPr algn="l">
              <a:lnSpc>
                <a:spcPts val="3796"/>
              </a:lnSpc>
              <a:spcBef>
                <a:spcPct val="0"/>
              </a:spcBef>
            </a:pPr>
            <a:r>
              <a:rPr lang="en-US" sz="3086">
                <a:solidFill>
                  <a:srgbClr val="000000"/>
                </a:solidFill>
                <a:latin typeface="Clear Sans"/>
                <a:ea typeface="Clear Sans"/>
                <a:cs typeface="Clear Sans"/>
                <a:sym typeface="Clear Sans"/>
              </a:rPr>
              <a:t> AND TENTRAM = 'Trạm Cũ'</a:t>
            </a:r>
          </a:p>
          <a:p>
            <a:pPr algn="l">
              <a:lnSpc>
                <a:spcPts val="3796"/>
              </a:lnSpc>
              <a:spcBef>
                <a:spcPct val="0"/>
              </a:spcBef>
            </a:pPr>
            <a:endParaRPr lang="en-US" sz="3086">
              <a:solidFill>
                <a:srgbClr val="000000"/>
              </a:solidFill>
              <a:latin typeface="Clear Sans"/>
              <a:ea typeface="Clear Sans"/>
              <a:cs typeface="Clear Sans"/>
              <a:sym typeface="Clear Sans"/>
            </a:endParaRPr>
          </a:p>
        </p:txBody>
      </p:sp>
      <p:sp>
        <p:nvSpPr>
          <p:cNvPr id="6" name="TextBox 6"/>
          <p:cNvSpPr txBox="1"/>
          <p:nvPr/>
        </p:nvSpPr>
        <p:spPr>
          <a:xfrm>
            <a:off x="287685" y="6029733"/>
            <a:ext cx="17394585" cy="1936623"/>
          </a:xfrm>
          <a:prstGeom prst="rect">
            <a:avLst/>
          </a:prstGeom>
        </p:spPr>
        <p:txBody>
          <a:bodyPr lIns="0" tIns="0" rIns="0" bIns="0" rtlCol="0" anchor="t">
            <a:spAutoFit/>
          </a:bodyPr>
          <a:lstStyle/>
          <a:p>
            <a:pPr algn="just">
              <a:lnSpc>
                <a:spcPts val="5166"/>
              </a:lnSpc>
            </a:pPr>
            <a:r>
              <a:rPr lang="en-US" sz="4200" b="1">
                <a:solidFill>
                  <a:srgbClr val="000000"/>
                </a:solidFill>
                <a:latin typeface="Clear Sans Bold"/>
                <a:ea typeface="Clear Sans Bold"/>
                <a:cs typeface="Clear Sans Bold"/>
                <a:sym typeface="Clear Sans Bold"/>
              </a:rPr>
              <a:t>3. Xóa dữ liệu chỉ số của các điện kế thuộc "Chi nhánh A" trước năm 2023.</a:t>
            </a:r>
          </a:p>
          <a:p>
            <a:pPr algn="just">
              <a:lnSpc>
                <a:spcPts val="5166"/>
              </a:lnSpc>
              <a:spcBef>
                <a:spcPct val="0"/>
              </a:spcBef>
            </a:pPr>
            <a:endParaRPr lang="en-US" sz="4200" b="1">
              <a:solidFill>
                <a:srgbClr val="000000"/>
              </a:solidFill>
              <a:latin typeface="Clear Sans Bold"/>
              <a:ea typeface="Clear Sans Bold"/>
              <a:cs typeface="Clear Sans Bold"/>
              <a:sym typeface="Clear Sans Bold"/>
            </a:endParaRPr>
          </a:p>
        </p:txBody>
      </p:sp>
      <p:sp>
        <p:nvSpPr>
          <p:cNvPr id="7" name="TextBox 7"/>
          <p:cNvSpPr txBox="1"/>
          <p:nvPr/>
        </p:nvSpPr>
        <p:spPr>
          <a:xfrm>
            <a:off x="2167842" y="6647357"/>
            <a:ext cx="8610118" cy="3798240"/>
          </a:xfrm>
          <a:prstGeom prst="rect">
            <a:avLst/>
          </a:prstGeom>
        </p:spPr>
        <p:txBody>
          <a:bodyPr lIns="0" tIns="0" rIns="0" bIns="0" rtlCol="0" anchor="t">
            <a:spAutoFit/>
          </a:bodyPr>
          <a:lstStyle/>
          <a:p>
            <a:pPr algn="l">
              <a:lnSpc>
                <a:spcPts val="3796"/>
              </a:lnSpc>
              <a:spcBef>
                <a:spcPct val="0"/>
              </a:spcBef>
            </a:pPr>
            <a:r>
              <a:rPr lang="en-US" sz="3086">
                <a:solidFill>
                  <a:srgbClr val="000000"/>
                </a:solidFill>
                <a:latin typeface="Clear Sans"/>
                <a:ea typeface="Clear Sans"/>
                <a:cs typeface="Clear Sans"/>
                <a:sym typeface="Clear Sans"/>
              </a:rPr>
              <a:t>DELETE FROM CHISODIENKE</a:t>
            </a:r>
          </a:p>
          <a:p>
            <a:pPr algn="l">
              <a:lnSpc>
                <a:spcPts val="3796"/>
              </a:lnSpc>
              <a:spcBef>
                <a:spcPct val="0"/>
              </a:spcBef>
            </a:pPr>
            <a:r>
              <a:rPr lang="en-US" sz="3086">
                <a:solidFill>
                  <a:srgbClr val="000000"/>
                </a:solidFill>
                <a:latin typeface="Clear Sans"/>
                <a:ea typeface="Clear Sans"/>
                <a:cs typeface="Clear Sans"/>
                <a:sym typeface="Clear Sans"/>
              </a:rPr>
              <a:t>WHERE SODIENKE IN (</a:t>
            </a:r>
          </a:p>
          <a:p>
            <a:pPr algn="l">
              <a:lnSpc>
                <a:spcPts val="3796"/>
              </a:lnSpc>
              <a:spcBef>
                <a:spcPct val="0"/>
              </a:spcBef>
            </a:pPr>
            <a:r>
              <a:rPr lang="en-US" sz="3086">
                <a:solidFill>
                  <a:srgbClr val="000000"/>
                </a:solidFill>
                <a:latin typeface="Clear Sans"/>
                <a:ea typeface="Clear Sans"/>
                <a:cs typeface="Clear Sans"/>
                <a:sym typeface="Clear Sans"/>
              </a:rPr>
              <a:t>   SELECT SODIENKE</a:t>
            </a:r>
          </a:p>
          <a:p>
            <a:pPr algn="l">
              <a:lnSpc>
                <a:spcPts val="3796"/>
              </a:lnSpc>
              <a:spcBef>
                <a:spcPct val="0"/>
              </a:spcBef>
            </a:pPr>
            <a:r>
              <a:rPr lang="en-US" sz="3086">
                <a:solidFill>
                  <a:srgbClr val="000000"/>
                </a:solidFill>
                <a:latin typeface="Clear Sans"/>
                <a:ea typeface="Clear Sans"/>
                <a:cs typeface="Clear Sans"/>
                <a:sym typeface="Clear Sans"/>
              </a:rPr>
              <a:t>   FROM DIENKE</a:t>
            </a:r>
          </a:p>
          <a:p>
            <a:pPr algn="l">
              <a:lnSpc>
                <a:spcPts val="3796"/>
              </a:lnSpc>
              <a:spcBef>
                <a:spcPct val="0"/>
              </a:spcBef>
            </a:pPr>
            <a:r>
              <a:rPr lang="en-US" sz="3086">
                <a:solidFill>
                  <a:srgbClr val="000000"/>
                </a:solidFill>
                <a:latin typeface="Clear Sans"/>
                <a:ea typeface="Clear Sans"/>
                <a:cs typeface="Clear Sans"/>
                <a:sym typeface="Clear Sans"/>
              </a:rPr>
              <a:t>   WHERE TENCHINHANH = 'Chi nhánh A')</a:t>
            </a:r>
          </a:p>
          <a:p>
            <a:pPr algn="l">
              <a:lnSpc>
                <a:spcPts val="3796"/>
              </a:lnSpc>
              <a:spcBef>
                <a:spcPct val="0"/>
              </a:spcBef>
            </a:pPr>
            <a:r>
              <a:rPr lang="en-US" sz="3086">
                <a:solidFill>
                  <a:srgbClr val="000000"/>
                </a:solidFill>
                <a:latin typeface="Clear Sans"/>
                <a:ea typeface="Clear Sans"/>
                <a:cs typeface="Clear Sans"/>
                <a:sym typeface="Clear Sans"/>
              </a:rPr>
              <a:t> AND EXTRACT(YEAR FROM THOIGIANGHI) &lt; 2023</a:t>
            </a:r>
          </a:p>
          <a:p>
            <a:pPr algn="l">
              <a:lnSpc>
                <a:spcPts val="3796"/>
              </a:lnSpc>
              <a:spcBef>
                <a:spcPct val="0"/>
              </a:spcBef>
            </a:pPr>
            <a:endParaRPr lang="en-US" sz="3086">
              <a:solidFill>
                <a:srgbClr val="000000"/>
              </a:solidFill>
              <a:latin typeface="Clear Sans"/>
              <a:ea typeface="Clear Sans"/>
              <a:cs typeface="Clear Sans"/>
              <a:sym typeface="Clear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6E0EB"/>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75</a:t>
            </a:r>
          </a:p>
        </p:txBody>
      </p:sp>
      <p:sp>
        <p:nvSpPr>
          <p:cNvPr id="3" name="TextBox 3"/>
          <p:cNvSpPr txBox="1"/>
          <p:nvPr/>
        </p:nvSpPr>
        <p:spPr>
          <a:xfrm>
            <a:off x="0" y="-19050"/>
            <a:ext cx="11316891" cy="985266"/>
          </a:xfrm>
          <a:prstGeom prst="rect">
            <a:avLst/>
          </a:prstGeom>
        </p:spPr>
        <p:txBody>
          <a:bodyPr lIns="0" tIns="0" rIns="0" bIns="0" rtlCol="0" anchor="t">
            <a:spAutoFit/>
          </a:bodyPr>
          <a:lstStyle/>
          <a:p>
            <a:pPr algn="ctr">
              <a:lnSpc>
                <a:spcPts val="7871"/>
              </a:lnSpc>
              <a:spcBef>
                <a:spcPct val="0"/>
              </a:spcBef>
            </a:pPr>
            <a:r>
              <a:rPr lang="en-US" sz="6399" b="1">
                <a:solidFill>
                  <a:srgbClr val="000000"/>
                </a:solidFill>
                <a:latin typeface="Clear Sans Bold"/>
                <a:ea typeface="Clear Sans Bold"/>
                <a:cs typeface="Clear Sans Bold"/>
                <a:sym typeface="Clear Sans Bold"/>
              </a:rPr>
              <a:t>Nguyễn Nhật Sa Sa-23678281</a:t>
            </a:r>
          </a:p>
        </p:txBody>
      </p:sp>
      <p:sp>
        <p:nvSpPr>
          <p:cNvPr id="4" name="TextBox 4"/>
          <p:cNvSpPr txBox="1"/>
          <p:nvPr/>
        </p:nvSpPr>
        <p:spPr>
          <a:xfrm>
            <a:off x="287685" y="1171575"/>
            <a:ext cx="13676709" cy="659892"/>
          </a:xfrm>
          <a:prstGeom prst="rect">
            <a:avLst/>
          </a:prstGeom>
        </p:spPr>
        <p:txBody>
          <a:bodyPr lIns="0" tIns="0" rIns="0" bIns="0" rtlCol="0" anchor="t">
            <a:spAutoFit/>
          </a:bodyPr>
          <a:lstStyle/>
          <a:p>
            <a:pPr algn="just">
              <a:lnSpc>
                <a:spcPts val="5289"/>
              </a:lnSpc>
              <a:spcBef>
                <a:spcPct val="0"/>
              </a:spcBef>
            </a:pPr>
            <a:r>
              <a:rPr lang="en-US" sz="4300" b="1">
                <a:solidFill>
                  <a:srgbClr val="000000"/>
                </a:solidFill>
                <a:latin typeface="Clear Sans Bold"/>
                <a:ea typeface="Clear Sans Bold"/>
                <a:cs typeface="Clear Sans Bold"/>
                <a:sym typeface="Clear Sans Bold"/>
              </a:rPr>
              <a:t>4. Tính tổng số điện mà mỗi khách hàng đã sử dụng</a:t>
            </a:r>
          </a:p>
        </p:txBody>
      </p:sp>
      <p:sp>
        <p:nvSpPr>
          <p:cNvPr id="5" name="TextBox 5"/>
          <p:cNvSpPr txBox="1"/>
          <p:nvPr/>
        </p:nvSpPr>
        <p:spPr>
          <a:xfrm>
            <a:off x="1028700" y="2050542"/>
            <a:ext cx="8610118" cy="3321990"/>
          </a:xfrm>
          <a:prstGeom prst="rect">
            <a:avLst/>
          </a:prstGeom>
        </p:spPr>
        <p:txBody>
          <a:bodyPr lIns="0" tIns="0" rIns="0" bIns="0" rtlCol="0" anchor="t">
            <a:spAutoFit/>
          </a:bodyPr>
          <a:lstStyle/>
          <a:p>
            <a:pPr algn="l">
              <a:lnSpc>
                <a:spcPts val="3796"/>
              </a:lnSpc>
              <a:spcBef>
                <a:spcPct val="0"/>
              </a:spcBef>
            </a:pPr>
            <a:r>
              <a:rPr lang="en-US" sz="3086">
                <a:solidFill>
                  <a:srgbClr val="000000"/>
                </a:solidFill>
                <a:latin typeface="Clear Sans"/>
                <a:ea typeface="Clear Sans"/>
                <a:cs typeface="Clear Sans"/>
                <a:sym typeface="Clear Sans"/>
              </a:rPr>
              <a:t>SELECT dk.MAKHACHHANG, SUM(cd.CHISO) AS TONG_CHISO</a:t>
            </a:r>
          </a:p>
          <a:p>
            <a:pPr algn="l">
              <a:lnSpc>
                <a:spcPts val="3796"/>
              </a:lnSpc>
              <a:spcBef>
                <a:spcPct val="0"/>
              </a:spcBef>
            </a:pPr>
            <a:r>
              <a:rPr lang="en-US" sz="3086">
                <a:solidFill>
                  <a:srgbClr val="000000"/>
                </a:solidFill>
                <a:latin typeface="Clear Sans"/>
                <a:ea typeface="Clear Sans"/>
                <a:cs typeface="Clear Sans"/>
                <a:sym typeface="Clear Sans"/>
              </a:rPr>
              <a:t>FROM DIENKE dk</a:t>
            </a:r>
          </a:p>
          <a:p>
            <a:pPr algn="l">
              <a:lnSpc>
                <a:spcPts val="3796"/>
              </a:lnSpc>
              <a:spcBef>
                <a:spcPct val="0"/>
              </a:spcBef>
            </a:pPr>
            <a:r>
              <a:rPr lang="en-US" sz="3086">
                <a:solidFill>
                  <a:srgbClr val="000000"/>
                </a:solidFill>
                <a:latin typeface="Clear Sans"/>
                <a:ea typeface="Clear Sans"/>
                <a:cs typeface="Clear Sans"/>
                <a:sym typeface="Clear Sans"/>
              </a:rPr>
              <a:t>JOIN CHISODIENKE cd ON dk.SODIENKE = cd.SODIENKE</a:t>
            </a:r>
          </a:p>
          <a:p>
            <a:pPr algn="l">
              <a:lnSpc>
                <a:spcPts val="3796"/>
              </a:lnSpc>
              <a:spcBef>
                <a:spcPct val="0"/>
              </a:spcBef>
            </a:pPr>
            <a:r>
              <a:rPr lang="en-US" sz="3086">
                <a:solidFill>
                  <a:srgbClr val="000000"/>
                </a:solidFill>
                <a:latin typeface="Clear Sans"/>
                <a:ea typeface="Clear Sans"/>
                <a:cs typeface="Clear Sans"/>
                <a:sym typeface="Clear Sans"/>
              </a:rPr>
              <a:t>GROUP BY dk.MAKHACHHANG;</a:t>
            </a:r>
          </a:p>
          <a:p>
            <a:pPr algn="l">
              <a:lnSpc>
                <a:spcPts val="3796"/>
              </a:lnSpc>
              <a:spcBef>
                <a:spcPct val="0"/>
              </a:spcBef>
            </a:pPr>
            <a:endParaRPr lang="en-US" sz="3086">
              <a:solidFill>
                <a:srgbClr val="000000"/>
              </a:solidFill>
              <a:latin typeface="Clear Sans"/>
              <a:ea typeface="Clear Sans"/>
              <a:cs typeface="Clear Sans"/>
              <a:sym typeface="Clear Sans"/>
            </a:endParaRPr>
          </a:p>
        </p:txBody>
      </p:sp>
      <p:sp>
        <p:nvSpPr>
          <p:cNvPr id="6" name="TextBox 6"/>
          <p:cNvSpPr txBox="1"/>
          <p:nvPr/>
        </p:nvSpPr>
        <p:spPr>
          <a:xfrm>
            <a:off x="287685" y="5143500"/>
            <a:ext cx="17394585" cy="1185291"/>
          </a:xfrm>
          <a:prstGeom prst="rect">
            <a:avLst/>
          </a:prstGeom>
        </p:spPr>
        <p:txBody>
          <a:bodyPr lIns="0" tIns="0" rIns="0" bIns="0" rtlCol="0" anchor="t">
            <a:spAutoFit/>
          </a:bodyPr>
          <a:lstStyle/>
          <a:p>
            <a:pPr algn="just">
              <a:lnSpc>
                <a:spcPts val="4797"/>
              </a:lnSpc>
              <a:spcBef>
                <a:spcPct val="0"/>
              </a:spcBef>
            </a:pPr>
            <a:r>
              <a:rPr lang="en-US" sz="3900" b="1">
                <a:solidFill>
                  <a:srgbClr val="000000"/>
                </a:solidFill>
                <a:latin typeface="Clear Sans Bold"/>
                <a:ea typeface="Clear Sans Bold"/>
                <a:cs typeface="Clear Sans Bold"/>
                <a:sym typeface="Clear Sans Bold"/>
              </a:rPr>
              <a:t>5. Lấy thông tin khách hàng có tổng chỉ số điện trong năm 2025 lớn hơn 3000</a:t>
            </a:r>
          </a:p>
        </p:txBody>
      </p:sp>
      <p:sp>
        <p:nvSpPr>
          <p:cNvPr id="7" name="TextBox 7"/>
          <p:cNvSpPr txBox="1"/>
          <p:nvPr/>
        </p:nvSpPr>
        <p:spPr>
          <a:xfrm>
            <a:off x="1587620" y="6547866"/>
            <a:ext cx="9144630" cy="3868003"/>
          </a:xfrm>
          <a:prstGeom prst="rect">
            <a:avLst/>
          </a:prstGeom>
        </p:spPr>
        <p:txBody>
          <a:bodyPr lIns="0" tIns="0" rIns="0" bIns="0" rtlCol="0" anchor="t">
            <a:spAutoFit/>
          </a:bodyPr>
          <a:lstStyle/>
          <a:p>
            <a:pPr algn="l">
              <a:lnSpc>
                <a:spcPts val="2799"/>
              </a:lnSpc>
              <a:spcBef>
                <a:spcPct val="0"/>
              </a:spcBef>
            </a:pPr>
            <a:r>
              <a:rPr lang="en-US" sz="2275">
                <a:solidFill>
                  <a:srgbClr val="000000"/>
                </a:solidFill>
                <a:latin typeface="Clear Sans"/>
                <a:ea typeface="Clear Sans"/>
                <a:cs typeface="Clear Sans"/>
                <a:sym typeface="Clear Sans"/>
              </a:rPr>
              <a:t>SELECT kh.MAKHACHHANG, kh.TENKHACHHANG, kh.DIACHI</a:t>
            </a:r>
          </a:p>
          <a:p>
            <a:pPr algn="l">
              <a:lnSpc>
                <a:spcPts val="2799"/>
              </a:lnSpc>
              <a:spcBef>
                <a:spcPct val="0"/>
              </a:spcBef>
            </a:pPr>
            <a:r>
              <a:rPr lang="en-US" sz="2275">
                <a:solidFill>
                  <a:srgbClr val="000000"/>
                </a:solidFill>
                <a:latin typeface="Clear Sans"/>
                <a:ea typeface="Clear Sans"/>
                <a:cs typeface="Clear Sans"/>
                <a:sym typeface="Clear Sans"/>
              </a:rPr>
              <a:t>FROM KHACHHANG kh</a:t>
            </a:r>
          </a:p>
          <a:p>
            <a:pPr algn="l">
              <a:lnSpc>
                <a:spcPts val="2799"/>
              </a:lnSpc>
              <a:spcBef>
                <a:spcPct val="0"/>
              </a:spcBef>
            </a:pPr>
            <a:r>
              <a:rPr lang="en-US" sz="2275">
                <a:solidFill>
                  <a:srgbClr val="000000"/>
                </a:solidFill>
                <a:latin typeface="Clear Sans"/>
                <a:ea typeface="Clear Sans"/>
                <a:cs typeface="Clear Sans"/>
                <a:sym typeface="Clear Sans"/>
              </a:rPr>
              <a:t>WHERE MAKHACHHANG IN (</a:t>
            </a:r>
          </a:p>
          <a:p>
            <a:pPr algn="l">
              <a:lnSpc>
                <a:spcPts val="2799"/>
              </a:lnSpc>
              <a:spcBef>
                <a:spcPct val="0"/>
              </a:spcBef>
            </a:pPr>
            <a:r>
              <a:rPr lang="en-US" sz="2275">
                <a:solidFill>
                  <a:srgbClr val="000000"/>
                </a:solidFill>
                <a:latin typeface="Clear Sans"/>
                <a:ea typeface="Clear Sans"/>
                <a:cs typeface="Clear Sans"/>
                <a:sym typeface="Clear Sans"/>
              </a:rPr>
              <a:t>   SELECT dk.MAKHACHHANG</a:t>
            </a:r>
          </a:p>
          <a:p>
            <a:pPr algn="l">
              <a:lnSpc>
                <a:spcPts val="2799"/>
              </a:lnSpc>
              <a:spcBef>
                <a:spcPct val="0"/>
              </a:spcBef>
            </a:pPr>
            <a:r>
              <a:rPr lang="en-US" sz="2275">
                <a:solidFill>
                  <a:srgbClr val="000000"/>
                </a:solidFill>
                <a:latin typeface="Clear Sans"/>
                <a:ea typeface="Clear Sans"/>
                <a:cs typeface="Clear Sans"/>
                <a:sym typeface="Clear Sans"/>
              </a:rPr>
              <a:t>   FROM DIENKE dk</a:t>
            </a:r>
          </a:p>
          <a:p>
            <a:pPr algn="l">
              <a:lnSpc>
                <a:spcPts val="2799"/>
              </a:lnSpc>
              <a:spcBef>
                <a:spcPct val="0"/>
              </a:spcBef>
            </a:pPr>
            <a:r>
              <a:rPr lang="en-US" sz="2275">
                <a:solidFill>
                  <a:srgbClr val="000000"/>
                </a:solidFill>
                <a:latin typeface="Clear Sans"/>
                <a:ea typeface="Clear Sans"/>
                <a:cs typeface="Clear Sans"/>
                <a:sym typeface="Clear Sans"/>
              </a:rPr>
              <a:t>   JOIN CHISODIENKE cd ON dk.SODIENKE = cd.SODIENKE</a:t>
            </a:r>
          </a:p>
          <a:p>
            <a:pPr algn="l">
              <a:lnSpc>
                <a:spcPts val="2799"/>
              </a:lnSpc>
              <a:spcBef>
                <a:spcPct val="0"/>
              </a:spcBef>
            </a:pPr>
            <a:r>
              <a:rPr lang="en-US" sz="2275">
                <a:solidFill>
                  <a:srgbClr val="000000"/>
                </a:solidFill>
                <a:latin typeface="Clear Sans"/>
                <a:ea typeface="Clear Sans"/>
                <a:cs typeface="Clear Sans"/>
                <a:sym typeface="Clear Sans"/>
              </a:rPr>
              <a:t>   WHERE EXTRACT(YEAR FROM cd.THOIGIANGHI) = 2025</a:t>
            </a:r>
          </a:p>
          <a:p>
            <a:pPr algn="l">
              <a:lnSpc>
                <a:spcPts val="2799"/>
              </a:lnSpc>
              <a:spcBef>
                <a:spcPct val="0"/>
              </a:spcBef>
            </a:pPr>
            <a:r>
              <a:rPr lang="en-US" sz="2275">
                <a:solidFill>
                  <a:srgbClr val="000000"/>
                </a:solidFill>
                <a:latin typeface="Clear Sans"/>
                <a:ea typeface="Clear Sans"/>
                <a:cs typeface="Clear Sans"/>
                <a:sym typeface="Clear Sans"/>
              </a:rPr>
              <a:t>   GROUP BY dk.MAKHACHHANG</a:t>
            </a:r>
          </a:p>
          <a:p>
            <a:pPr algn="l">
              <a:lnSpc>
                <a:spcPts val="2799"/>
              </a:lnSpc>
              <a:spcBef>
                <a:spcPct val="0"/>
              </a:spcBef>
            </a:pPr>
            <a:r>
              <a:rPr lang="en-US" sz="2275">
                <a:solidFill>
                  <a:srgbClr val="000000"/>
                </a:solidFill>
                <a:latin typeface="Clear Sans"/>
                <a:ea typeface="Clear Sans"/>
                <a:cs typeface="Clear Sans"/>
                <a:sym typeface="Clear Sans"/>
              </a:rPr>
              <a:t>   HAVING SUM(cd.CHISO) &gt; 3000)</a:t>
            </a:r>
          </a:p>
          <a:p>
            <a:pPr algn="l">
              <a:lnSpc>
                <a:spcPts val="2799"/>
              </a:lnSpc>
              <a:spcBef>
                <a:spcPct val="0"/>
              </a:spcBef>
            </a:pPr>
            <a:endParaRPr lang="en-US" sz="2275">
              <a:solidFill>
                <a:srgbClr val="000000"/>
              </a:solidFill>
              <a:latin typeface="Clear Sans"/>
              <a:ea typeface="Clear Sans"/>
              <a:cs typeface="Clear Sans"/>
              <a:sym typeface="Clear Sans"/>
            </a:endParaRPr>
          </a:p>
          <a:p>
            <a:pPr algn="l">
              <a:lnSpc>
                <a:spcPts val="2799"/>
              </a:lnSpc>
              <a:spcBef>
                <a:spcPct val="0"/>
              </a:spcBef>
            </a:pPr>
            <a:endParaRPr lang="en-US" sz="2275">
              <a:solidFill>
                <a:srgbClr val="000000"/>
              </a:solidFill>
              <a:latin typeface="Clear Sans"/>
              <a:ea typeface="Clear Sans"/>
              <a:cs typeface="Clear Sans"/>
              <a:sym typeface="Clear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6164" y="386482"/>
            <a:ext cx="12324606" cy="1094740"/>
          </a:xfrm>
          <a:prstGeom prst="rect">
            <a:avLst/>
          </a:prstGeom>
        </p:spPr>
        <p:txBody>
          <a:bodyPr lIns="0" tIns="0" rIns="0" bIns="0" rtlCol="0" anchor="t">
            <a:spAutoFit/>
          </a:bodyPr>
          <a:lstStyle/>
          <a:p>
            <a:pPr algn="ctr">
              <a:lnSpc>
                <a:spcPts val="8959"/>
              </a:lnSpc>
            </a:pPr>
            <a:r>
              <a:rPr lang="en-US" sz="6399" b="1">
                <a:solidFill>
                  <a:srgbClr val="000000"/>
                </a:solidFill>
                <a:latin typeface="Clear Sans Bold"/>
                <a:ea typeface="Clear Sans Bold"/>
                <a:cs typeface="Clear Sans Bold"/>
                <a:sym typeface="Clear Sans Bold"/>
              </a:rPr>
              <a:t>Hoàng Nguyên Phong-23692131</a:t>
            </a:r>
          </a:p>
        </p:txBody>
      </p:sp>
      <p:sp>
        <p:nvSpPr>
          <p:cNvPr id="3" name="TextBox 3"/>
          <p:cNvSpPr txBox="1"/>
          <p:nvPr/>
        </p:nvSpPr>
        <p:spPr>
          <a:xfrm>
            <a:off x="8688665" y="1820947"/>
            <a:ext cx="125164" cy="695959"/>
          </a:xfrm>
          <a:prstGeom prst="rect">
            <a:avLst/>
          </a:prstGeom>
        </p:spPr>
        <p:txBody>
          <a:bodyPr lIns="0" tIns="0" rIns="0" bIns="0" rtlCol="0" anchor="t">
            <a:spAutoFit/>
          </a:bodyPr>
          <a:lstStyle/>
          <a:p>
            <a:pPr algn="ctr">
              <a:lnSpc>
                <a:spcPts val="5740"/>
              </a:lnSpc>
            </a:pPr>
            <a:r>
              <a:rPr lang="en-US" sz="4100" b="1">
                <a:solidFill>
                  <a:srgbClr val="000000"/>
                </a:solidFill>
                <a:latin typeface="Clear Sans Bold"/>
                <a:ea typeface="Clear Sans Bold"/>
                <a:cs typeface="Clear Sans Bold"/>
                <a:sym typeface="Clear Sans Bold"/>
              </a:rPr>
              <a:t> </a:t>
            </a:r>
          </a:p>
        </p:txBody>
      </p:sp>
      <p:sp>
        <p:nvSpPr>
          <p:cNvPr id="4" name="TextBox 4"/>
          <p:cNvSpPr txBox="1"/>
          <p:nvPr/>
        </p:nvSpPr>
        <p:spPr>
          <a:xfrm>
            <a:off x="166164" y="2513567"/>
            <a:ext cx="18121836" cy="5955190"/>
          </a:xfrm>
          <a:prstGeom prst="rect">
            <a:avLst/>
          </a:prstGeom>
        </p:spPr>
        <p:txBody>
          <a:bodyPr lIns="0" tIns="0" rIns="0" bIns="0" rtlCol="0" anchor="t">
            <a:spAutoFit/>
          </a:bodyPr>
          <a:lstStyle/>
          <a:p>
            <a:pPr algn="l">
              <a:lnSpc>
                <a:spcPts val="4611"/>
              </a:lnSpc>
            </a:pPr>
            <a:r>
              <a:rPr lang="en-US" sz="3293">
                <a:solidFill>
                  <a:srgbClr val="000000"/>
                </a:solidFill>
                <a:latin typeface="Clear Sans"/>
                <a:ea typeface="Clear Sans"/>
                <a:cs typeface="Clear Sans"/>
                <a:sym typeface="Clear Sans"/>
              </a:rPr>
              <a:t>SELECT CN.TENCHINHANH, COUNT(TD.TENTRAM) AS SOLUONG_TRAM</a:t>
            </a:r>
          </a:p>
          <a:p>
            <a:pPr algn="l">
              <a:lnSpc>
                <a:spcPts val="4611"/>
              </a:lnSpc>
            </a:pPr>
            <a:r>
              <a:rPr lang="en-US" sz="3293">
                <a:solidFill>
                  <a:srgbClr val="000000"/>
                </a:solidFill>
                <a:latin typeface="Clear Sans"/>
                <a:ea typeface="Clear Sans"/>
                <a:cs typeface="Clear Sans"/>
                <a:sym typeface="Clear Sans"/>
              </a:rPr>
              <a:t>FROM CHINHANH CN</a:t>
            </a:r>
          </a:p>
          <a:p>
            <a:pPr algn="l">
              <a:lnSpc>
                <a:spcPts val="4611"/>
              </a:lnSpc>
            </a:pPr>
            <a:r>
              <a:rPr lang="en-US" sz="3293">
                <a:solidFill>
                  <a:srgbClr val="000000"/>
                </a:solidFill>
                <a:latin typeface="Clear Sans"/>
                <a:ea typeface="Clear Sans"/>
                <a:cs typeface="Clear Sans"/>
                <a:sym typeface="Clear Sans"/>
              </a:rPr>
              <a:t>JOIN TRAMDIEN TD ON CN.TENCHINHANH = TD.TENCHINHANH</a:t>
            </a:r>
          </a:p>
          <a:p>
            <a:pPr algn="l">
              <a:lnSpc>
                <a:spcPts val="4611"/>
              </a:lnSpc>
            </a:pPr>
            <a:r>
              <a:rPr lang="en-US" sz="3293">
                <a:solidFill>
                  <a:srgbClr val="000000"/>
                </a:solidFill>
                <a:latin typeface="Clear Sans"/>
                <a:ea typeface="Clear Sans"/>
                <a:cs typeface="Clear Sans"/>
                <a:sym typeface="Clear Sans"/>
              </a:rPr>
              <a:t>GROUP BY CN.TENCHINHANH;</a:t>
            </a:r>
          </a:p>
          <a:p>
            <a:pPr algn="l">
              <a:lnSpc>
                <a:spcPts val="5311"/>
              </a:lnSpc>
            </a:pPr>
            <a:r>
              <a:rPr lang="en-US" sz="3793" b="1">
                <a:solidFill>
                  <a:srgbClr val="000000"/>
                </a:solidFill>
                <a:latin typeface="Clear Sans Bold"/>
                <a:ea typeface="Clear Sans Bold"/>
                <a:cs typeface="Clear Sans Bold"/>
                <a:sym typeface="Clear Sans Bold"/>
              </a:rPr>
              <a:t>2. Tính tổng chỉ số điện của từng điện kế trong khoảng thời gian (ví dụ: tháng 4/2025)</a:t>
            </a:r>
          </a:p>
          <a:p>
            <a:pPr algn="l">
              <a:lnSpc>
                <a:spcPts val="4611"/>
              </a:lnSpc>
            </a:pPr>
            <a:r>
              <a:rPr lang="en-US" sz="3293">
                <a:solidFill>
                  <a:srgbClr val="000000"/>
                </a:solidFill>
                <a:latin typeface="Clear Sans"/>
                <a:ea typeface="Clear Sans"/>
                <a:cs typeface="Clear Sans"/>
                <a:sym typeface="Clear Sans"/>
              </a:rPr>
              <a:t>SELECT SODIENKE, SUM(CHISO) AS TONGCHISO</a:t>
            </a:r>
          </a:p>
          <a:p>
            <a:pPr algn="l">
              <a:lnSpc>
                <a:spcPts val="4611"/>
              </a:lnSpc>
            </a:pPr>
            <a:r>
              <a:rPr lang="en-US" sz="3293">
                <a:solidFill>
                  <a:srgbClr val="000000"/>
                </a:solidFill>
                <a:latin typeface="Clear Sans"/>
                <a:ea typeface="Clear Sans"/>
                <a:cs typeface="Clear Sans"/>
                <a:sym typeface="Clear Sans"/>
              </a:rPr>
              <a:t>FROM CHISODIENKE</a:t>
            </a:r>
          </a:p>
          <a:p>
            <a:pPr algn="l">
              <a:lnSpc>
                <a:spcPts val="4611"/>
              </a:lnSpc>
            </a:pPr>
            <a:r>
              <a:rPr lang="en-US" sz="3293">
                <a:solidFill>
                  <a:srgbClr val="000000"/>
                </a:solidFill>
                <a:latin typeface="Clear Sans"/>
                <a:ea typeface="Clear Sans"/>
                <a:cs typeface="Clear Sans"/>
                <a:sym typeface="Clear Sans"/>
              </a:rPr>
              <a:t>WHERE THOIGIANGHI BETWEEN '2025-04-01' AND '2025-04-30'</a:t>
            </a:r>
          </a:p>
          <a:p>
            <a:pPr algn="l">
              <a:lnSpc>
                <a:spcPts val="4611"/>
              </a:lnSpc>
            </a:pPr>
            <a:r>
              <a:rPr lang="en-US" sz="3293">
                <a:solidFill>
                  <a:srgbClr val="000000"/>
                </a:solidFill>
                <a:latin typeface="Clear Sans"/>
                <a:ea typeface="Clear Sans"/>
                <a:cs typeface="Clear Sans"/>
                <a:sym typeface="Clear Sans"/>
              </a:rPr>
              <a:t>GROUP BY SODIENKE;</a:t>
            </a:r>
          </a:p>
        </p:txBody>
      </p:sp>
      <p:sp>
        <p:nvSpPr>
          <p:cNvPr id="5" name="TextBox 5"/>
          <p:cNvSpPr txBox="1"/>
          <p:nvPr/>
        </p:nvSpPr>
        <p:spPr>
          <a:xfrm>
            <a:off x="166164" y="1414547"/>
            <a:ext cx="18121836" cy="1339214"/>
          </a:xfrm>
          <a:prstGeom prst="rect">
            <a:avLst/>
          </a:prstGeom>
        </p:spPr>
        <p:txBody>
          <a:bodyPr lIns="0" tIns="0" rIns="0" bIns="0" rtlCol="0" anchor="t">
            <a:spAutoFit/>
          </a:bodyPr>
          <a:lstStyle/>
          <a:p>
            <a:pPr algn="just">
              <a:lnSpc>
                <a:spcPts val="5460"/>
              </a:lnSpc>
            </a:pPr>
            <a:r>
              <a:rPr lang="en-US" sz="3900" b="1">
                <a:solidFill>
                  <a:srgbClr val="000000"/>
                </a:solidFill>
                <a:latin typeface="Clear Sans Bold"/>
                <a:ea typeface="Clear Sans Bold"/>
                <a:cs typeface="Clear Sans Bold"/>
                <a:sym typeface="Clear Sans Bold"/>
              </a:rPr>
              <a:t>1. Liệt kê tên các chi nhánh và số lượng trạm điện mà mỗi chi nhánh đang quản lý</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76</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6164" y="386482"/>
            <a:ext cx="12324606" cy="1094740"/>
          </a:xfrm>
          <a:prstGeom prst="rect">
            <a:avLst/>
          </a:prstGeom>
        </p:spPr>
        <p:txBody>
          <a:bodyPr lIns="0" tIns="0" rIns="0" bIns="0" rtlCol="0" anchor="t">
            <a:spAutoFit/>
          </a:bodyPr>
          <a:lstStyle/>
          <a:p>
            <a:pPr algn="ctr">
              <a:lnSpc>
                <a:spcPts val="8959"/>
              </a:lnSpc>
            </a:pPr>
            <a:r>
              <a:rPr lang="en-US" sz="6399" b="1">
                <a:solidFill>
                  <a:srgbClr val="000000"/>
                </a:solidFill>
                <a:latin typeface="Clear Sans Bold"/>
                <a:ea typeface="Clear Sans Bold"/>
                <a:cs typeface="Clear Sans Bold"/>
                <a:sym typeface="Clear Sans Bold"/>
              </a:rPr>
              <a:t>Hoàng Nguyên Phong-23692131</a:t>
            </a:r>
          </a:p>
        </p:txBody>
      </p:sp>
      <p:sp>
        <p:nvSpPr>
          <p:cNvPr id="3" name="TextBox 3"/>
          <p:cNvSpPr txBox="1"/>
          <p:nvPr/>
        </p:nvSpPr>
        <p:spPr>
          <a:xfrm>
            <a:off x="8688665" y="1820947"/>
            <a:ext cx="125164" cy="695959"/>
          </a:xfrm>
          <a:prstGeom prst="rect">
            <a:avLst/>
          </a:prstGeom>
        </p:spPr>
        <p:txBody>
          <a:bodyPr lIns="0" tIns="0" rIns="0" bIns="0" rtlCol="0" anchor="t">
            <a:spAutoFit/>
          </a:bodyPr>
          <a:lstStyle/>
          <a:p>
            <a:pPr algn="ctr">
              <a:lnSpc>
                <a:spcPts val="5740"/>
              </a:lnSpc>
            </a:pPr>
            <a:r>
              <a:rPr lang="en-US" sz="4100" b="1">
                <a:solidFill>
                  <a:srgbClr val="000000"/>
                </a:solidFill>
                <a:latin typeface="Clear Sans Bold"/>
                <a:ea typeface="Clear Sans Bold"/>
                <a:cs typeface="Clear Sans Bold"/>
                <a:sym typeface="Clear Sans Bold"/>
              </a:rPr>
              <a:t> </a:t>
            </a:r>
          </a:p>
        </p:txBody>
      </p:sp>
      <p:sp>
        <p:nvSpPr>
          <p:cNvPr id="4" name="TextBox 4"/>
          <p:cNvSpPr txBox="1"/>
          <p:nvPr/>
        </p:nvSpPr>
        <p:spPr>
          <a:xfrm>
            <a:off x="420965" y="1599991"/>
            <a:ext cx="16660564" cy="5313205"/>
          </a:xfrm>
          <a:prstGeom prst="rect">
            <a:avLst/>
          </a:prstGeom>
        </p:spPr>
        <p:txBody>
          <a:bodyPr lIns="0" tIns="0" rIns="0" bIns="0" rtlCol="0" anchor="t">
            <a:spAutoFit/>
          </a:bodyPr>
          <a:lstStyle/>
          <a:p>
            <a:pPr algn="l">
              <a:lnSpc>
                <a:spcPts val="5031"/>
              </a:lnSpc>
            </a:pPr>
            <a:r>
              <a:rPr lang="en-US" sz="3593" b="1">
                <a:solidFill>
                  <a:srgbClr val="000000"/>
                </a:solidFill>
                <a:latin typeface="Clear Sans Bold"/>
                <a:ea typeface="Clear Sans Bold"/>
                <a:cs typeface="Clear Sans Bold"/>
                <a:sym typeface="Clear Sans Bold"/>
              </a:rPr>
              <a:t>3. Liệt kê các điện kế thuộc chi nhánh 'ChiNhanh1' và được đặt tại trạm 'TramA</a:t>
            </a:r>
            <a:r>
              <a:rPr lang="en-US" sz="3593">
                <a:solidFill>
                  <a:srgbClr val="000000"/>
                </a:solidFill>
                <a:latin typeface="Clear Sans"/>
                <a:ea typeface="Clear Sans"/>
                <a:cs typeface="Clear Sans"/>
                <a:sym typeface="Clear Sans"/>
              </a:rPr>
              <a:t>'</a:t>
            </a:r>
          </a:p>
          <a:p>
            <a:pPr algn="l">
              <a:lnSpc>
                <a:spcPts val="4611"/>
              </a:lnSpc>
            </a:pPr>
            <a:r>
              <a:rPr lang="en-US" sz="3293">
                <a:solidFill>
                  <a:srgbClr val="000000"/>
                </a:solidFill>
                <a:latin typeface="Clear Sans"/>
                <a:ea typeface="Clear Sans"/>
                <a:cs typeface="Clear Sans"/>
                <a:sym typeface="Clear Sans"/>
              </a:rPr>
              <a:t>SELECT SODIENKE</a:t>
            </a:r>
          </a:p>
          <a:p>
            <a:pPr algn="l">
              <a:lnSpc>
                <a:spcPts val="4611"/>
              </a:lnSpc>
            </a:pPr>
            <a:r>
              <a:rPr lang="en-US" sz="3293">
                <a:solidFill>
                  <a:srgbClr val="000000"/>
                </a:solidFill>
                <a:latin typeface="Clear Sans"/>
                <a:ea typeface="Clear Sans"/>
                <a:cs typeface="Clear Sans"/>
                <a:sym typeface="Clear Sans"/>
              </a:rPr>
              <a:t>FROM DIENKE</a:t>
            </a:r>
          </a:p>
          <a:p>
            <a:pPr algn="l">
              <a:lnSpc>
                <a:spcPts val="4611"/>
              </a:lnSpc>
            </a:pPr>
            <a:r>
              <a:rPr lang="en-US" sz="3293">
                <a:solidFill>
                  <a:srgbClr val="000000"/>
                </a:solidFill>
                <a:latin typeface="Clear Sans"/>
                <a:ea typeface="Clear Sans"/>
                <a:cs typeface="Clear Sans"/>
                <a:sym typeface="Clear Sans"/>
              </a:rPr>
              <a:t>WHERE TENCHINHANH = 'ChiNhanh1' AND TENTRAM = 'TramA';</a:t>
            </a:r>
          </a:p>
          <a:p>
            <a:pPr algn="l">
              <a:lnSpc>
                <a:spcPts val="4891"/>
              </a:lnSpc>
            </a:pPr>
            <a:r>
              <a:rPr lang="en-US" sz="3493" b="1">
                <a:solidFill>
                  <a:srgbClr val="000000"/>
                </a:solidFill>
                <a:latin typeface="Clear Sans Bold"/>
                <a:ea typeface="Clear Sans Bold"/>
                <a:cs typeface="Clear Sans Bold"/>
                <a:sym typeface="Clear Sans Bold"/>
              </a:rPr>
              <a:t>4. Liệt kê danh sách nhân viên ghi điện và số lần họ ghi chỉ số</a:t>
            </a:r>
          </a:p>
          <a:p>
            <a:pPr algn="l">
              <a:lnSpc>
                <a:spcPts val="4611"/>
              </a:lnSpc>
            </a:pPr>
            <a:r>
              <a:rPr lang="en-US" sz="3293">
                <a:solidFill>
                  <a:srgbClr val="000000"/>
                </a:solidFill>
                <a:latin typeface="Clear Sans"/>
                <a:ea typeface="Clear Sans"/>
                <a:cs typeface="Clear Sans"/>
                <a:sym typeface="Clear Sans"/>
              </a:rPr>
              <a:t>SELECT TENNHANVIEN, COUNT(*) AS SOLAN_GHI</a:t>
            </a:r>
          </a:p>
          <a:p>
            <a:pPr algn="l">
              <a:lnSpc>
                <a:spcPts val="4611"/>
              </a:lnSpc>
            </a:pPr>
            <a:r>
              <a:rPr lang="en-US" sz="3293">
                <a:solidFill>
                  <a:srgbClr val="000000"/>
                </a:solidFill>
                <a:latin typeface="Clear Sans"/>
                <a:ea typeface="Clear Sans"/>
                <a:cs typeface="Clear Sans"/>
                <a:sym typeface="Clear Sans"/>
              </a:rPr>
              <a:t>FROM CHISODIENKE</a:t>
            </a:r>
          </a:p>
          <a:p>
            <a:pPr algn="l">
              <a:lnSpc>
                <a:spcPts val="4611"/>
              </a:lnSpc>
            </a:pPr>
            <a:r>
              <a:rPr lang="en-US" sz="3293">
                <a:solidFill>
                  <a:srgbClr val="000000"/>
                </a:solidFill>
                <a:latin typeface="Clear Sans"/>
                <a:ea typeface="Clear Sans"/>
                <a:cs typeface="Clear Sans"/>
                <a:sym typeface="Clear Sans"/>
              </a:rPr>
              <a:t>GROUP BY TENNHANVIEN</a:t>
            </a:r>
          </a:p>
          <a:p>
            <a:pPr algn="l">
              <a:lnSpc>
                <a:spcPts val="4611"/>
              </a:lnSpc>
            </a:pPr>
            <a:r>
              <a:rPr lang="en-US" sz="3293">
                <a:solidFill>
                  <a:srgbClr val="000000"/>
                </a:solidFill>
                <a:latin typeface="Clear Sans"/>
                <a:ea typeface="Clear Sans"/>
                <a:cs typeface="Clear Sans"/>
                <a:sym typeface="Clear Sans"/>
              </a:rPr>
              <a:t>ORDER BY SOLAN_GHI DESC;</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77</a:t>
            </a:r>
          </a:p>
        </p:txBody>
      </p:sp>
      <p:sp>
        <p:nvSpPr>
          <p:cNvPr id="6" name="TextBox 6"/>
          <p:cNvSpPr txBox="1"/>
          <p:nvPr/>
        </p:nvSpPr>
        <p:spPr>
          <a:xfrm>
            <a:off x="420965" y="7092472"/>
            <a:ext cx="15973871" cy="2431575"/>
          </a:xfrm>
          <a:prstGeom prst="rect">
            <a:avLst/>
          </a:prstGeom>
        </p:spPr>
        <p:txBody>
          <a:bodyPr lIns="0" tIns="0" rIns="0" bIns="0" rtlCol="0" anchor="t">
            <a:spAutoFit/>
          </a:bodyPr>
          <a:lstStyle/>
          <a:p>
            <a:pPr algn="l">
              <a:lnSpc>
                <a:spcPts val="5591"/>
              </a:lnSpc>
            </a:pPr>
            <a:r>
              <a:rPr lang="en-US" sz="3993" b="1">
                <a:solidFill>
                  <a:srgbClr val="000000"/>
                </a:solidFill>
                <a:latin typeface="Clear Sans Bold"/>
                <a:ea typeface="Clear Sans Bold"/>
                <a:cs typeface="Clear Sans Bold"/>
                <a:sym typeface="Clear Sans Bold"/>
              </a:rPr>
              <a:t>5. Tìm khách hàng có tổng chỉ số điện lớn nhất trong tháng 03/2025</a:t>
            </a:r>
          </a:p>
          <a:p>
            <a:pPr algn="l">
              <a:lnSpc>
                <a:spcPts val="4611"/>
              </a:lnSpc>
            </a:pPr>
            <a:r>
              <a:rPr lang="en-US" sz="3293">
                <a:solidFill>
                  <a:srgbClr val="000000"/>
                </a:solidFill>
                <a:latin typeface="Clear Sans"/>
                <a:ea typeface="Clear Sans"/>
                <a:cs typeface="Clear Sans"/>
                <a:sym typeface="Clear Sans"/>
              </a:rPr>
              <a:t>SELECT KH.MAKHACHHANG, KH.TENKHACHHANG, SUM(CSD.CHISO) AS TONGCHISO</a:t>
            </a:r>
          </a:p>
          <a:p>
            <a:pPr algn="l">
              <a:lnSpc>
                <a:spcPts val="4611"/>
              </a:lnSpc>
            </a:pPr>
            <a:r>
              <a:rPr lang="en-US" sz="3293">
                <a:solidFill>
                  <a:srgbClr val="000000"/>
                </a:solidFill>
                <a:latin typeface="Clear Sans"/>
                <a:ea typeface="Clear Sans"/>
                <a:cs typeface="Clear Sans"/>
                <a:sym typeface="Clear Sans"/>
              </a:rPr>
              <a:t>FROM KHACHHANG KH</a:t>
            </a:r>
          </a:p>
          <a:p>
            <a:pPr algn="l">
              <a:lnSpc>
                <a:spcPts val="4611"/>
              </a:lnSpc>
            </a:pPr>
            <a:r>
              <a:rPr lang="en-US" sz="3293">
                <a:solidFill>
                  <a:srgbClr val="000000"/>
                </a:solidFill>
                <a:latin typeface="Clear Sans"/>
                <a:ea typeface="Clear Sans"/>
                <a:cs typeface="Clear Sans"/>
                <a:sym typeface="Clear Sans"/>
              </a:rPr>
              <a:t>JOIN DIENKE DK ON KH.MAKHACHHANG = DK.MAKHACHHANG</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D6E0EB"/>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78</a:t>
            </a:r>
          </a:p>
        </p:txBody>
      </p:sp>
      <p:sp>
        <p:nvSpPr>
          <p:cNvPr id="3" name="TextBox 3"/>
          <p:cNvSpPr txBox="1"/>
          <p:nvPr/>
        </p:nvSpPr>
        <p:spPr>
          <a:xfrm>
            <a:off x="488156" y="-19050"/>
            <a:ext cx="10340578" cy="985266"/>
          </a:xfrm>
          <a:prstGeom prst="rect">
            <a:avLst/>
          </a:prstGeom>
        </p:spPr>
        <p:txBody>
          <a:bodyPr lIns="0" tIns="0" rIns="0" bIns="0" rtlCol="0" anchor="t">
            <a:spAutoFit/>
          </a:bodyPr>
          <a:lstStyle/>
          <a:p>
            <a:pPr algn="ctr">
              <a:lnSpc>
                <a:spcPts val="7871"/>
              </a:lnSpc>
              <a:spcBef>
                <a:spcPct val="0"/>
              </a:spcBef>
            </a:pPr>
            <a:r>
              <a:rPr lang="en-US" sz="6399" b="1">
                <a:solidFill>
                  <a:srgbClr val="000000"/>
                </a:solidFill>
                <a:latin typeface="Clear Sans Bold"/>
                <a:ea typeface="Clear Sans Bold"/>
                <a:cs typeface="Clear Sans Bold"/>
                <a:sym typeface="Clear Sans Bold"/>
              </a:rPr>
              <a:t>Nguyễn Tiến Đạt-23695981</a:t>
            </a:r>
          </a:p>
        </p:txBody>
      </p:sp>
      <p:sp>
        <p:nvSpPr>
          <p:cNvPr id="4" name="TextBox 4"/>
          <p:cNvSpPr txBox="1"/>
          <p:nvPr/>
        </p:nvSpPr>
        <p:spPr>
          <a:xfrm>
            <a:off x="860976" y="1727975"/>
            <a:ext cx="15179297" cy="7530325"/>
          </a:xfrm>
          <a:prstGeom prst="rect">
            <a:avLst/>
          </a:prstGeom>
        </p:spPr>
        <p:txBody>
          <a:bodyPr lIns="0" tIns="0" rIns="0" bIns="0" rtlCol="0" anchor="t">
            <a:spAutoFit/>
          </a:bodyPr>
          <a:lstStyle/>
          <a:p>
            <a:pPr algn="l">
              <a:lnSpc>
                <a:spcPts val="4903"/>
              </a:lnSpc>
            </a:pPr>
            <a:r>
              <a:rPr lang="en-US" sz="3986" b="1">
                <a:solidFill>
                  <a:srgbClr val="000000"/>
                </a:solidFill>
                <a:latin typeface="Clear Sans Bold"/>
                <a:ea typeface="Clear Sans Bold"/>
                <a:cs typeface="Clear Sans Bold"/>
                <a:sym typeface="Clear Sans Bold"/>
              </a:rPr>
              <a:t>1. Danh sách khách hàng và số điện kế họ thuê</a:t>
            </a:r>
          </a:p>
          <a:p>
            <a:pPr algn="l">
              <a:lnSpc>
                <a:spcPts val="3796"/>
              </a:lnSpc>
              <a:spcBef>
                <a:spcPct val="0"/>
              </a:spcBef>
            </a:pPr>
            <a:r>
              <a:rPr lang="en-US" sz="3086">
                <a:solidFill>
                  <a:srgbClr val="000000"/>
                </a:solidFill>
                <a:latin typeface="Clear Sans"/>
                <a:ea typeface="Clear Sans"/>
                <a:cs typeface="Clear Sans"/>
                <a:sym typeface="Clear Sans"/>
              </a:rPr>
              <a:t>SELECT KHG.TENKHACHHANG, COUNT(DK.SODIENKE) AS SO_DIENKE</a:t>
            </a:r>
          </a:p>
          <a:p>
            <a:pPr algn="l">
              <a:lnSpc>
                <a:spcPts val="3796"/>
              </a:lnSpc>
              <a:spcBef>
                <a:spcPct val="0"/>
              </a:spcBef>
            </a:pPr>
            <a:r>
              <a:rPr lang="en-US" sz="3086">
                <a:solidFill>
                  <a:srgbClr val="000000"/>
                </a:solidFill>
                <a:latin typeface="Clear Sans"/>
                <a:ea typeface="Clear Sans"/>
                <a:cs typeface="Clear Sans"/>
                <a:sym typeface="Clear Sans"/>
              </a:rPr>
              <a:t>FROM KHACHHANG</a:t>
            </a:r>
          </a:p>
          <a:p>
            <a:pPr algn="l">
              <a:lnSpc>
                <a:spcPts val="3796"/>
              </a:lnSpc>
              <a:spcBef>
                <a:spcPct val="0"/>
              </a:spcBef>
            </a:pPr>
            <a:r>
              <a:rPr lang="en-US" sz="3086">
                <a:solidFill>
                  <a:srgbClr val="000000"/>
                </a:solidFill>
                <a:latin typeface="Clear Sans"/>
                <a:ea typeface="Clear Sans"/>
                <a:cs typeface="Clear Sans"/>
                <a:sym typeface="Clear Sans"/>
              </a:rPr>
              <a:t>JOIN DIENKE ON KH.MAKHACHHANG = DK.MAKHACHHANG</a:t>
            </a:r>
          </a:p>
          <a:p>
            <a:pPr algn="l">
              <a:lnSpc>
                <a:spcPts val="3796"/>
              </a:lnSpc>
              <a:spcBef>
                <a:spcPct val="0"/>
              </a:spcBef>
            </a:pPr>
            <a:r>
              <a:rPr lang="en-US" sz="3086">
                <a:solidFill>
                  <a:srgbClr val="000000"/>
                </a:solidFill>
                <a:latin typeface="Clear Sans"/>
                <a:ea typeface="Clear Sans"/>
                <a:cs typeface="Clear Sans"/>
                <a:sym typeface="Clear Sans"/>
              </a:rPr>
              <a:t>GROUP BY KH.TENKHACHHANG</a:t>
            </a:r>
          </a:p>
          <a:p>
            <a:pPr algn="l">
              <a:lnSpc>
                <a:spcPts val="4657"/>
              </a:lnSpc>
              <a:spcBef>
                <a:spcPct val="0"/>
              </a:spcBef>
            </a:pPr>
            <a:r>
              <a:rPr lang="en-US" sz="3786" b="1">
                <a:solidFill>
                  <a:srgbClr val="000000"/>
                </a:solidFill>
                <a:latin typeface="Clear Sans Bold"/>
                <a:ea typeface="Clear Sans Bold"/>
                <a:cs typeface="Clear Sans Bold"/>
                <a:sym typeface="Clear Sans Bold"/>
              </a:rPr>
              <a:t>2. Liệt kê các chi nhánh và tổng số kWh sử dụng của tất cả khách hàng trong mỗi chi nhánh trong tháng 1 năm 2025</a:t>
            </a:r>
          </a:p>
          <a:p>
            <a:pPr algn="l">
              <a:lnSpc>
                <a:spcPts val="3796"/>
              </a:lnSpc>
              <a:spcBef>
                <a:spcPct val="0"/>
              </a:spcBef>
            </a:pPr>
            <a:r>
              <a:rPr lang="en-US" sz="3086">
                <a:solidFill>
                  <a:srgbClr val="000000"/>
                </a:solidFill>
                <a:latin typeface="Clear Sans"/>
                <a:ea typeface="Clear Sans"/>
                <a:cs typeface="Clear Sans"/>
                <a:sym typeface="Clear Sans"/>
              </a:rPr>
              <a:t>SELECT CA.TENCHINHANH, SUM(CSD.CHISO - CSD.CHISO) AS TONGKWH</a:t>
            </a:r>
          </a:p>
          <a:p>
            <a:pPr algn="l">
              <a:lnSpc>
                <a:spcPts val="3796"/>
              </a:lnSpc>
              <a:spcBef>
                <a:spcPct val="0"/>
              </a:spcBef>
            </a:pPr>
            <a:r>
              <a:rPr lang="en-US" sz="3086">
                <a:solidFill>
                  <a:srgbClr val="000000"/>
                </a:solidFill>
                <a:latin typeface="Clear Sans"/>
                <a:ea typeface="Clear Sans"/>
                <a:cs typeface="Clear Sans"/>
                <a:sym typeface="Clear Sans"/>
              </a:rPr>
              <a:t>FROM CHINHANH</a:t>
            </a:r>
          </a:p>
          <a:p>
            <a:pPr algn="l">
              <a:lnSpc>
                <a:spcPts val="3796"/>
              </a:lnSpc>
              <a:spcBef>
                <a:spcPct val="0"/>
              </a:spcBef>
            </a:pPr>
            <a:r>
              <a:rPr lang="en-US" sz="3086">
                <a:solidFill>
                  <a:srgbClr val="000000"/>
                </a:solidFill>
                <a:latin typeface="Clear Sans"/>
                <a:ea typeface="Clear Sans"/>
                <a:cs typeface="Clear Sans"/>
                <a:sym typeface="Clear Sans"/>
              </a:rPr>
              <a:t>JOIN TRAMDIEN ON CA.TENCHINHANH = TD.TENCHINHANH</a:t>
            </a:r>
          </a:p>
          <a:p>
            <a:pPr algn="l">
              <a:lnSpc>
                <a:spcPts val="3796"/>
              </a:lnSpc>
              <a:spcBef>
                <a:spcPct val="0"/>
              </a:spcBef>
            </a:pPr>
            <a:r>
              <a:rPr lang="en-US" sz="3086">
                <a:solidFill>
                  <a:srgbClr val="000000"/>
                </a:solidFill>
                <a:latin typeface="Clear Sans"/>
                <a:ea typeface="Clear Sans"/>
                <a:cs typeface="Clear Sans"/>
                <a:sym typeface="Clear Sans"/>
              </a:rPr>
              <a:t>JOIN DIENKE ON TD.TENTRAM = DK.TENTRAM</a:t>
            </a:r>
          </a:p>
          <a:p>
            <a:pPr algn="l">
              <a:lnSpc>
                <a:spcPts val="3796"/>
              </a:lnSpc>
              <a:spcBef>
                <a:spcPct val="0"/>
              </a:spcBef>
            </a:pPr>
            <a:r>
              <a:rPr lang="en-US" sz="3086">
                <a:solidFill>
                  <a:srgbClr val="000000"/>
                </a:solidFill>
                <a:latin typeface="Clear Sans"/>
                <a:ea typeface="Clear Sans"/>
                <a:cs typeface="Clear Sans"/>
                <a:sym typeface="Clear Sans"/>
              </a:rPr>
              <a:t>JOIN CHISODIENKE ON DK.SODIENKE = CSD.SODIENKE</a:t>
            </a:r>
          </a:p>
          <a:p>
            <a:pPr algn="l">
              <a:lnSpc>
                <a:spcPts val="3796"/>
              </a:lnSpc>
              <a:spcBef>
                <a:spcPct val="0"/>
              </a:spcBef>
            </a:pPr>
            <a:r>
              <a:rPr lang="en-US" sz="3086">
                <a:solidFill>
                  <a:srgbClr val="000000"/>
                </a:solidFill>
                <a:latin typeface="Clear Sans"/>
                <a:ea typeface="Clear Sans"/>
                <a:cs typeface="Clear Sans"/>
                <a:sym typeface="Clear Sans"/>
              </a:rPr>
              <a:t>WHERE MONTH(CSD.THOIGIAN) = 1 AND YEAR(CSD.THOIGIAN) = 2025</a:t>
            </a:r>
          </a:p>
          <a:p>
            <a:pPr algn="l">
              <a:lnSpc>
                <a:spcPts val="3796"/>
              </a:lnSpc>
              <a:spcBef>
                <a:spcPct val="0"/>
              </a:spcBef>
            </a:pPr>
            <a:r>
              <a:rPr lang="en-US" sz="3086">
                <a:solidFill>
                  <a:srgbClr val="000000"/>
                </a:solidFill>
                <a:latin typeface="Clear Sans"/>
                <a:ea typeface="Clear Sans"/>
                <a:cs typeface="Clear Sans"/>
                <a:sym typeface="Clear Sans"/>
              </a:rPr>
              <a:t>GROUP BY CA.TENCHINHANH</a:t>
            </a:r>
          </a:p>
          <a:p>
            <a:pPr algn="l">
              <a:lnSpc>
                <a:spcPts val="3796"/>
              </a:lnSpc>
              <a:spcBef>
                <a:spcPct val="0"/>
              </a:spcBef>
            </a:pPr>
            <a:endParaRPr lang="en-US" sz="3086">
              <a:solidFill>
                <a:srgbClr val="000000"/>
              </a:solidFill>
              <a:latin typeface="Clear Sans"/>
              <a:ea typeface="Clear Sans"/>
              <a:cs typeface="Clear Sans"/>
              <a:sym typeface="Clear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6E0EB"/>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79</a:t>
            </a:r>
          </a:p>
        </p:txBody>
      </p:sp>
      <p:sp>
        <p:nvSpPr>
          <p:cNvPr id="3" name="TextBox 3"/>
          <p:cNvSpPr txBox="1"/>
          <p:nvPr/>
        </p:nvSpPr>
        <p:spPr>
          <a:xfrm>
            <a:off x="488156" y="-19050"/>
            <a:ext cx="10340578" cy="985266"/>
          </a:xfrm>
          <a:prstGeom prst="rect">
            <a:avLst/>
          </a:prstGeom>
        </p:spPr>
        <p:txBody>
          <a:bodyPr lIns="0" tIns="0" rIns="0" bIns="0" rtlCol="0" anchor="t">
            <a:spAutoFit/>
          </a:bodyPr>
          <a:lstStyle/>
          <a:p>
            <a:pPr algn="ctr">
              <a:lnSpc>
                <a:spcPts val="7871"/>
              </a:lnSpc>
              <a:spcBef>
                <a:spcPct val="0"/>
              </a:spcBef>
            </a:pPr>
            <a:r>
              <a:rPr lang="en-US" sz="6399" b="1">
                <a:solidFill>
                  <a:srgbClr val="000000"/>
                </a:solidFill>
                <a:latin typeface="Clear Sans Bold"/>
                <a:ea typeface="Clear Sans Bold"/>
                <a:cs typeface="Clear Sans Bold"/>
                <a:sym typeface="Clear Sans Bold"/>
              </a:rPr>
              <a:t>Nguyễn Tiến Đạt-23695981</a:t>
            </a:r>
          </a:p>
        </p:txBody>
      </p:sp>
      <p:sp>
        <p:nvSpPr>
          <p:cNvPr id="4" name="TextBox 4"/>
          <p:cNvSpPr txBox="1"/>
          <p:nvPr/>
        </p:nvSpPr>
        <p:spPr>
          <a:xfrm>
            <a:off x="1028700" y="1009650"/>
            <a:ext cx="16230600" cy="8542261"/>
          </a:xfrm>
          <a:prstGeom prst="rect">
            <a:avLst/>
          </a:prstGeom>
        </p:spPr>
        <p:txBody>
          <a:bodyPr lIns="0" tIns="0" rIns="0" bIns="0" rtlCol="0" anchor="t">
            <a:spAutoFit/>
          </a:bodyPr>
          <a:lstStyle/>
          <a:p>
            <a:pPr algn="l">
              <a:lnSpc>
                <a:spcPts val="4411"/>
              </a:lnSpc>
            </a:pPr>
            <a:r>
              <a:rPr lang="en-US" sz="3586" b="1">
                <a:solidFill>
                  <a:srgbClr val="000000"/>
                </a:solidFill>
                <a:latin typeface="Clear Sans Bold"/>
                <a:ea typeface="Clear Sans Bold"/>
                <a:cs typeface="Clear Sans Bold"/>
                <a:sym typeface="Clear Sans Bold"/>
              </a:rPr>
              <a:t>3. Liệt kê danh sách các nhân viên ghi điện và tổng số lần ghi điện của họ trong năm 2025</a:t>
            </a:r>
          </a:p>
          <a:p>
            <a:pPr algn="l">
              <a:lnSpc>
                <a:spcPts val="3919"/>
              </a:lnSpc>
              <a:spcBef>
                <a:spcPct val="0"/>
              </a:spcBef>
            </a:pPr>
            <a:r>
              <a:rPr lang="en-US" sz="3186">
                <a:solidFill>
                  <a:srgbClr val="000000"/>
                </a:solidFill>
                <a:latin typeface="Clear Sans"/>
                <a:ea typeface="Clear Sans"/>
                <a:cs typeface="Clear Sans"/>
                <a:sym typeface="Clear Sans"/>
              </a:rPr>
              <a:t>SELECT TENNHANVIEN, COUNT(CSD.SODIENKE) AS SO_LAN_GHI_DIEN</a:t>
            </a:r>
          </a:p>
          <a:p>
            <a:pPr algn="l">
              <a:lnSpc>
                <a:spcPts val="3919"/>
              </a:lnSpc>
              <a:spcBef>
                <a:spcPct val="0"/>
              </a:spcBef>
            </a:pPr>
            <a:r>
              <a:rPr lang="en-US" sz="3186">
                <a:solidFill>
                  <a:srgbClr val="000000"/>
                </a:solidFill>
                <a:latin typeface="Clear Sans"/>
                <a:ea typeface="Clear Sans"/>
                <a:cs typeface="Clear Sans"/>
                <a:sym typeface="Clear Sans"/>
              </a:rPr>
              <a:t>FROM CHISODIENKE</a:t>
            </a:r>
          </a:p>
          <a:p>
            <a:pPr algn="l">
              <a:lnSpc>
                <a:spcPts val="3919"/>
              </a:lnSpc>
              <a:spcBef>
                <a:spcPct val="0"/>
              </a:spcBef>
            </a:pPr>
            <a:r>
              <a:rPr lang="en-US" sz="3186">
                <a:solidFill>
                  <a:srgbClr val="000000"/>
                </a:solidFill>
                <a:latin typeface="Clear Sans"/>
                <a:ea typeface="Clear Sans"/>
                <a:cs typeface="Clear Sans"/>
                <a:sym typeface="Clear Sans"/>
              </a:rPr>
              <a:t>GROUP BY TENNHANVIEN</a:t>
            </a:r>
          </a:p>
          <a:p>
            <a:pPr algn="l">
              <a:lnSpc>
                <a:spcPts val="4288"/>
              </a:lnSpc>
              <a:spcBef>
                <a:spcPct val="0"/>
              </a:spcBef>
            </a:pPr>
            <a:r>
              <a:rPr lang="en-US" sz="3486" b="1">
                <a:solidFill>
                  <a:srgbClr val="000000"/>
                </a:solidFill>
                <a:latin typeface="Clear Sans Bold"/>
                <a:ea typeface="Clear Sans Bold"/>
                <a:cs typeface="Clear Sans Bold"/>
                <a:sym typeface="Clear Sans Bold"/>
              </a:rPr>
              <a:t>4. Tìm kiếm thông tin chi tiết về các khách hàng có tổng lượng điện năng tiêu thụ trong khoảng từ 500 kWh đến 1000 kWh trong quý 2 năm 2025, bao gồm mã khách hàng, tên khách hàng, địa chỉ, số điện thoại, và tổng kWh tiêu thụ</a:t>
            </a:r>
            <a:r>
              <a:rPr lang="en-US" sz="3486">
                <a:solidFill>
                  <a:srgbClr val="000000"/>
                </a:solidFill>
                <a:latin typeface="Clear Sans"/>
                <a:ea typeface="Clear Sans"/>
                <a:cs typeface="Clear Sans"/>
                <a:sym typeface="Clear Sans"/>
              </a:rPr>
              <a:t>.</a:t>
            </a:r>
          </a:p>
          <a:p>
            <a:pPr algn="l">
              <a:lnSpc>
                <a:spcPts val="3919"/>
              </a:lnSpc>
              <a:spcBef>
                <a:spcPct val="0"/>
              </a:spcBef>
            </a:pPr>
            <a:r>
              <a:rPr lang="en-US" sz="3186">
                <a:solidFill>
                  <a:srgbClr val="000000"/>
                </a:solidFill>
                <a:latin typeface="Clear Sans"/>
                <a:ea typeface="Clear Sans"/>
                <a:cs typeface="Clear Sans"/>
                <a:sym typeface="Clear Sans"/>
              </a:rPr>
              <a:t>SELECT KH.MAKHACHHANG, KH.TENKHACHHANG, KH.DIACHI, KH.SODIENTHOAI, SUMCSD.CHISO - CSD.CHISO) AS TONGKWH</a:t>
            </a:r>
          </a:p>
          <a:p>
            <a:pPr algn="l">
              <a:lnSpc>
                <a:spcPts val="3919"/>
              </a:lnSpc>
              <a:spcBef>
                <a:spcPct val="0"/>
              </a:spcBef>
            </a:pPr>
            <a:r>
              <a:rPr lang="en-US" sz="3186">
                <a:solidFill>
                  <a:srgbClr val="000000"/>
                </a:solidFill>
                <a:latin typeface="Clear Sans"/>
                <a:ea typeface="Clear Sans"/>
                <a:cs typeface="Clear Sans"/>
                <a:sym typeface="Clear Sans"/>
              </a:rPr>
              <a:t>FROM KHACHHANG</a:t>
            </a:r>
          </a:p>
          <a:p>
            <a:pPr algn="l">
              <a:lnSpc>
                <a:spcPts val="3919"/>
              </a:lnSpc>
              <a:spcBef>
                <a:spcPct val="0"/>
              </a:spcBef>
            </a:pPr>
            <a:r>
              <a:rPr lang="en-US" sz="3186">
                <a:solidFill>
                  <a:srgbClr val="000000"/>
                </a:solidFill>
                <a:latin typeface="Clear Sans"/>
                <a:ea typeface="Clear Sans"/>
                <a:cs typeface="Clear Sans"/>
                <a:sym typeface="Clear Sans"/>
              </a:rPr>
              <a:t>JOIN DIENKE ON KH.MAKHACHHANG = DK.MAKHACHHANG</a:t>
            </a:r>
          </a:p>
          <a:p>
            <a:pPr algn="l">
              <a:lnSpc>
                <a:spcPts val="3919"/>
              </a:lnSpc>
              <a:spcBef>
                <a:spcPct val="0"/>
              </a:spcBef>
            </a:pPr>
            <a:r>
              <a:rPr lang="en-US" sz="3186">
                <a:solidFill>
                  <a:srgbClr val="000000"/>
                </a:solidFill>
                <a:latin typeface="Clear Sans"/>
                <a:ea typeface="Clear Sans"/>
                <a:cs typeface="Clear Sans"/>
                <a:sym typeface="Clear Sans"/>
              </a:rPr>
              <a:t>JOIN CHISODIENKE ON DK.SODIENKE = CSD.SODIENKE</a:t>
            </a:r>
          </a:p>
          <a:p>
            <a:pPr algn="l">
              <a:lnSpc>
                <a:spcPts val="3919"/>
              </a:lnSpc>
              <a:spcBef>
                <a:spcPct val="0"/>
              </a:spcBef>
            </a:pPr>
            <a:r>
              <a:rPr lang="en-US" sz="3186">
                <a:solidFill>
                  <a:srgbClr val="000000"/>
                </a:solidFill>
                <a:latin typeface="Clear Sans"/>
                <a:ea typeface="Clear Sans"/>
                <a:cs typeface="Clear Sans"/>
                <a:sym typeface="Clear Sans"/>
              </a:rPr>
              <a:t>WHERE MONTH(CSD.THOIGIAN) BETWEEN 4 AND 6 AND YEARCSD.THOIGIAN) = 2025</a:t>
            </a:r>
          </a:p>
          <a:p>
            <a:pPr algn="l">
              <a:lnSpc>
                <a:spcPts val="3919"/>
              </a:lnSpc>
              <a:spcBef>
                <a:spcPct val="0"/>
              </a:spcBef>
            </a:pPr>
            <a:r>
              <a:rPr lang="en-US" sz="3186">
                <a:solidFill>
                  <a:srgbClr val="000000"/>
                </a:solidFill>
                <a:latin typeface="Clear Sans"/>
                <a:ea typeface="Clear Sans"/>
                <a:cs typeface="Clear Sans"/>
                <a:sym typeface="Clear Sans"/>
              </a:rPr>
              <a:t>GROUP BY KH.MAKHACHHANG, KH.TENKHACHHANG, KH.DIACHI, KH.SODIENTHOAI</a:t>
            </a:r>
          </a:p>
          <a:p>
            <a:pPr algn="l">
              <a:lnSpc>
                <a:spcPts val="3919"/>
              </a:lnSpc>
              <a:spcBef>
                <a:spcPct val="0"/>
              </a:spcBef>
            </a:pPr>
            <a:r>
              <a:rPr lang="en-US" sz="3186">
                <a:solidFill>
                  <a:srgbClr val="000000"/>
                </a:solidFill>
                <a:latin typeface="Clear Sans"/>
                <a:ea typeface="Clear Sans"/>
                <a:cs typeface="Clear Sans"/>
                <a:sym typeface="Clear Sans"/>
              </a:rPr>
              <a:t>HAVING TONGKWH BETWEEN 500 AND 1000</a:t>
            </a:r>
          </a:p>
          <a:p>
            <a:pPr algn="l">
              <a:lnSpc>
                <a:spcPts val="2812"/>
              </a:lnSpc>
              <a:spcBef>
                <a:spcPct val="0"/>
              </a:spcBef>
            </a:pPr>
            <a:endParaRPr lang="en-US" sz="3186">
              <a:solidFill>
                <a:srgbClr val="000000"/>
              </a:solidFill>
              <a:latin typeface="Clear Sans"/>
              <a:ea typeface="Clear Sans"/>
              <a:cs typeface="Clear Sans"/>
              <a:sym typeface="Clear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Freeform 2"/>
          <p:cNvSpPr/>
          <p:nvPr/>
        </p:nvSpPr>
        <p:spPr>
          <a:xfrm>
            <a:off x="13918399" y="-578876"/>
            <a:ext cx="4182720" cy="3384926"/>
          </a:xfrm>
          <a:custGeom>
            <a:avLst/>
            <a:gdLst/>
            <a:ahLst/>
            <a:cxnLst/>
            <a:rect l="l" t="t" r="r" b="b"/>
            <a:pathLst>
              <a:path w="4182720" h="3384926">
                <a:moveTo>
                  <a:pt x="0" y="0"/>
                </a:moveTo>
                <a:lnTo>
                  <a:pt x="4182720" y="0"/>
                </a:lnTo>
                <a:lnTo>
                  <a:pt x="4182720" y="3384926"/>
                </a:lnTo>
                <a:lnTo>
                  <a:pt x="0" y="3384926"/>
                </a:lnTo>
                <a:lnTo>
                  <a:pt x="0" y="0"/>
                </a:lnTo>
                <a:close/>
              </a:path>
            </a:pathLst>
          </a:custGeom>
          <a:blipFill>
            <a:blip r:embed="rId2">
              <a:alphaModFix amt="58000"/>
            </a:blip>
            <a:stretch>
              <a:fillRect/>
            </a:stretch>
          </a:blipFill>
        </p:spPr>
      </p:sp>
      <p:sp>
        <p:nvSpPr>
          <p:cNvPr id="3" name="TextBox 3"/>
          <p:cNvSpPr txBox="1"/>
          <p:nvPr/>
        </p:nvSpPr>
        <p:spPr>
          <a:xfrm>
            <a:off x="0" y="201269"/>
            <a:ext cx="13247940" cy="827431"/>
          </a:xfrm>
          <a:prstGeom prst="rect">
            <a:avLst/>
          </a:prstGeom>
        </p:spPr>
        <p:txBody>
          <a:bodyPr lIns="0" tIns="0" rIns="0" bIns="0" rtlCol="0" anchor="t">
            <a:spAutoFit/>
          </a:bodyPr>
          <a:lstStyle/>
          <a:p>
            <a:pPr algn="ctr">
              <a:lnSpc>
                <a:spcPts val="6551"/>
              </a:lnSpc>
              <a:spcBef>
                <a:spcPct val="0"/>
              </a:spcBef>
            </a:pPr>
            <a:r>
              <a:rPr lang="en-US" sz="5326" b="1">
                <a:solidFill>
                  <a:srgbClr val="000000"/>
                </a:solidFill>
                <a:latin typeface="Clear Sans Bold"/>
                <a:ea typeface="Clear Sans Bold"/>
                <a:cs typeface="Clear Sans Bold"/>
                <a:sym typeface="Clear Sans Bold"/>
              </a:rPr>
              <a:t>2. Chuyển sang lược đồ quan hệ( Sa Sa)</a:t>
            </a:r>
          </a:p>
        </p:txBody>
      </p:sp>
      <p:sp>
        <p:nvSpPr>
          <p:cNvPr id="4" name="TextBox 4"/>
          <p:cNvSpPr txBox="1"/>
          <p:nvPr/>
        </p:nvSpPr>
        <p:spPr>
          <a:xfrm>
            <a:off x="232712" y="1375877"/>
            <a:ext cx="10218837" cy="1430173"/>
          </a:xfrm>
          <a:prstGeom prst="rect">
            <a:avLst/>
          </a:prstGeom>
        </p:spPr>
        <p:txBody>
          <a:bodyPr lIns="0" tIns="0" rIns="0" bIns="0" rtlCol="0" anchor="t">
            <a:spAutoFit/>
          </a:bodyPr>
          <a:lstStyle/>
          <a:p>
            <a:pPr algn="ctr">
              <a:lnSpc>
                <a:spcPts val="5690"/>
              </a:lnSpc>
              <a:spcBef>
                <a:spcPct val="0"/>
              </a:spcBef>
            </a:pPr>
            <a:r>
              <a:rPr lang="en-US" sz="4626">
                <a:solidFill>
                  <a:srgbClr val="000000"/>
                </a:solidFill>
                <a:latin typeface="Clear Sans"/>
                <a:ea typeface="Clear Sans"/>
                <a:cs typeface="Clear Sans"/>
                <a:sym typeface="Clear Sans"/>
              </a:rPr>
              <a:t>CHINHANH (TENCHINHANH, DIADIEM)</a:t>
            </a:r>
          </a:p>
          <a:p>
            <a:pPr algn="ctr">
              <a:lnSpc>
                <a:spcPts val="5690"/>
              </a:lnSpc>
              <a:spcBef>
                <a:spcPct val="0"/>
              </a:spcBef>
            </a:pPr>
            <a:endParaRPr lang="en-US" sz="4626">
              <a:solidFill>
                <a:srgbClr val="000000"/>
              </a:solidFill>
              <a:latin typeface="Clear Sans"/>
              <a:ea typeface="Clear Sans"/>
              <a:cs typeface="Clear Sans"/>
              <a:sym typeface="Clear Sans"/>
            </a:endParaRPr>
          </a:p>
        </p:txBody>
      </p:sp>
      <p:sp>
        <p:nvSpPr>
          <p:cNvPr id="5" name="TextBox 5"/>
          <p:cNvSpPr txBox="1"/>
          <p:nvPr/>
        </p:nvSpPr>
        <p:spPr>
          <a:xfrm>
            <a:off x="351287" y="2109632"/>
            <a:ext cx="8746629" cy="1430173"/>
          </a:xfrm>
          <a:prstGeom prst="rect">
            <a:avLst/>
          </a:prstGeom>
        </p:spPr>
        <p:txBody>
          <a:bodyPr lIns="0" tIns="0" rIns="0" bIns="0" rtlCol="0" anchor="t">
            <a:spAutoFit/>
          </a:bodyPr>
          <a:lstStyle/>
          <a:p>
            <a:pPr algn="ctr">
              <a:lnSpc>
                <a:spcPts val="5690"/>
              </a:lnSpc>
              <a:spcBef>
                <a:spcPct val="0"/>
              </a:spcBef>
            </a:pPr>
            <a:r>
              <a:rPr lang="en-US" sz="4626">
                <a:solidFill>
                  <a:srgbClr val="000000"/>
                </a:solidFill>
                <a:latin typeface="Clear Sans"/>
                <a:ea typeface="Clear Sans"/>
                <a:cs typeface="Clear Sans"/>
                <a:sym typeface="Clear Sans"/>
              </a:rPr>
              <a:t>·Khóa chính (PK): TENCHINHANH</a:t>
            </a:r>
          </a:p>
          <a:p>
            <a:pPr algn="ctr">
              <a:lnSpc>
                <a:spcPts val="5690"/>
              </a:lnSpc>
              <a:spcBef>
                <a:spcPct val="0"/>
              </a:spcBef>
            </a:pPr>
            <a:endParaRPr lang="en-US" sz="4626">
              <a:solidFill>
                <a:srgbClr val="000000"/>
              </a:solidFill>
              <a:latin typeface="Clear Sans"/>
              <a:ea typeface="Clear Sans"/>
              <a:cs typeface="Clear Sans"/>
              <a:sym typeface="Clear Sans"/>
            </a:endParaRPr>
          </a:p>
        </p:txBody>
      </p:sp>
      <p:sp>
        <p:nvSpPr>
          <p:cNvPr id="6" name="TextBox 6"/>
          <p:cNvSpPr txBox="1"/>
          <p:nvPr/>
        </p:nvSpPr>
        <p:spPr>
          <a:xfrm>
            <a:off x="232712" y="3264451"/>
            <a:ext cx="10370046" cy="1430173"/>
          </a:xfrm>
          <a:prstGeom prst="rect">
            <a:avLst/>
          </a:prstGeom>
        </p:spPr>
        <p:txBody>
          <a:bodyPr lIns="0" tIns="0" rIns="0" bIns="0" rtlCol="0" anchor="t">
            <a:spAutoFit/>
          </a:bodyPr>
          <a:lstStyle/>
          <a:p>
            <a:pPr algn="ctr">
              <a:lnSpc>
                <a:spcPts val="5690"/>
              </a:lnSpc>
              <a:spcBef>
                <a:spcPct val="0"/>
              </a:spcBef>
            </a:pPr>
            <a:r>
              <a:rPr lang="en-US" sz="4626">
                <a:solidFill>
                  <a:srgbClr val="000000"/>
                </a:solidFill>
                <a:latin typeface="Clear Sans"/>
                <a:ea typeface="Clear Sans"/>
                <a:cs typeface="Clear Sans"/>
                <a:sym typeface="Clear Sans"/>
              </a:rPr>
              <a:t>TRAMDIEN (TENTRAM, TENCHINHANH)</a:t>
            </a:r>
          </a:p>
          <a:p>
            <a:pPr algn="ctr">
              <a:lnSpc>
                <a:spcPts val="5690"/>
              </a:lnSpc>
              <a:spcBef>
                <a:spcPct val="0"/>
              </a:spcBef>
            </a:pPr>
            <a:endParaRPr lang="en-US" sz="4626">
              <a:solidFill>
                <a:srgbClr val="000000"/>
              </a:solidFill>
              <a:latin typeface="Clear Sans"/>
              <a:ea typeface="Clear Sans"/>
              <a:cs typeface="Clear Sans"/>
              <a:sym typeface="Clear Sans"/>
            </a:endParaRPr>
          </a:p>
        </p:txBody>
      </p:sp>
      <p:sp>
        <p:nvSpPr>
          <p:cNvPr id="7" name="TextBox 7"/>
          <p:cNvSpPr txBox="1"/>
          <p:nvPr/>
        </p:nvSpPr>
        <p:spPr>
          <a:xfrm>
            <a:off x="351287" y="4254892"/>
            <a:ext cx="7329190" cy="1430173"/>
          </a:xfrm>
          <a:prstGeom prst="rect">
            <a:avLst/>
          </a:prstGeom>
        </p:spPr>
        <p:txBody>
          <a:bodyPr lIns="0" tIns="0" rIns="0" bIns="0" rtlCol="0" anchor="t">
            <a:spAutoFit/>
          </a:bodyPr>
          <a:lstStyle/>
          <a:p>
            <a:pPr algn="ctr">
              <a:lnSpc>
                <a:spcPts val="5690"/>
              </a:lnSpc>
              <a:spcBef>
                <a:spcPct val="0"/>
              </a:spcBef>
            </a:pPr>
            <a:r>
              <a:rPr lang="en-US" sz="4626">
                <a:solidFill>
                  <a:srgbClr val="000000"/>
                </a:solidFill>
                <a:latin typeface="Clear Sans"/>
                <a:ea typeface="Clear Sans"/>
                <a:cs typeface="Clear Sans"/>
                <a:sym typeface="Clear Sans"/>
              </a:rPr>
              <a:t>·Khóa chính (PK): TENTRAM</a:t>
            </a:r>
          </a:p>
          <a:p>
            <a:pPr algn="ctr">
              <a:lnSpc>
                <a:spcPts val="5690"/>
              </a:lnSpc>
              <a:spcBef>
                <a:spcPct val="0"/>
              </a:spcBef>
            </a:pPr>
            <a:endParaRPr lang="en-US" sz="4626">
              <a:solidFill>
                <a:srgbClr val="000000"/>
              </a:solidFill>
              <a:latin typeface="Clear Sans"/>
              <a:ea typeface="Clear Sans"/>
              <a:cs typeface="Clear Sans"/>
              <a:sym typeface="Clear Sans"/>
            </a:endParaRPr>
          </a:p>
        </p:txBody>
      </p:sp>
      <p:sp>
        <p:nvSpPr>
          <p:cNvPr id="8" name="TextBox 8"/>
          <p:cNvSpPr txBox="1"/>
          <p:nvPr/>
        </p:nvSpPr>
        <p:spPr>
          <a:xfrm>
            <a:off x="232712" y="5153025"/>
            <a:ext cx="16459762" cy="1430173"/>
          </a:xfrm>
          <a:prstGeom prst="rect">
            <a:avLst/>
          </a:prstGeom>
        </p:spPr>
        <p:txBody>
          <a:bodyPr lIns="0" tIns="0" rIns="0" bIns="0" rtlCol="0" anchor="t">
            <a:spAutoFit/>
          </a:bodyPr>
          <a:lstStyle/>
          <a:p>
            <a:pPr algn="ctr">
              <a:lnSpc>
                <a:spcPts val="5690"/>
              </a:lnSpc>
              <a:spcBef>
                <a:spcPct val="0"/>
              </a:spcBef>
            </a:pPr>
            <a:r>
              <a:rPr lang="en-US" sz="4626">
                <a:solidFill>
                  <a:srgbClr val="000000"/>
                </a:solidFill>
                <a:latin typeface="Clear Sans"/>
                <a:ea typeface="Clear Sans"/>
                <a:cs typeface="Clear Sans"/>
                <a:sym typeface="Clear Sans"/>
              </a:rPr>
              <a:t>·Khóa ngoại(FK):TENCHINHANH→CHINHANH(TENCHINHANH)</a:t>
            </a:r>
          </a:p>
          <a:p>
            <a:pPr algn="ctr">
              <a:lnSpc>
                <a:spcPts val="5690"/>
              </a:lnSpc>
              <a:spcBef>
                <a:spcPct val="0"/>
              </a:spcBef>
            </a:pPr>
            <a:endParaRPr lang="en-US" sz="4626">
              <a:solidFill>
                <a:srgbClr val="000000"/>
              </a:solidFill>
              <a:latin typeface="Clear Sans"/>
              <a:ea typeface="Clear Sans"/>
              <a:cs typeface="Clear Sans"/>
              <a:sym typeface="Clear Sans"/>
            </a:endParaRPr>
          </a:p>
        </p:txBody>
      </p:sp>
      <p:sp>
        <p:nvSpPr>
          <p:cNvPr id="9" name="TextBox 9"/>
          <p:cNvSpPr txBox="1"/>
          <p:nvPr/>
        </p:nvSpPr>
        <p:spPr>
          <a:xfrm>
            <a:off x="232712" y="6408965"/>
            <a:ext cx="14878548" cy="2135123"/>
          </a:xfrm>
          <a:prstGeom prst="rect">
            <a:avLst/>
          </a:prstGeom>
        </p:spPr>
        <p:txBody>
          <a:bodyPr lIns="0" tIns="0" rIns="0" bIns="0" rtlCol="0" anchor="t">
            <a:spAutoFit/>
          </a:bodyPr>
          <a:lstStyle/>
          <a:p>
            <a:pPr algn="l">
              <a:lnSpc>
                <a:spcPts val="5658"/>
              </a:lnSpc>
              <a:spcBef>
                <a:spcPct val="0"/>
              </a:spcBef>
            </a:pPr>
            <a:r>
              <a:rPr lang="en-US" sz="4600">
                <a:solidFill>
                  <a:srgbClr val="000000"/>
                </a:solidFill>
                <a:latin typeface="Clear Sans"/>
                <a:ea typeface="Clear Sans"/>
                <a:cs typeface="Clear Sans"/>
                <a:sym typeface="Clear Sans"/>
              </a:rPr>
              <a:t>KHACHHANG(MAKHACHHANG,TENKHACHHANG,DIACHI,SODIENTHOAI)</a:t>
            </a:r>
          </a:p>
          <a:p>
            <a:pPr algn="l">
              <a:lnSpc>
                <a:spcPts val="5658"/>
              </a:lnSpc>
              <a:spcBef>
                <a:spcPct val="0"/>
              </a:spcBef>
            </a:pPr>
            <a:endParaRPr lang="en-US" sz="4600">
              <a:solidFill>
                <a:srgbClr val="000000"/>
              </a:solidFill>
              <a:latin typeface="Clear Sans"/>
              <a:ea typeface="Clear Sans"/>
              <a:cs typeface="Clear Sans"/>
              <a:sym typeface="Clear Sans"/>
            </a:endParaRPr>
          </a:p>
        </p:txBody>
      </p:sp>
      <p:sp>
        <p:nvSpPr>
          <p:cNvPr id="10" name="TextBox 10"/>
          <p:cNvSpPr txBox="1"/>
          <p:nvPr/>
        </p:nvSpPr>
        <p:spPr>
          <a:xfrm>
            <a:off x="430910" y="7856321"/>
            <a:ext cx="8812394" cy="1401979"/>
          </a:xfrm>
          <a:prstGeom prst="rect">
            <a:avLst/>
          </a:prstGeom>
        </p:spPr>
        <p:txBody>
          <a:bodyPr lIns="0" tIns="0" rIns="0" bIns="0" rtlCol="0" anchor="t">
            <a:spAutoFit/>
          </a:bodyPr>
          <a:lstStyle/>
          <a:p>
            <a:pPr algn="ctr">
              <a:lnSpc>
                <a:spcPts val="5567"/>
              </a:lnSpc>
              <a:spcBef>
                <a:spcPct val="0"/>
              </a:spcBef>
            </a:pPr>
            <a:r>
              <a:rPr lang="en-US" sz="4526">
                <a:solidFill>
                  <a:srgbClr val="000000"/>
                </a:solidFill>
                <a:latin typeface="Clear Sans"/>
                <a:ea typeface="Clear Sans"/>
                <a:cs typeface="Clear Sans"/>
                <a:sym typeface="Clear Sans"/>
              </a:rPr>
              <a:t>·Khóa chính (PK): MAKHACHHANG</a:t>
            </a:r>
          </a:p>
          <a:p>
            <a:pPr algn="ctr">
              <a:lnSpc>
                <a:spcPts val="5567"/>
              </a:lnSpc>
              <a:spcBef>
                <a:spcPct val="0"/>
              </a:spcBef>
            </a:pPr>
            <a:endParaRPr lang="en-US" sz="4526">
              <a:solidFill>
                <a:srgbClr val="000000"/>
              </a:solidFill>
              <a:latin typeface="Clear Sans"/>
              <a:ea typeface="Clear Sans"/>
              <a:cs typeface="Clear Sans"/>
              <a:sym typeface="Clear Sans"/>
            </a:endParaRP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D6E0EB"/>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80</a:t>
            </a:r>
          </a:p>
        </p:txBody>
      </p:sp>
      <p:sp>
        <p:nvSpPr>
          <p:cNvPr id="3" name="TextBox 3"/>
          <p:cNvSpPr txBox="1"/>
          <p:nvPr/>
        </p:nvSpPr>
        <p:spPr>
          <a:xfrm>
            <a:off x="0" y="-19050"/>
            <a:ext cx="13748885" cy="985266"/>
          </a:xfrm>
          <a:prstGeom prst="rect">
            <a:avLst/>
          </a:prstGeom>
        </p:spPr>
        <p:txBody>
          <a:bodyPr lIns="0" tIns="0" rIns="0" bIns="0" rtlCol="0" anchor="t">
            <a:spAutoFit/>
          </a:bodyPr>
          <a:lstStyle/>
          <a:p>
            <a:pPr algn="ctr">
              <a:lnSpc>
                <a:spcPts val="7871"/>
              </a:lnSpc>
              <a:spcBef>
                <a:spcPct val="0"/>
              </a:spcBef>
            </a:pPr>
            <a:r>
              <a:rPr lang="en-US" sz="6399" b="1">
                <a:solidFill>
                  <a:srgbClr val="000000"/>
                </a:solidFill>
                <a:latin typeface="Clear Sans Bold"/>
                <a:ea typeface="Clear Sans Bold"/>
                <a:cs typeface="Clear Sans Bold"/>
                <a:sym typeface="Clear Sans Bold"/>
              </a:rPr>
              <a:t>Ngô Ngọc Phương Trinh-23676741</a:t>
            </a:r>
          </a:p>
        </p:txBody>
      </p:sp>
      <p:sp>
        <p:nvSpPr>
          <p:cNvPr id="4" name="TextBox 4"/>
          <p:cNvSpPr txBox="1"/>
          <p:nvPr/>
        </p:nvSpPr>
        <p:spPr>
          <a:xfrm>
            <a:off x="749160" y="1540775"/>
            <a:ext cx="16510140" cy="5332336"/>
          </a:xfrm>
          <a:prstGeom prst="rect">
            <a:avLst/>
          </a:prstGeom>
        </p:spPr>
        <p:txBody>
          <a:bodyPr lIns="0" tIns="0" rIns="0" bIns="0" rtlCol="0" anchor="t">
            <a:spAutoFit/>
          </a:bodyPr>
          <a:lstStyle/>
          <a:p>
            <a:pPr algn="l">
              <a:lnSpc>
                <a:spcPts val="4411"/>
              </a:lnSpc>
              <a:spcBef>
                <a:spcPct val="0"/>
              </a:spcBef>
            </a:pPr>
            <a:r>
              <a:rPr lang="en-US" sz="3586" b="1">
                <a:solidFill>
                  <a:srgbClr val="000000"/>
                </a:solidFill>
                <a:latin typeface="Clear Sans Bold"/>
                <a:ea typeface="Clear Sans Bold"/>
                <a:cs typeface="Clear Sans Bold"/>
                <a:sym typeface="Clear Sans Bold"/>
              </a:rPr>
              <a:t>1. Tìm tên khách hàng có chỉ số điện kế lớn hơn 1000 vào ngày 2025-01-01.</a:t>
            </a:r>
          </a:p>
          <a:p>
            <a:pPr algn="l">
              <a:lnSpc>
                <a:spcPts val="4411"/>
              </a:lnSpc>
              <a:spcBef>
                <a:spcPct val="0"/>
              </a:spcBef>
            </a:pPr>
            <a:r>
              <a:rPr lang="en-US" sz="3586">
                <a:solidFill>
                  <a:srgbClr val="000000"/>
                </a:solidFill>
                <a:latin typeface="Clear Sans"/>
                <a:ea typeface="Clear Sans"/>
                <a:cs typeface="Clear Sans"/>
                <a:sym typeface="Clear Sans"/>
              </a:rPr>
              <a:t>SELECT Kh.TenKhachHang, CSDK.ChiSo</a:t>
            </a:r>
          </a:p>
          <a:p>
            <a:pPr algn="l">
              <a:lnSpc>
                <a:spcPts val="4411"/>
              </a:lnSpc>
              <a:spcBef>
                <a:spcPct val="0"/>
              </a:spcBef>
            </a:pPr>
            <a:r>
              <a:rPr lang="en-US" sz="3586">
                <a:solidFill>
                  <a:srgbClr val="000000"/>
                </a:solidFill>
                <a:latin typeface="Clear Sans"/>
                <a:ea typeface="Clear Sans"/>
                <a:cs typeface="Clear Sans"/>
                <a:sym typeface="Clear Sans"/>
              </a:rPr>
              <a:t>FROM ChiSoDienKe CSDK</a:t>
            </a:r>
          </a:p>
          <a:p>
            <a:pPr algn="l">
              <a:lnSpc>
                <a:spcPts val="4411"/>
              </a:lnSpc>
              <a:spcBef>
                <a:spcPct val="0"/>
              </a:spcBef>
            </a:pPr>
            <a:r>
              <a:rPr lang="en-US" sz="3586">
                <a:solidFill>
                  <a:srgbClr val="000000"/>
                </a:solidFill>
                <a:latin typeface="Clear Sans"/>
                <a:ea typeface="Clear Sans"/>
                <a:cs typeface="Clear Sans"/>
                <a:sym typeface="Clear Sans"/>
              </a:rPr>
              <a:t>JOIN DienKe DK ON CSDK.SoDienKe = DK.SoDienKe</a:t>
            </a:r>
          </a:p>
          <a:p>
            <a:pPr algn="l">
              <a:lnSpc>
                <a:spcPts val="4411"/>
              </a:lnSpc>
              <a:spcBef>
                <a:spcPct val="0"/>
              </a:spcBef>
            </a:pPr>
            <a:r>
              <a:rPr lang="en-US" sz="3586">
                <a:solidFill>
                  <a:srgbClr val="000000"/>
                </a:solidFill>
                <a:latin typeface="Clear Sans"/>
                <a:ea typeface="Clear Sans"/>
                <a:cs typeface="Clear Sans"/>
                <a:sym typeface="Clear Sans"/>
              </a:rPr>
              <a:t>JOIN KhachHang Kh ON DK.MaKhachHang = Kh.MaKhachHang</a:t>
            </a:r>
          </a:p>
          <a:p>
            <a:pPr algn="l">
              <a:lnSpc>
                <a:spcPts val="4411"/>
              </a:lnSpc>
              <a:spcBef>
                <a:spcPct val="0"/>
              </a:spcBef>
            </a:pPr>
            <a:r>
              <a:rPr lang="en-US" sz="3586">
                <a:solidFill>
                  <a:srgbClr val="000000"/>
                </a:solidFill>
                <a:latin typeface="Clear Sans"/>
                <a:ea typeface="Clear Sans"/>
                <a:cs typeface="Clear Sans"/>
                <a:sym typeface="Clear Sans"/>
              </a:rPr>
              <a:t>WHERE CSDK.ThoiGianGhi = '2025-01-01' AND CSDK.ChiSo &gt; 1000</a:t>
            </a:r>
          </a:p>
          <a:p>
            <a:pPr algn="l">
              <a:lnSpc>
                <a:spcPts val="4411"/>
              </a:lnSpc>
              <a:spcBef>
                <a:spcPct val="0"/>
              </a:spcBef>
            </a:pPr>
            <a:r>
              <a:rPr lang="en-US" sz="3586" b="1">
                <a:solidFill>
                  <a:srgbClr val="000000"/>
                </a:solidFill>
                <a:latin typeface="Clear Sans Bold"/>
                <a:ea typeface="Clear Sans Bold"/>
                <a:cs typeface="Clear Sans Bold"/>
                <a:sym typeface="Clear Sans Bold"/>
              </a:rPr>
              <a:t>2. Xóa các khách hàng ở Quận 7</a:t>
            </a:r>
          </a:p>
          <a:p>
            <a:pPr algn="l">
              <a:lnSpc>
                <a:spcPts val="4411"/>
              </a:lnSpc>
              <a:spcBef>
                <a:spcPct val="0"/>
              </a:spcBef>
            </a:pPr>
            <a:r>
              <a:rPr lang="en-US" sz="3586">
                <a:solidFill>
                  <a:srgbClr val="000000"/>
                </a:solidFill>
                <a:latin typeface="Clear Sans"/>
                <a:ea typeface="Clear Sans"/>
                <a:cs typeface="Clear Sans"/>
                <a:sym typeface="Clear Sans"/>
              </a:rPr>
              <a:t>DELETE FROM KhachHang</a:t>
            </a:r>
          </a:p>
          <a:p>
            <a:pPr algn="l">
              <a:lnSpc>
                <a:spcPts val="4411"/>
              </a:lnSpc>
              <a:spcBef>
                <a:spcPct val="0"/>
              </a:spcBef>
            </a:pPr>
            <a:r>
              <a:rPr lang="en-US" sz="3586">
                <a:solidFill>
                  <a:srgbClr val="000000"/>
                </a:solidFill>
                <a:latin typeface="Clear Sans"/>
                <a:ea typeface="Clear Sans"/>
                <a:cs typeface="Clear Sans"/>
                <a:sym typeface="Clear Sans"/>
              </a:rPr>
              <a:t>WHERE DiaChi LIKE N'%Quận 7%'</a:t>
            </a:r>
          </a:p>
          <a:p>
            <a:pPr algn="l">
              <a:lnSpc>
                <a:spcPts val="2812"/>
              </a:lnSpc>
              <a:spcBef>
                <a:spcPct val="0"/>
              </a:spcBef>
            </a:pPr>
            <a:endParaRPr lang="en-US" sz="3586">
              <a:solidFill>
                <a:srgbClr val="000000"/>
              </a:solidFill>
              <a:latin typeface="Clear Sans"/>
              <a:ea typeface="Clear Sans"/>
              <a:cs typeface="Clear Sans"/>
              <a:sym typeface="Clear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D6E0EB"/>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81</a:t>
            </a:r>
          </a:p>
        </p:txBody>
      </p:sp>
      <p:sp>
        <p:nvSpPr>
          <p:cNvPr id="3" name="TextBox 3"/>
          <p:cNvSpPr txBox="1"/>
          <p:nvPr/>
        </p:nvSpPr>
        <p:spPr>
          <a:xfrm>
            <a:off x="0" y="-19050"/>
            <a:ext cx="13748885" cy="985266"/>
          </a:xfrm>
          <a:prstGeom prst="rect">
            <a:avLst/>
          </a:prstGeom>
        </p:spPr>
        <p:txBody>
          <a:bodyPr lIns="0" tIns="0" rIns="0" bIns="0" rtlCol="0" anchor="t">
            <a:spAutoFit/>
          </a:bodyPr>
          <a:lstStyle/>
          <a:p>
            <a:pPr algn="ctr">
              <a:lnSpc>
                <a:spcPts val="7871"/>
              </a:lnSpc>
              <a:spcBef>
                <a:spcPct val="0"/>
              </a:spcBef>
            </a:pPr>
            <a:r>
              <a:rPr lang="en-US" sz="6399" b="1">
                <a:solidFill>
                  <a:srgbClr val="000000"/>
                </a:solidFill>
                <a:latin typeface="Clear Sans Bold"/>
                <a:ea typeface="Clear Sans Bold"/>
                <a:cs typeface="Clear Sans Bold"/>
                <a:sym typeface="Clear Sans Bold"/>
              </a:rPr>
              <a:t>Ngô Ngọc Phương Trinh-23676741</a:t>
            </a:r>
          </a:p>
        </p:txBody>
      </p:sp>
      <p:sp>
        <p:nvSpPr>
          <p:cNvPr id="4" name="TextBox 4"/>
          <p:cNvSpPr txBox="1"/>
          <p:nvPr/>
        </p:nvSpPr>
        <p:spPr>
          <a:xfrm>
            <a:off x="895607" y="1773932"/>
            <a:ext cx="15180161" cy="5938876"/>
          </a:xfrm>
          <a:prstGeom prst="rect">
            <a:avLst/>
          </a:prstGeom>
        </p:spPr>
        <p:txBody>
          <a:bodyPr lIns="0" tIns="0" rIns="0" bIns="0" rtlCol="0" anchor="t">
            <a:spAutoFit/>
          </a:bodyPr>
          <a:lstStyle/>
          <a:p>
            <a:pPr algn="l">
              <a:lnSpc>
                <a:spcPts val="4923"/>
              </a:lnSpc>
              <a:spcBef>
                <a:spcPct val="0"/>
              </a:spcBef>
            </a:pPr>
            <a:r>
              <a:rPr lang="en-US" sz="4002" b="1">
                <a:solidFill>
                  <a:srgbClr val="000000"/>
                </a:solidFill>
                <a:latin typeface="Clear Sans Bold"/>
                <a:ea typeface="Clear Sans Bold"/>
                <a:cs typeface="Clear Sans Bold"/>
                <a:sym typeface="Clear Sans Bold"/>
              </a:rPr>
              <a:t>3. Cập nhật số điện thoại của khách hàng "Trần Thị B"</a:t>
            </a:r>
          </a:p>
          <a:p>
            <a:pPr algn="l">
              <a:lnSpc>
                <a:spcPts val="4923"/>
              </a:lnSpc>
              <a:spcBef>
                <a:spcPct val="0"/>
              </a:spcBef>
            </a:pPr>
            <a:r>
              <a:rPr lang="en-US" sz="4002">
                <a:solidFill>
                  <a:srgbClr val="000000"/>
                </a:solidFill>
                <a:latin typeface="Clear Sans"/>
                <a:ea typeface="Clear Sans"/>
                <a:cs typeface="Clear Sans"/>
                <a:sym typeface="Clear Sans"/>
              </a:rPr>
              <a:t>UPDATE KhachHang</a:t>
            </a:r>
          </a:p>
          <a:p>
            <a:pPr algn="l">
              <a:lnSpc>
                <a:spcPts val="4923"/>
              </a:lnSpc>
              <a:spcBef>
                <a:spcPct val="0"/>
              </a:spcBef>
            </a:pPr>
            <a:r>
              <a:rPr lang="en-US" sz="4002">
                <a:solidFill>
                  <a:srgbClr val="000000"/>
                </a:solidFill>
                <a:latin typeface="Clear Sans"/>
                <a:ea typeface="Clear Sans"/>
                <a:cs typeface="Clear Sans"/>
                <a:sym typeface="Clear Sans"/>
              </a:rPr>
              <a:t>SET SoDienThoai = '0468392768'</a:t>
            </a:r>
          </a:p>
          <a:p>
            <a:pPr algn="l">
              <a:lnSpc>
                <a:spcPts val="4923"/>
              </a:lnSpc>
              <a:spcBef>
                <a:spcPct val="0"/>
              </a:spcBef>
            </a:pPr>
            <a:r>
              <a:rPr lang="en-US" sz="4002">
                <a:solidFill>
                  <a:srgbClr val="000000"/>
                </a:solidFill>
                <a:latin typeface="Clear Sans"/>
                <a:ea typeface="Clear Sans"/>
                <a:cs typeface="Clear Sans"/>
                <a:sym typeface="Clear Sans"/>
              </a:rPr>
              <a:t>WHERE TenKhachHang = N'Trần Thị B'</a:t>
            </a:r>
          </a:p>
          <a:p>
            <a:pPr algn="l">
              <a:lnSpc>
                <a:spcPts val="4923"/>
              </a:lnSpc>
              <a:spcBef>
                <a:spcPct val="0"/>
              </a:spcBef>
            </a:pPr>
            <a:r>
              <a:rPr lang="en-US" sz="4002" b="1">
                <a:solidFill>
                  <a:srgbClr val="000000"/>
                </a:solidFill>
                <a:latin typeface="Clear Sans Bold"/>
                <a:ea typeface="Clear Sans Bold"/>
                <a:cs typeface="Clear Sans Bold"/>
                <a:sym typeface="Clear Sans Bold"/>
              </a:rPr>
              <a:t>4. Thống kê số lượng điện kế của từng khách hàng.</a:t>
            </a:r>
          </a:p>
          <a:p>
            <a:pPr algn="l">
              <a:lnSpc>
                <a:spcPts val="4923"/>
              </a:lnSpc>
              <a:spcBef>
                <a:spcPct val="0"/>
              </a:spcBef>
            </a:pPr>
            <a:r>
              <a:rPr lang="en-US" sz="4002">
                <a:solidFill>
                  <a:srgbClr val="000000"/>
                </a:solidFill>
                <a:latin typeface="Clear Sans"/>
                <a:ea typeface="Clear Sans"/>
                <a:cs typeface="Clear Sans"/>
                <a:sym typeface="Clear Sans"/>
              </a:rPr>
              <a:t>SELECT Kh.TenKhachHang, COUNT(DK.SoDienKe) AS SoDienKe</a:t>
            </a:r>
          </a:p>
          <a:p>
            <a:pPr algn="l">
              <a:lnSpc>
                <a:spcPts val="4923"/>
              </a:lnSpc>
              <a:spcBef>
                <a:spcPct val="0"/>
              </a:spcBef>
            </a:pPr>
            <a:r>
              <a:rPr lang="en-US" sz="4002">
                <a:solidFill>
                  <a:srgbClr val="000000"/>
                </a:solidFill>
                <a:latin typeface="Clear Sans"/>
                <a:ea typeface="Clear Sans"/>
                <a:cs typeface="Clear Sans"/>
                <a:sym typeface="Clear Sans"/>
              </a:rPr>
              <a:t>FROM KhachHang Kh</a:t>
            </a:r>
          </a:p>
          <a:p>
            <a:pPr algn="l">
              <a:lnSpc>
                <a:spcPts val="4923"/>
              </a:lnSpc>
              <a:spcBef>
                <a:spcPct val="0"/>
              </a:spcBef>
            </a:pPr>
            <a:r>
              <a:rPr lang="en-US" sz="4002">
                <a:solidFill>
                  <a:srgbClr val="000000"/>
                </a:solidFill>
                <a:latin typeface="Clear Sans"/>
                <a:ea typeface="Clear Sans"/>
                <a:cs typeface="Clear Sans"/>
                <a:sym typeface="Clear Sans"/>
              </a:rPr>
              <a:t>JOIN DienKe DK ON Kh.MaKhachHang = DK.MaKhachHang</a:t>
            </a:r>
          </a:p>
          <a:p>
            <a:pPr algn="l">
              <a:lnSpc>
                <a:spcPts val="4923"/>
              </a:lnSpc>
              <a:spcBef>
                <a:spcPct val="0"/>
              </a:spcBef>
            </a:pPr>
            <a:r>
              <a:rPr lang="en-US" sz="4002">
                <a:solidFill>
                  <a:srgbClr val="000000"/>
                </a:solidFill>
                <a:latin typeface="Clear Sans"/>
                <a:ea typeface="Clear Sans"/>
                <a:cs typeface="Clear Sans"/>
                <a:sym typeface="Clear Sans"/>
              </a:rPr>
              <a:t>GROUP BY Kh.TenKhachHang</a:t>
            </a:r>
          </a:p>
          <a:p>
            <a:pPr algn="l">
              <a:lnSpc>
                <a:spcPts val="3138"/>
              </a:lnSpc>
              <a:spcBef>
                <a:spcPct val="0"/>
              </a:spcBef>
            </a:pPr>
            <a:endParaRPr lang="en-US" sz="4002">
              <a:solidFill>
                <a:srgbClr val="000000"/>
              </a:solidFill>
              <a:latin typeface="Clear Sans"/>
              <a:ea typeface="Clear Sans"/>
              <a:cs typeface="Clear Sans"/>
              <a:sym typeface="Clear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D6E0EB"/>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82</a:t>
            </a:r>
          </a:p>
        </p:txBody>
      </p:sp>
      <p:sp>
        <p:nvSpPr>
          <p:cNvPr id="3" name="TextBox 3"/>
          <p:cNvSpPr txBox="1"/>
          <p:nvPr/>
        </p:nvSpPr>
        <p:spPr>
          <a:xfrm>
            <a:off x="0" y="-19050"/>
            <a:ext cx="13748885" cy="985266"/>
          </a:xfrm>
          <a:prstGeom prst="rect">
            <a:avLst/>
          </a:prstGeom>
        </p:spPr>
        <p:txBody>
          <a:bodyPr lIns="0" tIns="0" rIns="0" bIns="0" rtlCol="0" anchor="t">
            <a:spAutoFit/>
          </a:bodyPr>
          <a:lstStyle/>
          <a:p>
            <a:pPr algn="ctr">
              <a:lnSpc>
                <a:spcPts val="7871"/>
              </a:lnSpc>
              <a:spcBef>
                <a:spcPct val="0"/>
              </a:spcBef>
            </a:pPr>
            <a:r>
              <a:rPr lang="en-US" sz="6399" b="1">
                <a:solidFill>
                  <a:srgbClr val="000000"/>
                </a:solidFill>
                <a:latin typeface="Clear Sans Bold"/>
                <a:ea typeface="Clear Sans Bold"/>
                <a:cs typeface="Clear Sans Bold"/>
                <a:sym typeface="Clear Sans Bold"/>
              </a:rPr>
              <a:t>Dương Huỳnh Ngọc Trâm-23693311</a:t>
            </a:r>
          </a:p>
        </p:txBody>
      </p:sp>
      <p:sp>
        <p:nvSpPr>
          <p:cNvPr id="4" name="TextBox 4"/>
          <p:cNvSpPr txBox="1"/>
          <p:nvPr/>
        </p:nvSpPr>
        <p:spPr>
          <a:xfrm>
            <a:off x="895607" y="1773932"/>
            <a:ext cx="15180161" cy="7817064"/>
          </a:xfrm>
          <a:prstGeom prst="rect">
            <a:avLst/>
          </a:prstGeom>
        </p:spPr>
        <p:txBody>
          <a:bodyPr lIns="0" tIns="0" rIns="0" bIns="0" rtlCol="0" anchor="t">
            <a:spAutoFit/>
          </a:bodyPr>
          <a:lstStyle/>
          <a:p>
            <a:pPr algn="l">
              <a:lnSpc>
                <a:spcPts val="4923"/>
              </a:lnSpc>
              <a:spcBef>
                <a:spcPct val="0"/>
              </a:spcBef>
            </a:pPr>
            <a:r>
              <a:rPr lang="en-US" sz="4002" b="1">
                <a:solidFill>
                  <a:srgbClr val="000000"/>
                </a:solidFill>
                <a:latin typeface="Clear Sans Bold"/>
                <a:ea typeface="Clear Sans Bold"/>
                <a:cs typeface="Clear Sans Bold"/>
                <a:sym typeface="Clear Sans Bold"/>
              </a:rPr>
              <a:t>1. Tìm những trạm điện có nhiều hơn 5 điện kế được lắp đặt</a:t>
            </a:r>
          </a:p>
          <a:p>
            <a:pPr algn="l">
              <a:lnSpc>
                <a:spcPts val="4923"/>
              </a:lnSpc>
              <a:spcBef>
                <a:spcPct val="0"/>
              </a:spcBef>
            </a:pPr>
            <a:r>
              <a:rPr lang="en-US" sz="4002">
                <a:solidFill>
                  <a:srgbClr val="000000"/>
                </a:solidFill>
                <a:latin typeface="Clear Sans"/>
                <a:ea typeface="Clear Sans"/>
                <a:cs typeface="Clear Sans"/>
                <a:sym typeface="Clear Sans"/>
              </a:rPr>
              <a:t>SELECT TENTRAM, COUNT(*) AS SoDienKe</a:t>
            </a:r>
          </a:p>
          <a:p>
            <a:pPr algn="l">
              <a:lnSpc>
                <a:spcPts val="4923"/>
              </a:lnSpc>
              <a:spcBef>
                <a:spcPct val="0"/>
              </a:spcBef>
            </a:pPr>
            <a:r>
              <a:rPr lang="en-US" sz="4002">
                <a:solidFill>
                  <a:srgbClr val="000000"/>
                </a:solidFill>
                <a:latin typeface="Clear Sans"/>
                <a:ea typeface="Clear Sans"/>
                <a:cs typeface="Clear Sans"/>
                <a:sym typeface="Clear Sans"/>
              </a:rPr>
              <a:t>FROM DIENKE</a:t>
            </a:r>
          </a:p>
          <a:p>
            <a:pPr algn="l">
              <a:lnSpc>
                <a:spcPts val="4923"/>
              </a:lnSpc>
              <a:spcBef>
                <a:spcPct val="0"/>
              </a:spcBef>
            </a:pPr>
            <a:r>
              <a:rPr lang="en-US" sz="4002">
                <a:solidFill>
                  <a:srgbClr val="000000"/>
                </a:solidFill>
                <a:latin typeface="Clear Sans"/>
                <a:ea typeface="Clear Sans"/>
                <a:cs typeface="Clear Sans"/>
                <a:sym typeface="Clear Sans"/>
              </a:rPr>
              <a:t>GROUP BY TENTRAM</a:t>
            </a:r>
          </a:p>
          <a:p>
            <a:pPr algn="l">
              <a:lnSpc>
                <a:spcPts val="4923"/>
              </a:lnSpc>
              <a:spcBef>
                <a:spcPct val="0"/>
              </a:spcBef>
            </a:pPr>
            <a:r>
              <a:rPr lang="en-US" sz="4002">
                <a:solidFill>
                  <a:srgbClr val="000000"/>
                </a:solidFill>
                <a:latin typeface="Clear Sans"/>
                <a:ea typeface="Clear Sans"/>
                <a:cs typeface="Clear Sans"/>
                <a:sym typeface="Clear Sans"/>
              </a:rPr>
              <a:t>HAVING COUNT(*) &gt; 5</a:t>
            </a:r>
          </a:p>
          <a:p>
            <a:pPr algn="l">
              <a:lnSpc>
                <a:spcPts val="4923"/>
              </a:lnSpc>
              <a:spcBef>
                <a:spcPct val="0"/>
              </a:spcBef>
            </a:pPr>
            <a:r>
              <a:rPr lang="en-US" sz="4002" b="1">
                <a:solidFill>
                  <a:srgbClr val="000000"/>
                </a:solidFill>
                <a:latin typeface="Clear Sans Bold"/>
                <a:ea typeface="Clear Sans Bold"/>
                <a:cs typeface="Clear Sans Bold"/>
                <a:sym typeface="Clear Sans Bold"/>
              </a:rPr>
              <a:t>2.Cho biết mỗi khách hàng có bao nhiêu kỳ ghi chỉ số điện</a:t>
            </a:r>
          </a:p>
          <a:p>
            <a:pPr algn="l">
              <a:lnSpc>
                <a:spcPts val="4923"/>
              </a:lnSpc>
              <a:spcBef>
                <a:spcPct val="0"/>
              </a:spcBef>
            </a:pPr>
            <a:r>
              <a:rPr lang="en-US" sz="4002" b="1">
                <a:solidFill>
                  <a:srgbClr val="000000"/>
                </a:solidFill>
                <a:latin typeface="Clear Sans Bold"/>
                <a:ea typeface="Clear Sans Bold"/>
                <a:cs typeface="Clear Sans Bold"/>
                <a:sym typeface="Clear Sans Bold"/>
              </a:rPr>
              <a:t>SELECT KH.TENKHACHHANG, COUNT(CSD.THOIGIANGHI) AS SoLanGhiChiSo</a:t>
            </a:r>
          </a:p>
          <a:p>
            <a:pPr algn="l">
              <a:lnSpc>
                <a:spcPts val="4923"/>
              </a:lnSpc>
              <a:spcBef>
                <a:spcPct val="0"/>
              </a:spcBef>
            </a:pPr>
            <a:r>
              <a:rPr lang="en-US" sz="4002">
                <a:solidFill>
                  <a:srgbClr val="000000"/>
                </a:solidFill>
                <a:latin typeface="Clear Sans"/>
                <a:ea typeface="Clear Sans"/>
                <a:cs typeface="Clear Sans"/>
                <a:sym typeface="Clear Sans"/>
              </a:rPr>
              <a:t>FROM KHACHHANG KH</a:t>
            </a:r>
          </a:p>
          <a:p>
            <a:pPr algn="l">
              <a:lnSpc>
                <a:spcPts val="4923"/>
              </a:lnSpc>
              <a:spcBef>
                <a:spcPct val="0"/>
              </a:spcBef>
            </a:pPr>
            <a:r>
              <a:rPr lang="en-US" sz="4002">
                <a:solidFill>
                  <a:srgbClr val="000000"/>
                </a:solidFill>
                <a:latin typeface="Clear Sans"/>
                <a:ea typeface="Clear Sans"/>
                <a:cs typeface="Clear Sans"/>
                <a:sym typeface="Clear Sans"/>
              </a:rPr>
              <a:t>JOIN DIENKE DK ON KH.MAKHACHHANG = DK.MAKHACHHANG</a:t>
            </a:r>
          </a:p>
          <a:p>
            <a:pPr algn="l">
              <a:lnSpc>
                <a:spcPts val="4923"/>
              </a:lnSpc>
              <a:spcBef>
                <a:spcPct val="0"/>
              </a:spcBef>
            </a:pPr>
            <a:r>
              <a:rPr lang="en-US" sz="4002">
                <a:solidFill>
                  <a:srgbClr val="000000"/>
                </a:solidFill>
                <a:latin typeface="Clear Sans"/>
                <a:ea typeface="Clear Sans"/>
                <a:cs typeface="Clear Sans"/>
                <a:sym typeface="Clear Sans"/>
              </a:rPr>
              <a:t>JOIN CHISODIENKE CSD ON DK.SODIENKE = CSD.SODIENKE</a:t>
            </a:r>
          </a:p>
          <a:p>
            <a:pPr algn="l">
              <a:lnSpc>
                <a:spcPts val="4923"/>
              </a:lnSpc>
              <a:spcBef>
                <a:spcPct val="0"/>
              </a:spcBef>
            </a:pPr>
            <a:r>
              <a:rPr lang="en-US" sz="4002">
                <a:solidFill>
                  <a:srgbClr val="000000"/>
                </a:solidFill>
                <a:latin typeface="Clear Sans"/>
                <a:ea typeface="Clear Sans"/>
                <a:cs typeface="Clear Sans"/>
                <a:sym typeface="Clear Sans"/>
              </a:rPr>
              <a:t>GROUP BY KH.TENKHACHHANG</a:t>
            </a:r>
          </a:p>
          <a:p>
            <a:pPr algn="l">
              <a:lnSpc>
                <a:spcPts val="3138"/>
              </a:lnSpc>
              <a:spcBef>
                <a:spcPct val="0"/>
              </a:spcBef>
            </a:pPr>
            <a:endParaRPr lang="en-US" sz="4002">
              <a:solidFill>
                <a:srgbClr val="000000"/>
              </a:solidFill>
              <a:latin typeface="Clear Sans"/>
              <a:ea typeface="Clear Sans"/>
              <a:cs typeface="Clear Sans"/>
              <a:sym typeface="Clear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D6E0EB"/>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83</a:t>
            </a:r>
          </a:p>
        </p:txBody>
      </p:sp>
      <p:sp>
        <p:nvSpPr>
          <p:cNvPr id="3" name="TextBox 3"/>
          <p:cNvSpPr txBox="1"/>
          <p:nvPr/>
        </p:nvSpPr>
        <p:spPr>
          <a:xfrm>
            <a:off x="0" y="-19050"/>
            <a:ext cx="13748885" cy="985266"/>
          </a:xfrm>
          <a:prstGeom prst="rect">
            <a:avLst/>
          </a:prstGeom>
        </p:spPr>
        <p:txBody>
          <a:bodyPr lIns="0" tIns="0" rIns="0" bIns="0" rtlCol="0" anchor="t">
            <a:spAutoFit/>
          </a:bodyPr>
          <a:lstStyle/>
          <a:p>
            <a:pPr algn="ctr">
              <a:lnSpc>
                <a:spcPts val="7871"/>
              </a:lnSpc>
              <a:spcBef>
                <a:spcPct val="0"/>
              </a:spcBef>
            </a:pPr>
            <a:r>
              <a:rPr lang="en-US" sz="6399" b="1">
                <a:solidFill>
                  <a:srgbClr val="000000"/>
                </a:solidFill>
                <a:latin typeface="Clear Sans Bold"/>
                <a:ea typeface="Clear Sans Bold"/>
                <a:cs typeface="Clear Sans Bold"/>
                <a:sym typeface="Clear Sans Bold"/>
              </a:rPr>
              <a:t>Dương Huỳnh Ngọc Trâm-23693311</a:t>
            </a:r>
          </a:p>
        </p:txBody>
      </p:sp>
      <p:sp>
        <p:nvSpPr>
          <p:cNvPr id="4" name="TextBox 4"/>
          <p:cNvSpPr txBox="1"/>
          <p:nvPr/>
        </p:nvSpPr>
        <p:spPr>
          <a:xfrm>
            <a:off x="1028700" y="956691"/>
            <a:ext cx="15180161" cy="9448696"/>
          </a:xfrm>
          <a:prstGeom prst="rect">
            <a:avLst/>
          </a:prstGeom>
        </p:spPr>
        <p:txBody>
          <a:bodyPr lIns="0" tIns="0" rIns="0" bIns="0" rtlCol="0" anchor="t">
            <a:spAutoFit/>
          </a:bodyPr>
          <a:lstStyle/>
          <a:p>
            <a:pPr algn="l">
              <a:lnSpc>
                <a:spcPts val="4185"/>
              </a:lnSpc>
              <a:spcBef>
                <a:spcPct val="0"/>
              </a:spcBef>
            </a:pPr>
            <a:r>
              <a:rPr lang="en-US" sz="3402" b="1">
                <a:solidFill>
                  <a:srgbClr val="000000"/>
                </a:solidFill>
                <a:latin typeface="Clear Sans Bold"/>
                <a:ea typeface="Clear Sans Bold"/>
                <a:cs typeface="Clear Sans Bold"/>
                <a:sym typeface="Clear Sans Bold"/>
              </a:rPr>
              <a:t>3. Tìm nhân viên có tổng chỉ số ghi được cao nhất</a:t>
            </a:r>
          </a:p>
          <a:p>
            <a:pPr algn="l">
              <a:lnSpc>
                <a:spcPts val="3816"/>
              </a:lnSpc>
              <a:spcBef>
                <a:spcPct val="0"/>
              </a:spcBef>
            </a:pPr>
            <a:r>
              <a:rPr lang="en-US" sz="3102">
                <a:solidFill>
                  <a:srgbClr val="000000"/>
                </a:solidFill>
                <a:latin typeface="Clear Sans"/>
                <a:ea typeface="Clear Sans"/>
                <a:cs typeface="Clear Sans"/>
                <a:sym typeface="Clear Sans"/>
              </a:rPr>
              <a:t>SELECT TENNHANVIEN</a:t>
            </a:r>
          </a:p>
          <a:p>
            <a:pPr algn="l">
              <a:lnSpc>
                <a:spcPts val="3816"/>
              </a:lnSpc>
              <a:spcBef>
                <a:spcPct val="0"/>
              </a:spcBef>
            </a:pPr>
            <a:r>
              <a:rPr lang="en-US" sz="3102">
                <a:solidFill>
                  <a:srgbClr val="000000"/>
                </a:solidFill>
                <a:latin typeface="Clear Sans"/>
                <a:ea typeface="Clear Sans"/>
                <a:cs typeface="Clear Sans"/>
                <a:sym typeface="Clear Sans"/>
              </a:rPr>
              <a:t>FROM CHISODIENKE</a:t>
            </a:r>
          </a:p>
          <a:p>
            <a:pPr algn="l">
              <a:lnSpc>
                <a:spcPts val="3816"/>
              </a:lnSpc>
              <a:spcBef>
                <a:spcPct val="0"/>
              </a:spcBef>
            </a:pPr>
            <a:r>
              <a:rPr lang="en-US" sz="3102">
                <a:solidFill>
                  <a:srgbClr val="000000"/>
                </a:solidFill>
                <a:latin typeface="Clear Sans"/>
                <a:ea typeface="Clear Sans"/>
                <a:cs typeface="Clear Sans"/>
                <a:sym typeface="Clear Sans"/>
              </a:rPr>
              <a:t>GROUP BY TENNHANVIEN</a:t>
            </a:r>
          </a:p>
          <a:p>
            <a:pPr algn="l">
              <a:lnSpc>
                <a:spcPts val="3816"/>
              </a:lnSpc>
              <a:spcBef>
                <a:spcPct val="0"/>
              </a:spcBef>
            </a:pPr>
            <a:r>
              <a:rPr lang="en-US" sz="3102">
                <a:solidFill>
                  <a:srgbClr val="000000"/>
                </a:solidFill>
                <a:latin typeface="Clear Sans"/>
                <a:ea typeface="Clear Sans"/>
                <a:cs typeface="Clear Sans"/>
                <a:sym typeface="Clear Sans"/>
              </a:rPr>
              <a:t>HAVING SUM(CHISO) = (</a:t>
            </a:r>
          </a:p>
          <a:p>
            <a:pPr algn="l">
              <a:lnSpc>
                <a:spcPts val="3816"/>
              </a:lnSpc>
              <a:spcBef>
                <a:spcPct val="0"/>
              </a:spcBef>
            </a:pPr>
            <a:r>
              <a:rPr lang="en-US" sz="3102">
                <a:solidFill>
                  <a:srgbClr val="000000"/>
                </a:solidFill>
                <a:latin typeface="Clear Sans"/>
                <a:ea typeface="Clear Sans"/>
                <a:cs typeface="Clear Sans"/>
                <a:sym typeface="Clear Sans"/>
              </a:rPr>
              <a:t>   SELECT MAX(TongChiSo)</a:t>
            </a:r>
          </a:p>
          <a:p>
            <a:pPr algn="l">
              <a:lnSpc>
                <a:spcPts val="3816"/>
              </a:lnSpc>
              <a:spcBef>
                <a:spcPct val="0"/>
              </a:spcBef>
            </a:pPr>
            <a:r>
              <a:rPr lang="en-US" sz="3102">
                <a:solidFill>
                  <a:srgbClr val="000000"/>
                </a:solidFill>
                <a:latin typeface="Clear Sans"/>
                <a:ea typeface="Clear Sans"/>
                <a:cs typeface="Clear Sans"/>
                <a:sym typeface="Clear Sans"/>
              </a:rPr>
              <a:t>   FROM (</a:t>
            </a:r>
          </a:p>
          <a:p>
            <a:pPr algn="l">
              <a:lnSpc>
                <a:spcPts val="3816"/>
              </a:lnSpc>
              <a:spcBef>
                <a:spcPct val="0"/>
              </a:spcBef>
            </a:pPr>
            <a:r>
              <a:rPr lang="en-US" sz="3102">
                <a:solidFill>
                  <a:srgbClr val="000000"/>
                </a:solidFill>
                <a:latin typeface="Clear Sans"/>
                <a:ea typeface="Clear Sans"/>
                <a:cs typeface="Clear Sans"/>
                <a:sym typeface="Clear Sans"/>
              </a:rPr>
              <a:t>       SELECT TENNHANVIEN, SUM(CHISO) AS TongChiSo</a:t>
            </a:r>
          </a:p>
          <a:p>
            <a:pPr algn="l">
              <a:lnSpc>
                <a:spcPts val="3816"/>
              </a:lnSpc>
              <a:spcBef>
                <a:spcPct val="0"/>
              </a:spcBef>
            </a:pPr>
            <a:r>
              <a:rPr lang="en-US" sz="3102">
                <a:solidFill>
                  <a:srgbClr val="000000"/>
                </a:solidFill>
                <a:latin typeface="Clear Sans"/>
                <a:ea typeface="Clear Sans"/>
                <a:cs typeface="Clear Sans"/>
                <a:sym typeface="Clear Sans"/>
              </a:rPr>
              <a:t>       FROM CHISODIENKE</a:t>
            </a:r>
          </a:p>
          <a:p>
            <a:pPr algn="l">
              <a:lnSpc>
                <a:spcPts val="3816"/>
              </a:lnSpc>
              <a:spcBef>
                <a:spcPct val="0"/>
              </a:spcBef>
            </a:pPr>
            <a:r>
              <a:rPr lang="en-US" sz="3102">
                <a:solidFill>
                  <a:srgbClr val="000000"/>
                </a:solidFill>
                <a:latin typeface="Clear Sans"/>
                <a:ea typeface="Clear Sans"/>
                <a:cs typeface="Clear Sans"/>
                <a:sym typeface="Clear Sans"/>
              </a:rPr>
              <a:t>       GROUP BY TENNHANVIEN</a:t>
            </a:r>
          </a:p>
          <a:p>
            <a:pPr algn="l">
              <a:lnSpc>
                <a:spcPts val="3816"/>
              </a:lnSpc>
              <a:spcBef>
                <a:spcPct val="0"/>
              </a:spcBef>
            </a:pPr>
            <a:r>
              <a:rPr lang="en-US" sz="3102">
                <a:solidFill>
                  <a:srgbClr val="000000"/>
                </a:solidFill>
                <a:latin typeface="Clear Sans"/>
                <a:ea typeface="Clear Sans"/>
                <a:cs typeface="Clear Sans"/>
                <a:sym typeface="Clear Sans"/>
              </a:rPr>
              <a:t>   ) AS BangPhu)</a:t>
            </a:r>
          </a:p>
          <a:p>
            <a:pPr algn="l">
              <a:lnSpc>
                <a:spcPts val="4185"/>
              </a:lnSpc>
              <a:spcBef>
                <a:spcPct val="0"/>
              </a:spcBef>
            </a:pPr>
            <a:r>
              <a:rPr lang="en-US" sz="3402" b="1">
                <a:solidFill>
                  <a:srgbClr val="000000"/>
                </a:solidFill>
                <a:latin typeface="Clear Sans Bold"/>
                <a:ea typeface="Clear Sans Bold"/>
                <a:cs typeface="Clear Sans Bold"/>
                <a:sym typeface="Clear Sans Bold"/>
              </a:rPr>
              <a:t>4. Danh sách các khách hàng có chỉ số điện tăng bất thường (trên 500) ở bất kỳ lần ghi nào</a:t>
            </a:r>
          </a:p>
          <a:p>
            <a:pPr algn="l">
              <a:lnSpc>
                <a:spcPts val="3816"/>
              </a:lnSpc>
              <a:spcBef>
                <a:spcPct val="0"/>
              </a:spcBef>
            </a:pPr>
            <a:r>
              <a:rPr lang="en-US" sz="3102">
                <a:solidFill>
                  <a:srgbClr val="000000"/>
                </a:solidFill>
                <a:latin typeface="Clear Sans"/>
                <a:ea typeface="Clear Sans"/>
                <a:cs typeface="Clear Sans"/>
                <a:sym typeface="Clear Sans"/>
              </a:rPr>
              <a:t>SELECT DISTINCT KH.TENKHACHHANG</a:t>
            </a:r>
          </a:p>
          <a:p>
            <a:pPr algn="l">
              <a:lnSpc>
                <a:spcPts val="3816"/>
              </a:lnSpc>
              <a:spcBef>
                <a:spcPct val="0"/>
              </a:spcBef>
            </a:pPr>
            <a:r>
              <a:rPr lang="en-US" sz="3102">
                <a:solidFill>
                  <a:srgbClr val="000000"/>
                </a:solidFill>
                <a:latin typeface="Clear Sans"/>
                <a:ea typeface="Clear Sans"/>
                <a:cs typeface="Clear Sans"/>
                <a:sym typeface="Clear Sans"/>
              </a:rPr>
              <a:t>FROM KHACHHANG KH</a:t>
            </a:r>
          </a:p>
          <a:p>
            <a:pPr algn="l">
              <a:lnSpc>
                <a:spcPts val="3816"/>
              </a:lnSpc>
              <a:spcBef>
                <a:spcPct val="0"/>
              </a:spcBef>
            </a:pPr>
            <a:r>
              <a:rPr lang="en-US" sz="3102">
                <a:solidFill>
                  <a:srgbClr val="000000"/>
                </a:solidFill>
                <a:latin typeface="Clear Sans"/>
                <a:ea typeface="Clear Sans"/>
                <a:cs typeface="Clear Sans"/>
                <a:sym typeface="Clear Sans"/>
              </a:rPr>
              <a:t>JOIN DIENKE DK ON KH.MAKHACHHANG = DK.MAKHACHHANG</a:t>
            </a:r>
          </a:p>
          <a:p>
            <a:pPr algn="l">
              <a:lnSpc>
                <a:spcPts val="3816"/>
              </a:lnSpc>
              <a:spcBef>
                <a:spcPct val="0"/>
              </a:spcBef>
            </a:pPr>
            <a:r>
              <a:rPr lang="en-US" sz="3102">
                <a:solidFill>
                  <a:srgbClr val="000000"/>
                </a:solidFill>
                <a:latin typeface="Clear Sans"/>
                <a:ea typeface="Clear Sans"/>
                <a:cs typeface="Clear Sans"/>
                <a:sym typeface="Clear Sans"/>
              </a:rPr>
              <a:t>JOIN CHISODIENKE CSD ON DK.SODIENKE = CSD.SODIENKE</a:t>
            </a:r>
          </a:p>
          <a:p>
            <a:pPr algn="l">
              <a:lnSpc>
                <a:spcPts val="3816"/>
              </a:lnSpc>
              <a:spcBef>
                <a:spcPct val="0"/>
              </a:spcBef>
            </a:pPr>
            <a:r>
              <a:rPr lang="en-US" sz="3102">
                <a:solidFill>
                  <a:srgbClr val="000000"/>
                </a:solidFill>
                <a:latin typeface="Clear Sans"/>
                <a:ea typeface="Clear Sans"/>
                <a:cs typeface="Clear Sans"/>
                <a:sym typeface="Clear Sans"/>
              </a:rPr>
              <a:t>WHERE CSD.CHISO &gt; 500</a:t>
            </a:r>
          </a:p>
          <a:p>
            <a:pPr algn="l">
              <a:lnSpc>
                <a:spcPts val="3816"/>
              </a:lnSpc>
              <a:spcBef>
                <a:spcPct val="0"/>
              </a:spcBef>
            </a:pPr>
            <a:endParaRPr lang="en-US" sz="3102">
              <a:solidFill>
                <a:srgbClr val="000000"/>
              </a:solidFill>
              <a:latin typeface="Clear Sans"/>
              <a:ea typeface="Clear Sans"/>
              <a:cs typeface="Clear Sans"/>
              <a:sym typeface="Clear Sans"/>
            </a:endParaRPr>
          </a:p>
          <a:p>
            <a:pPr algn="l">
              <a:lnSpc>
                <a:spcPts val="2031"/>
              </a:lnSpc>
              <a:spcBef>
                <a:spcPct val="0"/>
              </a:spcBef>
            </a:pPr>
            <a:endParaRPr lang="en-US" sz="3102">
              <a:solidFill>
                <a:srgbClr val="000000"/>
              </a:solidFill>
              <a:latin typeface="Clear Sans"/>
              <a:ea typeface="Clear Sans"/>
              <a:cs typeface="Clear Sans"/>
              <a:sym typeface="Clear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sp>
      <p:grpSp>
        <p:nvGrpSpPr>
          <p:cNvPr id="3" name="Group 3"/>
          <p:cNvGrpSpPr/>
          <p:nvPr/>
        </p:nvGrpSpPr>
        <p:grpSpPr>
          <a:xfrm>
            <a:off x="0" y="5143500"/>
            <a:ext cx="18288000" cy="5143500"/>
            <a:chOff x="0" y="0"/>
            <a:chExt cx="4816593" cy="1354667"/>
          </a:xfrm>
        </p:grpSpPr>
        <p:sp>
          <p:nvSpPr>
            <p:cNvPr id="4" name="Freeform 4"/>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FFFFFF">
                <a:alpha val="90980"/>
              </a:srgbClr>
            </a:solidFill>
          </p:spPr>
        </p:sp>
        <p:sp>
          <p:nvSpPr>
            <p:cNvPr id="5" name="TextBox 5"/>
            <p:cNvSpPr txBox="1"/>
            <p:nvPr/>
          </p:nvSpPr>
          <p:spPr>
            <a:xfrm>
              <a:off x="0" y="-47625"/>
              <a:ext cx="4816593" cy="1402292"/>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4072171" y="5641711"/>
            <a:ext cx="10143658" cy="1375155"/>
          </a:xfrm>
          <a:prstGeom prst="rect">
            <a:avLst/>
          </a:prstGeom>
        </p:spPr>
        <p:txBody>
          <a:bodyPr lIns="0" tIns="0" rIns="0" bIns="0" rtlCol="0" anchor="t">
            <a:spAutoFit/>
          </a:bodyPr>
          <a:lstStyle/>
          <a:p>
            <a:pPr algn="ctr">
              <a:lnSpc>
                <a:spcPts val="11272"/>
              </a:lnSpc>
              <a:spcBef>
                <a:spcPct val="0"/>
              </a:spcBef>
            </a:pPr>
            <a:r>
              <a:rPr lang="en-US" sz="8051">
                <a:solidFill>
                  <a:srgbClr val="593C8F"/>
                </a:solidFill>
                <a:latin typeface="League Spartan"/>
                <a:ea typeface="League Spartan"/>
                <a:cs typeface="League Spartan"/>
                <a:sym typeface="League Spartan"/>
              </a:rPr>
              <a:t>THANK YOU</a:t>
            </a:r>
          </a:p>
        </p:txBody>
      </p:sp>
      <p:sp>
        <p:nvSpPr>
          <p:cNvPr id="7" name="AutoShape 7"/>
          <p:cNvSpPr/>
          <p:nvPr/>
        </p:nvSpPr>
        <p:spPr>
          <a:xfrm>
            <a:off x="5897880" y="6921616"/>
            <a:ext cx="6492240" cy="0"/>
          </a:xfrm>
          <a:prstGeom prst="line">
            <a:avLst/>
          </a:prstGeom>
          <a:ln w="38100" cap="flat">
            <a:solidFill>
              <a:srgbClr val="000000"/>
            </a:solidFill>
            <a:prstDash val="solid"/>
            <a:headEnd type="none" w="sm" len="sm"/>
            <a:tailEnd type="none" w="sm" len="sm"/>
          </a:ln>
        </p:spPr>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extBox 2"/>
          <p:cNvSpPr txBox="1"/>
          <p:nvPr/>
        </p:nvSpPr>
        <p:spPr>
          <a:xfrm>
            <a:off x="0" y="1009650"/>
            <a:ext cx="16908649" cy="1430173"/>
          </a:xfrm>
          <a:prstGeom prst="rect">
            <a:avLst/>
          </a:prstGeom>
        </p:spPr>
        <p:txBody>
          <a:bodyPr lIns="0" tIns="0" rIns="0" bIns="0" rtlCol="0" anchor="t">
            <a:spAutoFit/>
          </a:bodyPr>
          <a:lstStyle/>
          <a:p>
            <a:pPr algn="ctr">
              <a:lnSpc>
                <a:spcPts val="5690"/>
              </a:lnSpc>
              <a:spcBef>
                <a:spcPct val="0"/>
              </a:spcBef>
            </a:pPr>
            <a:r>
              <a:rPr lang="en-US" sz="4626">
                <a:solidFill>
                  <a:srgbClr val="000000"/>
                </a:solidFill>
                <a:latin typeface="Clear Sans"/>
                <a:ea typeface="Clear Sans"/>
                <a:cs typeface="Clear Sans"/>
                <a:sym typeface="Clear Sans"/>
              </a:rPr>
              <a:t>DIENKE(SODIENKE,MAKHACHHANG,TENTRAM,TENCHINHANH)</a:t>
            </a:r>
          </a:p>
          <a:p>
            <a:pPr algn="ctr">
              <a:lnSpc>
                <a:spcPts val="5690"/>
              </a:lnSpc>
              <a:spcBef>
                <a:spcPct val="0"/>
              </a:spcBef>
            </a:pPr>
            <a:endParaRPr lang="en-US" sz="4626">
              <a:solidFill>
                <a:srgbClr val="000000"/>
              </a:solidFill>
              <a:latin typeface="Clear Sans"/>
              <a:ea typeface="Clear Sans"/>
              <a:cs typeface="Clear Sans"/>
              <a:sym typeface="Clear Sans"/>
            </a:endParaRPr>
          </a:p>
        </p:txBody>
      </p:sp>
      <p:sp>
        <p:nvSpPr>
          <p:cNvPr id="3" name="TextBox 3"/>
          <p:cNvSpPr txBox="1"/>
          <p:nvPr/>
        </p:nvSpPr>
        <p:spPr>
          <a:xfrm>
            <a:off x="222972" y="1856378"/>
            <a:ext cx="7805810" cy="1430173"/>
          </a:xfrm>
          <a:prstGeom prst="rect">
            <a:avLst/>
          </a:prstGeom>
        </p:spPr>
        <p:txBody>
          <a:bodyPr lIns="0" tIns="0" rIns="0" bIns="0" rtlCol="0" anchor="t">
            <a:spAutoFit/>
          </a:bodyPr>
          <a:lstStyle/>
          <a:p>
            <a:pPr algn="ctr">
              <a:lnSpc>
                <a:spcPts val="5690"/>
              </a:lnSpc>
            </a:pPr>
            <a:r>
              <a:rPr lang="en-US" sz="4626">
                <a:solidFill>
                  <a:srgbClr val="000000"/>
                </a:solidFill>
                <a:latin typeface="Clear Sans"/>
                <a:ea typeface="Clear Sans"/>
                <a:cs typeface="Clear Sans"/>
                <a:sym typeface="Clear Sans"/>
              </a:rPr>
              <a:t>·Khóa chính (PK): SODIENKE</a:t>
            </a:r>
          </a:p>
          <a:p>
            <a:pPr algn="ctr">
              <a:lnSpc>
                <a:spcPts val="5690"/>
              </a:lnSpc>
              <a:spcBef>
                <a:spcPct val="0"/>
              </a:spcBef>
            </a:pPr>
            <a:endParaRPr lang="en-US" sz="4626">
              <a:solidFill>
                <a:srgbClr val="000000"/>
              </a:solidFill>
              <a:latin typeface="Clear Sans"/>
              <a:ea typeface="Clear Sans"/>
              <a:cs typeface="Clear Sans"/>
              <a:sym typeface="Clear Sans"/>
            </a:endParaRPr>
          </a:p>
        </p:txBody>
      </p:sp>
      <p:sp>
        <p:nvSpPr>
          <p:cNvPr id="4" name="TextBox 4"/>
          <p:cNvSpPr txBox="1"/>
          <p:nvPr/>
        </p:nvSpPr>
        <p:spPr>
          <a:xfrm>
            <a:off x="627370" y="3406706"/>
            <a:ext cx="13620179" cy="2849498"/>
          </a:xfrm>
          <a:prstGeom prst="rect">
            <a:avLst/>
          </a:prstGeom>
        </p:spPr>
        <p:txBody>
          <a:bodyPr lIns="0" tIns="0" rIns="0" bIns="0" rtlCol="0" anchor="t">
            <a:spAutoFit/>
          </a:bodyPr>
          <a:lstStyle/>
          <a:p>
            <a:pPr algn="ctr">
              <a:lnSpc>
                <a:spcPts val="5658"/>
              </a:lnSpc>
              <a:spcBef>
                <a:spcPct val="0"/>
              </a:spcBef>
            </a:pPr>
            <a:r>
              <a:rPr lang="en-US" sz="4600">
                <a:solidFill>
                  <a:srgbClr val="000000"/>
                </a:solidFill>
                <a:latin typeface="Clear Sans"/>
                <a:ea typeface="Clear Sans"/>
                <a:cs typeface="Clear Sans"/>
                <a:sym typeface="Clear Sans"/>
              </a:rPr>
              <a:t>MAKHACHHANG → KHACHHANG(MAKHACHHANG)</a:t>
            </a:r>
          </a:p>
          <a:p>
            <a:pPr algn="ctr">
              <a:lnSpc>
                <a:spcPts val="5658"/>
              </a:lnSpc>
              <a:spcBef>
                <a:spcPct val="0"/>
              </a:spcBef>
            </a:pPr>
            <a:r>
              <a:rPr lang="en-US" sz="4600">
                <a:solidFill>
                  <a:srgbClr val="000000"/>
                </a:solidFill>
                <a:latin typeface="Clear Sans"/>
                <a:ea typeface="Clear Sans"/>
                <a:cs typeface="Clear Sans"/>
                <a:sym typeface="Clear Sans"/>
              </a:rPr>
              <a:t>TENTRAM → TRAMDIEN(TENTRAM)</a:t>
            </a:r>
          </a:p>
          <a:p>
            <a:pPr algn="ctr">
              <a:lnSpc>
                <a:spcPts val="5658"/>
              </a:lnSpc>
              <a:spcBef>
                <a:spcPct val="0"/>
              </a:spcBef>
            </a:pPr>
            <a:r>
              <a:rPr lang="en-US" sz="4600">
                <a:solidFill>
                  <a:srgbClr val="000000"/>
                </a:solidFill>
                <a:latin typeface="Clear Sans"/>
                <a:ea typeface="Clear Sans"/>
                <a:cs typeface="Clear Sans"/>
                <a:sym typeface="Clear Sans"/>
              </a:rPr>
              <a:t>TENCHINHANH → CHINHANH(TENCHINHANH)</a:t>
            </a:r>
          </a:p>
          <a:p>
            <a:pPr algn="ctr">
              <a:lnSpc>
                <a:spcPts val="5658"/>
              </a:lnSpc>
              <a:spcBef>
                <a:spcPct val="0"/>
              </a:spcBef>
            </a:pPr>
            <a:endParaRPr lang="en-US" sz="4600">
              <a:solidFill>
                <a:srgbClr val="000000"/>
              </a:solidFill>
              <a:latin typeface="Clear Sans"/>
              <a:ea typeface="Clear Sans"/>
              <a:cs typeface="Clear Sans"/>
              <a:sym typeface="Clear Sans"/>
            </a:endParaRPr>
          </a:p>
        </p:txBody>
      </p:sp>
      <p:sp>
        <p:nvSpPr>
          <p:cNvPr id="5" name="TextBox 5"/>
          <p:cNvSpPr txBox="1"/>
          <p:nvPr/>
        </p:nvSpPr>
        <p:spPr>
          <a:xfrm>
            <a:off x="0" y="2570753"/>
            <a:ext cx="5405721" cy="715798"/>
          </a:xfrm>
          <a:prstGeom prst="rect">
            <a:avLst/>
          </a:prstGeom>
        </p:spPr>
        <p:txBody>
          <a:bodyPr lIns="0" tIns="0" rIns="0" bIns="0" rtlCol="0" anchor="t">
            <a:spAutoFit/>
          </a:bodyPr>
          <a:lstStyle/>
          <a:p>
            <a:pPr algn="ctr">
              <a:lnSpc>
                <a:spcPts val="5690"/>
              </a:lnSpc>
              <a:spcBef>
                <a:spcPct val="0"/>
              </a:spcBef>
            </a:pPr>
            <a:r>
              <a:rPr lang="en-US" sz="4626">
                <a:solidFill>
                  <a:srgbClr val="000000"/>
                </a:solidFill>
                <a:latin typeface="Clear Sans"/>
                <a:ea typeface="Clear Sans"/>
                <a:cs typeface="Clear Sans"/>
                <a:sym typeface="Clear Sans"/>
              </a:rPr>
              <a:t>·Khóa ngoại (FK):</a:t>
            </a:r>
          </a:p>
        </p:txBody>
      </p:sp>
      <p:sp>
        <p:nvSpPr>
          <p:cNvPr id="6" name="TextBox 6"/>
          <p:cNvSpPr txBox="1"/>
          <p:nvPr/>
        </p:nvSpPr>
        <p:spPr>
          <a:xfrm>
            <a:off x="222972" y="5953124"/>
            <a:ext cx="17610997" cy="1430173"/>
          </a:xfrm>
          <a:prstGeom prst="rect">
            <a:avLst/>
          </a:prstGeom>
        </p:spPr>
        <p:txBody>
          <a:bodyPr lIns="0" tIns="0" rIns="0" bIns="0" rtlCol="0" anchor="t">
            <a:spAutoFit/>
          </a:bodyPr>
          <a:lstStyle/>
          <a:p>
            <a:pPr algn="ctr">
              <a:lnSpc>
                <a:spcPts val="5690"/>
              </a:lnSpc>
              <a:spcBef>
                <a:spcPct val="0"/>
              </a:spcBef>
            </a:pPr>
            <a:r>
              <a:rPr lang="en-US" sz="4626">
                <a:solidFill>
                  <a:srgbClr val="000000"/>
                </a:solidFill>
                <a:latin typeface="Clear Sans"/>
                <a:ea typeface="Clear Sans"/>
                <a:cs typeface="Clear Sans"/>
                <a:sym typeface="Clear Sans"/>
              </a:rPr>
              <a:t>CHISODIENKE (SODIENKE, THOIGIANGHI, CHISO, TENNHANVIEN)</a:t>
            </a:r>
          </a:p>
          <a:p>
            <a:pPr algn="ctr">
              <a:lnSpc>
                <a:spcPts val="5690"/>
              </a:lnSpc>
              <a:spcBef>
                <a:spcPct val="0"/>
              </a:spcBef>
            </a:pPr>
            <a:endParaRPr lang="en-US" sz="4626">
              <a:solidFill>
                <a:srgbClr val="000000"/>
              </a:solidFill>
              <a:latin typeface="Clear Sans"/>
              <a:ea typeface="Clear Sans"/>
              <a:cs typeface="Clear Sans"/>
              <a:sym typeface="Clear Sans"/>
            </a:endParaRPr>
          </a:p>
        </p:txBody>
      </p:sp>
      <p:sp>
        <p:nvSpPr>
          <p:cNvPr id="7" name="TextBox 7"/>
          <p:cNvSpPr txBox="1"/>
          <p:nvPr/>
        </p:nvSpPr>
        <p:spPr>
          <a:xfrm>
            <a:off x="627370" y="6947797"/>
            <a:ext cx="11560069" cy="1420838"/>
          </a:xfrm>
          <a:prstGeom prst="rect">
            <a:avLst/>
          </a:prstGeom>
        </p:spPr>
        <p:txBody>
          <a:bodyPr lIns="0" tIns="0" rIns="0" bIns="0" rtlCol="0" anchor="t">
            <a:spAutoFit/>
          </a:bodyPr>
          <a:lstStyle/>
          <a:p>
            <a:pPr algn="ctr">
              <a:lnSpc>
                <a:spcPts val="5690"/>
              </a:lnSpc>
              <a:spcBef>
                <a:spcPct val="0"/>
              </a:spcBef>
            </a:pPr>
            <a:r>
              <a:rPr lang="en-US" sz="4626">
                <a:solidFill>
                  <a:srgbClr val="000000"/>
                </a:solidFill>
                <a:latin typeface="Clear Sans"/>
                <a:ea typeface="Clear Sans"/>
                <a:cs typeface="Clear Sans"/>
                <a:sym typeface="Clear Sans"/>
              </a:rPr>
              <a:t>·Khóa chính (PK): SODIENKE, THOIGIANGHI</a:t>
            </a:r>
          </a:p>
          <a:p>
            <a:pPr algn="ctr">
              <a:lnSpc>
                <a:spcPts val="5567"/>
              </a:lnSpc>
              <a:spcBef>
                <a:spcPct val="0"/>
              </a:spcBef>
            </a:pPr>
            <a:endParaRPr lang="en-US" sz="4626">
              <a:solidFill>
                <a:srgbClr val="000000"/>
              </a:solidFill>
              <a:latin typeface="Clear Sans"/>
              <a:ea typeface="Clear Sans"/>
              <a:cs typeface="Clear Sans"/>
              <a:sym typeface="Clear Sans"/>
            </a:endParaRPr>
          </a:p>
        </p:txBody>
      </p:sp>
      <p:sp>
        <p:nvSpPr>
          <p:cNvPr id="8" name="TextBox 8"/>
          <p:cNvSpPr txBox="1"/>
          <p:nvPr/>
        </p:nvSpPr>
        <p:spPr>
          <a:xfrm>
            <a:off x="524989" y="8031337"/>
            <a:ext cx="13824941" cy="1430173"/>
          </a:xfrm>
          <a:prstGeom prst="rect">
            <a:avLst/>
          </a:prstGeom>
        </p:spPr>
        <p:txBody>
          <a:bodyPr lIns="0" tIns="0" rIns="0" bIns="0" rtlCol="0" anchor="t">
            <a:spAutoFit/>
          </a:bodyPr>
          <a:lstStyle/>
          <a:p>
            <a:pPr algn="ctr">
              <a:lnSpc>
                <a:spcPts val="5690"/>
              </a:lnSpc>
              <a:spcBef>
                <a:spcPct val="0"/>
              </a:spcBef>
            </a:pPr>
            <a:r>
              <a:rPr lang="en-US" sz="4626">
                <a:solidFill>
                  <a:srgbClr val="000000"/>
                </a:solidFill>
                <a:latin typeface="Clear Sans"/>
                <a:ea typeface="Clear Sans"/>
                <a:cs typeface="Clear Sans"/>
                <a:sym typeface="Clear Sans"/>
              </a:rPr>
              <a:t>·Khóa ngoại (FK): SODIENKE → DIENKE(SODIENKE)</a:t>
            </a:r>
          </a:p>
          <a:p>
            <a:pPr algn="ctr">
              <a:lnSpc>
                <a:spcPts val="5690"/>
              </a:lnSpc>
              <a:spcBef>
                <a:spcPct val="0"/>
              </a:spcBef>
            </a:pPr>
            <a:endParaRPr lang="en-US" sz="4626">
              <a:solidFill>
                <a:srgbClr val="000000"/>
              </a:solidFill>
              <a:latin typeface="Clear Sans"/>
              <a:ea typeface="Clear Sans"/>
              <a:cs typeface="Clear Sans"/>
              <a:sym typeface="Clear Sans"/>
            </a:endParaRPr>
          </a:p>
        </p:txBody>
      </p:sp>
      <p:sp>
        <p:nvSpPr>
          <p:cNvPr id="9" name="TextBox 9"/>
          <p:cNvSpPr txBox="1"/>
          <p:nvPr/>
        </p:nvSpPr>
        <p:spPr>
          <a:xfrm>
            <a:off x="-1060500" y="132308"/>
            <a:ext cx="13247940" cy="743992"/>
          </a:xfrm>
          <a:prstGeom prst="rect">
            <a:avLst/>
          </a:prstGeom>
        </p:spPr>
        <p:txBody>
          <a:bodyPr lIns="0" tIns="0" rIns="0" bIns="0" rtlCol="0" anchor="t">
            <a:spAutoFit/>
          </a:bodyPr>
          <a:lstStyle/>
          <a:p>
            <a:pPr algn="ctr">
              <a:lnSpc>
                <a:spcPts val="5813"/>
              </a:lnSpc>
              <a:spcBef>
                <a:spcPct val="0"/>
              </a:spcBef>
            </a:pPr>
            <a:r>
              <a:rPr lang="en-US" sz="4726" b="1">
                <a:solidFill>
                  <a:srgbClr val="000000"/>
                </a:solidFill>
                <a:latin typeface="Clear Sans Bold"/>
                <a:ea typeface="Clear Sans Bold"/>
                <a:cs typeface="Clear Sans Bold"/>
                <a:sym typeface="Clear Sans Bold"/>
              </a:rPr>
              <a:t>2. Chuyển sang lược đồ quan hệ( Sa Sa)</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12587</Words>
  <Application>Microsoft Office PowerPoint</Application>
  <PresentationFormat>Custom</PresentationFormat>
  <Paragraphs>1276</Paragraphs>
  <Slides>84</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84</vt:i4>
      </vt:variant>
    </vt:vector>
  </HeadingPairs>
  <TitlesOfParts>
    <vt:vector size="95" baseType="lpstr">
      <vt:lpstr>Clear Sans</vt:lpstr>
      <vt:lpstr>Arial</vt:lpstr>
      <vt:lpstr>Inter</vt:lpstr>
      <vt:lpstr>League Spartan</vt:lpstr>
      <vt:lpstr>Calibri</vt:lpstr>
      <vt:lpstr>Canva Sans Bold</vt:lpstr>
      <vt:lpstr>Canva Sans</vt:lpstr>
      <vt:lpstr>Clear Sans Bold</vt:lpstr>
      <vt:lpstr>Arimo Bold</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Đen Hiện đại Công nghệ Bản thuyết trình Phát biểu</dc:title>
  <dc:creator>Admin</dc:creator>
  <cp:lastModifiedBy>Admin</cp:lastModifiedBy>
  <cp:revision>2</cp:revision>
  <dcterms:created xsi:type="dcterms:W3CDTF">2006-08-16T00:00:00Z</dcterms:created>
  <dcterms:modified xsi:type="dcterms:W3CDTF">2025-05-09T09:51:30Z</dcterms:modified>
  <dc:identifier>DAGm2K3rIPI</dc:identifier>
</cp:coreProperties>
</file>